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69"/>
  </p:notesMasterIdLst>
  <p:sldIdLst>
    <p:sldId id="360" r:id="rId5"/>
    <p:sldId id="359" r:id="rId6"/>
    <p:sldId id="362" r:id="rId7"/>
    <p:sldId id="388" r:id="rId8"/>
    <p:sldId id="321" r:id="rId9"/>
    <p:sldId id="363" r:id="rId10"/>
    <p:sldId id="364" r:id="rId11"/>
    <p:sldId id="365" r:id="rId12"/>
    <p:sldId id="368" r:id="rId13"/>
    <p:sldId id="372" r:id="rId14"/>
    <p:sldId id="373" r:id="rId15"/>
    <p:sldId id="361" r:id="rId16"/>
    <p:sldId id="375" r:id="rId17"/>
    <p:sldId id="376" r:id="rId18"/>
    <p:sldId id="377" r:id="rId19"/>
    <p:sldId id="380" r:id="rId20"/>
    <p:sldId id="378" r:id="rId21"/>
    <p:sldId id="381" r:id="rId22"/>
    <p:sldId id="382" r:id="rId23"/>
    <p:sldId id="383" r:id="rId24"/>
    <p:sldId id="384" r:id="rId25"/>
    <p:sldId id="385" r:id="rId26"/>
    <p:sldId id="386" r:id="rId27"/>
    <p:sldId id="387" r:id="rId28"/>
    <p:sldId id="391" r:id="rId29"/>
    <p:sldId id="392" r:id="rId30"/>
    <p:sldId id="393" r:id="rId31"/>
    <p:sldId id="394" r:id="rId32"/>
    <p:sldId id="395" r:id="rId33"/>
    <p:sldId id="397" r:id="rId34"/>
    <p:sldId id="396" r:id="rId35"/>
    <p:sldId id="398" r:id="rId36"/>
    <p:sldId id="399" r:id="rId37"/>
    <p:sldId id="400" r:id="rId38"/>
    <p:sldId id="401" r:id="rId39"/>
    <p:sldId id="402" r:id="rId40"/>
    <p:sldId id="403" r:id="rId41"/>
    <p:sldId id="404" r:id="rId42"/>
    <p:sldId id="405" r:id="rId43"/>
    <p:sldId id="406" r:id="rId44"/>
    <p:sldId id="407" r:id="rId45"/>
    <p:sldId id="408" r:id="rId46"/>
    <p:sldId id="409" r:id="rId47"/>
    <p:sldId id="264" r:id="rId48"/>
    <p:sldId id="265" r:id="rId49"/>
    <p:sldId id="266" r:id="rId50"/>
    <p:sldId id="287" r:id="rId51"/>
    <p:sldId id="286" r:id="rId52"/>
    <p:sldId id="267" r:id="rId53"/>
    <p:sldId id="268" r:id="rId54"/>
    <p:sldId id="269" r:id="rId55"/>
    <p:sldId id="270" r:id="rId56"/>
    <p:sldId id="271" r:id="rId57"/>
    <p:sldId id="272" r:id="rId58"/>
    <p:sldId id="288" r:id="rId59"/>
    <p:sldId id="289" r:id="rId60"/>
    <p:sldId id="290" r:id="rId61"/>
    <p:sldId id="273" r:id="rId62"/>
    <p:sldId id="410" r:id="rId63"/>
    <p:sldId id="411" r:id="rId64"/>
    <p:sldId id="389" r:id="rId65"/>
    <p:sldId id="390" r:id="rId66"/>
    <p:sldId id="374" r:id="rId67"/>
    <p:sldId id="256" r:id="rId68"/>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AD45F"/>
    <a:srgbClr val="EF7D00"/>
    <a:srgbClr val="0B7590"/>
    <a:srgbClr val="22426A"/>
    <a:srgbClr val="C73636"/>
    <a:srgbClr val="5C68AD"/>
    <a:srgbClr val="F0F0F0"/>
    <a:srgbClr val="F6F6F6"/>
    <a:srgbClr val="FFFFFF"/>
    <a:srgbClr val="DCBC4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975"/>
    <p:restoredTop sz="62470" autoAdjust="0"/>
  </p:normalViewPr>
  <p:slideViewPr>
    <p:cSldViewPr snapToGrid="0">
      <p:cViewPr varScale="1">
        <p:scale>
          <a:sx n="89" d="100"/>
          <a:sy n="89" d="100"/>
        </p:scale>
        <p:origin x="2720" y="160"/>
      </p:cViewPr>
      <p:guideLst/>
    </p:cSldViewPr>
  </p:slideViewPr>
  <p:notesTextViewPr>
    <p:cViewPr>
      <p:scale>
        <a:sx n="120" d="100"/>
        <a:sy n="12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 Type="http://schemas.openxmlformats.org/officeDocument/2006/relationships/slide" Target="slides/slide3.xml"/><Relationship Id="rId7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3BBAB19-0C91-4298-A871-C5B9360137CE}" type="datetimeFigureOut">
              <a:rPr lang="fr-FR" smtClean="0"/>
              <a:t>09/10/2023</a:t>
            </a:fld>
            <a:endParaRPr lang="fr-F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88D8A45-B12B-40AF-A07B-2EBC15495A4C}" type="slidenum">
              <a:rPr lang="fr-FR" smtClean="0"/>
              <a:t>‹N°›</a:t>
            </a:fld>
            <a:endParaRPr lang="fr-FR"/>
          </a:p>
        </p:txBody>
      </p:sp>
    </p:spTree>
    <p:extLst>
      <p:ext uri="{BB962C8B-B14F-4D97-AF65-F5344CB8AC3E}">
        <p14:creationId xmlns:p14="http://schemas.microsoft.com/office/powerpoint/2010/main" val="28964736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fr-FR" dirty="0"/>
              <a:t>J’aurai pu sous-titrer cette courte présentation : date &amp; time formats and issues</a:t>
            </a:r>
          </a:p>
          <a:p>
            <a:pPr marL="0" marR="0" lvl="0" indent="0" defTabSz="457200" eaLnBrk="1" fontAlgn="auto" latinLnBrk="0" hangingPunct="1">
              <a:lnSpc>
                <a:spcPct val="117999"/>
              </a:lnSpc>
              <a:spcBef>
                <a:spcPts val="0"/>
              </a:spcBef>
              <a:spcAft>
                <a:spcPts val="0"/>
              </a:spcAft>
              <a:buClrTx/>
              <a:buSzTx/>
              <a:buFontTx/>
              <a:buNone/>
              <a:tabLst/>
              <a:defRPr/>
            </a:pPr>
            <a:r>
              <a:rPr lang="fr-FR" dirty="0"/>
              <a:t>Ou même un : pourquoi vous ne devriez jamais utiliser le format </a:t>
            </a:r>
            <a:r>
              <a:rPr lang="fr-FR" dirty="0" err="1"/>
              <a:t>DateTime</a:t>
            </a:r>
            <a:r>
              <a:rPr lang="fr-FR" dirty="0"/>
              <a:t> dans votre code.</a:t>
            </a:r>
          </a:p>
          <a:p>
            <a:pPr marL="0" marR="0" lvl="0" indent="0" defTabSz="457200" eaLnBrk="1" fontAlgn="auto" latinLnBrk="0" hangingPunct="1">
              <a:lnSpc>
                <a:spcPct val="117999"/>
              </a:lnSpc>
              <a:spcBef>
                <a:spcPts val="0"/>
              </a:spcBef>
              <a:spcAft>
                <a:spcPts val="0"/>
              </a:spcAft>
              <a:buClrTx/>
              <a:buSzTx/>
              <a:buFontTx/>
              <a:buNone/>
              <a:tabLst/>
              <a:defRPr/>
            </a:pPr>
            <a:endParaRPr lang="fr-FR" dirty="0">
              <a:effectLst/>
              <a:latin typeface="Helvetica Neue" panose="02000503000000020004" pitchFamily="2" charset="0"/>
            </a:endParaRPr>
          </a:p>
          <a:p>
            <a:pPr marL="0" marR="0" lvl="0" indent="0" defTabSz="457200" eaLnBrk="1" fontAlgn="auto" latinLnBrk="0" hangingPunct="1">
              <a:lnSpc>
                <a:spcPct val="117999"/>
              </a:lnSpc>
              <a:spcBef>
                <a:spcPts val="0"/>
              </a:spcBef>
              <a:spcAft>
                <a:spcPts val="0"/>
              </a:spcAft>
              <a:buClrTx/>
              <a:buSzTx/>
              <a:buFontTx/>
              <a:buNone/>
              <a:tabLst/>
              <a:defRPr/>
            </a:pPr>
            <a:r>
              <a:rPr lang="fr-FR" dirty="0">
                <a:effectLst/>
                <a:latin typeface="Helvetica Neue" panose="02000503000000020004" pitchFamily="2" charset="0"/>
              </a:rPr>
              <a:t>Pourquoi je vous parle de ça aujourd’hui ?</a:t>
            </a:r>
          </a:p>
          <a:p>
            <a:pPr marL="171450" indent="-171450">
              <a:buFont typeface="Arial" panose="020B0604020202020204" pitchFamily="34" charset="0"/>
              <a:buChar char="•"/>
            </a:pPr>
            <a:endParaRPr lang="fr-FR" dirty="0">
              <a:effectLst/>
              <a:latin typeface="Helvetica Neue" panose="02000503000000020004" pitchFamily="2" charset="0"/>
            </a:endParaRPr>
          </a:p>
          <a:p>
            <a:pPr marL="171450" indent="-171450">
              <a:buFont typeface="Arial" panose="020B0604020202020204" pitchFamily="34" charset="0"/>
              <a:buChar char="•"/>
            </a:pPr>
            <a:r>
              <a:rPr lang="fr-FR" dirty="0">
                <a:effectLst/>
                <a:latin typeface="Helvetica Neue" panose="02000503000000020004" pitchFamily="2" charset="0"/>
              </a:rPr>
              <a:t>Pleins de sujets et de bugs lié à notre mauvaise gestion du temps et des dates (notamment pour des clients allemands / on verra ça tout à l’heure)</a:t>
            </a:r>
          </a:p>
          <a:p>
            <a:pPr marL="171450" indent="-171450">
              <a:buFont typeface="Arial" panose="020B0604020202020204" pitchFamily="34" charset="0"/>
              <a:buChar char="•"/>
            </a:pPr>
            <a:r>
              <a:rPr lang="fr-FR" dirty="0">
                <a:effectLst/>
                <a:latin typeface="Helvetica Neue" panose="02000503000000020004" pitchFamily="2" charset="0"/>
              </a:rPr>
              <a:t>La perspective des USA : faut qu’on commence à être plus précis dans nos nouvelles implémentations et dans nos décisions métiers</a:t>
            </a:r>
          </a:p>
          <a:p>
            <a:pPr marL="171450" indent="-171450">
              <a:buFont typeface="Arial" panose="020B0604020202020204" pitchFamily="34" charset="0"/>
              <a:buChar char="•"/>
            </a:pPr>
            <a:r>
              <a:rPr lang="fr-FR" dirty="0">
                <a:effectLst/>
                <a:latin typeface="Helvetica Neue" panose="02000503000000020004" pitchFamily="2" charset="0"/>
              </a:rPr>
              <a:t>En tant que dev, j’ai longtemps cru que de choisir le bon format de date était un sujet technique.</a:t>
            </a:r>
          </a:p>
          <a:p>
            <a:pPr marL="0" marR="0" lvl="0" indent="0" defTabSz="457200" eaLnBrk="1" fontAlgn="auto" latinLnBrk="0" hangingPunct="1">
              <a:lnSpc>
                <a:spcPct val="117999"/>
              </a:lnSpc>
              <a:spcBef>
                <a:spcPts val="0"/>
              </a:spcBef>
              <a:spcAft>
                <a:spcPts val="0"/>
              </a:spcAft>
              <a:buClrTx/>
              <a:buSzTx/>
              <a:buFontTx/>
              <a:buNone/>
              <a:tabLst/>
              <a:defRPr/>
            </a:pPr>
            <a:endParaRPr lang="fr-FR" dirty="0"/>
          </a:p>
          <a:p>
            <a:r>
              <a:rPr lang="fr-FR" dirty="0"/>
              <a:t>Il n’en est rien, et avec certains de mes anciens collègues, on a été confronté à tellement de cas compliqués et tordus, que je me suis dit que ce serait utile de vous partager quelques leçons apprises à la dure à l’époque.</a:t>
            </a:r>
          </a:p>
          <a:p>
            <a:endParaRPr lang="fr-FR" dirty="0"/>
          </a:p>
          <a:p>
            <a:endParaRPr lang="fr-FR" dirty="0"/>
          </a:p>
          <a:p>
            <a:endParaRPr lang="fr-FR" dirty="0"/>
          </a:p>
        </p:txBody>
      </p:sp>
      <p:sp>
        <p:nvSpPr>
          <p:cNvPr id="4" name="Slide Number Placeholder 3"/>
          <p:cNvSpPr>
            <a:spLocks noGrp="1"/>
          </p:cNvSpPr>
          <p:nvPr>
            <p:ph type="sldNum" sz="quarter" idx="5"/>
          </p:nvPr>
        </p:nvSpPr>
        <p:spPr/>
        <p:txBody>
          <a:bodyPr/>
          <a:lstStyle/>
          <a:p>
            <a:fld id="{788D8A45-B12B-40AF-A07B-2EBC15495A4C}" type="slidenum">
              <a:rPr lang="fr-FR" smtClean="0"/>
              <a:t>1</a:t>
            </a:fld>
            <a:endParaRPr lang="fr-FR"/>
          </a:p>
        </p:txBody>
      </p:sp>
    </p:spTree>
    <p:extLst>
      <p:ext uri="{BB962C8B-B14F-4D97-AF65-F5344CB8AC3E}">
        <p14:creationId xmlns:p14="http://schemas.microsoft.com/office/powerpoint/2010/main" val="41714090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b="1" u="sng" dirty="0">
                <a:effectLst/>
                <a:latin typeface="Helvetica Neue" panose="02000503000000020004" pitchFamily="2" charset="0"/>
              </a:rPr>
              <a:t>Calendrier</a:t>
            </a:r>
            <a:r>
              <a:rPr lang="fr-FR" u="sng" dirty="0">
                <a:effectLst/>
                <a:latin typeface="Helvetica Neue" panose="02000503000000020004" pitchFamily="2" charset="0"/>
              </a:rPr>
              <a:t> : </a:t>
            </a:r>
            <a:r>
              <a:rPr lang="fr-FR" dirty="0">
                <a:effectLst/>
                <a:latin typeface="Helvetica Neue" panose="02000503000000020004" pitchFamily="2" charset="0"/>
              </a:rPr>
              <a:t>Système </a:t>
            </a:r>
            <a:r>
              <a:rPr lang="fr-FR" b="1" dirty="0">
                <a:effectLst/>
                <a:latin typeface="Helvetica Neue" panose="02000503000000020004" pitchFamily="2" charset="0"/>
              </a:rPr>
              <a:t>permettant de recenser les jours, les semaines, les mois et les années. </a:t>
            </a:r>
          </a:p>
          <a:p>
            <a:endParaRPr lang="fr-FR" b="1" dirty="0">
              <a:effectLst/>
              <a:latin typeface="Helvetica Neue" panose="02000503000000020004" pitchFamily="2" charset="0"/>
            </a:endParaRPr>
          </a:p>
          <a:p>
            <a:r>
              <a:rPr lang="fr-FR" b="1" dirty="0">
                <a:effectLst/>
                <a:latin typeface="Helvetica Neue" panose="02000503000000020004" pitchFamily="2" charset="0"/>
              </a:rPr>
              <a:t>Question : C’est quoi la plus petite période de temps représentée dans un calendrier ?  </a:t>
            </a:r>
          </a:p>
          <a:p>
            <a:r>
              <a:rPr lang="fr-FR" b="1" dirty="0">
                <a:effectLst/>
                <a:latin typeface="Helvetica Neue" panose="02000503000000020004" pitchFamily="2" charset="0"/>
              </a:rPr>
              <a:t>C’est la journée, qu’on appelle : Date dans un calendrier (pour pointer sur une journée spécifique)</a:t>
            </a:r>
            <a:endParaRPr lang="fr-FR" dirty="0">
              <a:effectLst/>
              <a:latin typeface="Helvetica Neue" panose="02000503000000020004" pitchFamily="2" charset="0"/>
            </a:endParaRPr>
          </a:p>
          <a:p>
            <a:endParaRPr lang="fr-FR" dirty="0"/>
          </a:p>
          <a:p>
            <a:r>
              <a:rPr lang="fr-FR" b="1" dirty="0">
                <a:effectLst/>
                <a:latin typeface="Helvetica Neue" panose="02000503000000020004" pitchFamily="2" charset="0"/>
              </a:rPr>
              <a:t>Alors il existe plusieurs calendrier (hébreu, islamique, chinois, Japonais impérial, </a:t>
            </a:r>
            <a:r>
              <a:rPr lang="fr-FR" b="1" dirty="0" err="1">
                <a:effectLst/>
                <a:latin typeface="Helvetica Neue" panose="02000503000000020004" pitchFamily="2" charset="0"/>
              </a:rPr>
              <a:t>etc</a:t>
            </a:r>
            <a:r>
              <a:rPr lang="fr-FR" b="1" dirty="0">
                <a:effectLst/>
                <a:latin typeface="Helvetica Neue" panose="02000503000000020004" pitchFamily="2" charset="0"/>
              </a:rPr>
              <a:t>) qui sont </a:t>
            </a:r>
            <a:r>
              <a:rPr lang="fr-FR" dirty="0">
                <a:effectLst/>
                <a:latin typeface="Helvetica Neue" panose="02000503000000020004" pitchFamily="2" charset="0"/>
              </a:rPr>
              <a:t>liés d'une manière plus ou moins stricte à la durée de révolution de la Terre autour du Soleil ou à celle de la Lune autour de la Terre.</a:t>
            </a:r>
          </a:p>
          <a:p>
            <a:endParaRPr lang="fr-FR" dirty="0">
              <a:effectLst/>
              <a:latin typeface="Helvetica Neue" panose="02000503000000020004" pitchFamily="2" charset="0"/>
            </a:endParaRPr>
          </a:p>
          <a:p>
            <a:r>
              <a:rPr lang="fr-FR" dirty="0">
                <a:effectLst/>
                <a:latin typeface="Helvetica Neue" panose="02000503000000020004" pitchFamily="2" charset="0"/>
              </a:rPr>
              <a:t>ex: de calendrier, le calendrier Grégorien (qui est un calendrier </a:t>
            </a:r>
            <a:r>
              <a:rPr lang="fr-FR" b="1" dirty="0">
                <a:effectLst/>
                <a:latin typeface="Helvetica Neue" panose="02000503000000020004" pitchFamily="2" charset="0"/>
              </a:rPr>
              <a:t>solaire</a:t>
            </a:r>
            <a:r>
              <a:rPr lang="fr-FR" dirty="0">
                <a:effectLst/>
                <a:latin typeface="Helvetica Neue" panose="02000503000000020004" pitchFamily="2" charset="0"/>
              </a:rPr>
              <a:t> promulgué en 1582 par le pape Grégoire XIII pour corriger la dérive séculaire du calendrier Julien (promulgué par Jules César). Calendrier Grégorien que nous utilisons toujours aujourd’hui. Le calendrier Grégorien fixe la durée de l’année à 365,42 jours.</a:t>
            </a:r>
          </a:p>
          <a:p>
            <a:endParaRPr lang="fr-FR" dirty="0">
              <a:effectLst/>
              <a:latin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b="1" dirty="0">
                <a:effectLst/>
                <a:latin typeface="Helvetica Neue" panose="02000503000000020004" pitchFamily="2" charset="0"/>
              </a:rPr>
              <a:t>En première approximation, on peut dire que chaque culture a un calendrier par défaut.</a:t>
            </a:r>
          </a:p>
          <a:p>
            <a:endParaRPr lang="fr-FR" dirty="0">
              <a:effectLst/>
              <a:latin typeface="Helvetica Neue" panose="02000503000000020004" pitchFamily="2" charset="0"/>
            </a:endParaRPr>
          </a:p>
          <a:p>
            <a:endParaRPr lang="fr-FR" dirty="0"/>
          </a:p>
        </p:txBody>
      </p:sp>
      <p:sp>
        <p:nvSpPr>
          <p:cNvPr id="4" name="Slide Number Placeholder 3"/>
          <p:cNvSpPr>
            <a:spLocks noGrp="1"/>
          </p:cNvSpPr>
          <p:nvPr>
            <p:ph type="sldNum" sz="quarter" idx="5"/>
          </p:nvPr>
        </p:nvSpPr>
        <p:spPr/>
        <p:txBody>
          <a:bodyPr/>
          <a:lstStyle/>
          <a:p>
            <a:fld id="{788D8A45-B12B-40AF-A07B-2EBC15495A4C}" type="slidenum">
              <a:rPr lang="fr-FR" smtClean="0"/>
              <a:t>10</a:t>
            </a:fld>
            <a:endParaRPr lang="fr-FR"/>
          </a:p>
        </p:txBody>
      </p:sp>
    </p:spTree>
    <p:extLst>
      <p:ext uri="{BB962C8B-B14F-4D97-AF65-F5344CB8AC3E}">
        <p14:creationId xmlns:p14="http://schemas.microsoft.com/office/powerpoint/2010/main" val="30519562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b="1" u="sng" dirty="0">
                <a:effectLst/>
                <a:latin typeface="Helvetica Neue" panose="02000503000000020004" pitchFamily="2" charset="0"/>
              </a:rPr>
              <a:t>Date</a:t>
            </a:r>
            <a:r>
              <a:rPr lang="fr-FR" dirty="0">
                <a:effectLst/>
                <a:latin typeface="Helvetica Neue" panose="02000503000000020004" pitchFamily="2" charset="0"/>
              </a:rPr>
              <a:t> : je l’ai évoqué tout à l’heure : c’est pas un rdv galant en anglais ou un fruit délicieux.</a:t>
            </a:r>
          </a:p>
          <a:p>
            <a:endParaRPr lang="fr-FR" dirty="0">
              <a:effectLst/>
              <a:latin typeface="Helvetica Neue" panose="02000503000000020004" pitchFamily="2" charset="0"/>
            </a:endParaRPr>
          </a:p>
          <a:p>
            <a:r>
              <a:rPr lang="fr-FR" dirty="0">
                <a:effectLst/>
                <a:latin typeface="Helvetica Neue" panose="02000503000000020004" pitchFamily="2" charset="0"/>
              </a:rPr>
              <a:t>Une date dans ce contexte qui nous intéresse aujourd’hui, correspond à un jour précis dans un calendrier donné.</a:t>
            </a:r>
          </a:p>
          <a:p>
            <a:endParaRPr lang="fr-FR" dirty="0">
              <a:effectLst/>
              <a:latin typeface="Helvetica Neue" panose="02000503000000020004" pitchFamily="2" charset="0"/>
            </a:endParaRPr>
          </a:p>
          <a:p>
            <a:r>
              <a:rPr lang="fr-FR" dirty="0">
                <a:effectLst/>
                <a:latin typeface="Helvetica Neue" panose="02000503000000020004" pitchFamily="2" charset="0"/>
              </a:rPr>
              <a:t>Ex: Le 8 juin 1974 dans le calendrier grégorien. (Date majeure ;-)</a:t>
            </a:r>
          </a:p>
          <a:p>
            <a:endParaRPr lang="fr-FR" dirty="0"/>
          </a:p>
        </p:txBody>
      </p:sp>
      <p:sp>
        <p:nvSpPr>
          <p:cNvPr id="4" name="Slide Number Placeholder 3"/>
          <p:cNvSpPr>
            <a:spLocks noGrp="1"/>
          </p:cNvSpPr>
          <p:nvPr>
            <p:ph type="sldNum" sz="quarter" idx="5"/>
          </p:nvPr>
        </p:nvSpPr>
        <p:spPr/>
        <p:txBody>
          <a:bodyPr/>
          <a:lstStyle/>
          <a:p>
            <a:fld id="{788D8A45-B12B-40AF-A07B-2EBC15495A4C}" type="slidenum">
              <a:rPr lang="fr-FR" smtClean="0"/>
              <a:t>11</a:t>
            </a:fld>
            <a:endParaRPr lang="fr-FR"/>
          </a:p>
        </p:txBody>
      </p:sp>
    </p:spTree>
    <p:extLst>
      <p:ext uri="{BB962C8B-B14F-4D97-AF65-F5344CB8AC3E}">
        <p14:creationId xmlns:p14="http://schemas.microsoft.com/office/powerpoint/2010/main" val="32323419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effectLst/>
                <a:latin typeface="Helvetica Neue" panose="02000503000000020004" pitchFamily="2" charset="0"/>
              </a:rPr>
              <a:t>Prenons une autre date: lundi de la semaine dernière (le lundi 2 </a:t>
            </a:r>
            <a:r>
              <a:rPr lang="fr-FR" dirty="0" err="1">
                <a:effectLst/>
                <a:latin typeface="Helvetica Neue" panose="02000503000000020004" pitchFamily="2" charset="0"/>
              </a:rPr>
              <a:t>oct</a:t>
            </a:r>
            <a:r>
              <a:rPr lang="fr-FR" dirty="0">
                <a:effectLst/>
                <a:latin typeface="Helvetica Neue" panose="02000503000000020004" pitchFamily="2" charset="0"/>
              </a:rPr>
              <a:t> 2023).</a:t>
            </a:r>
          </a:p>
          <a:p>
            <a:endParaRPr lang="fr-FR" dirty="0">
              <a:effectLst/>
              <a:latin typeface="Helvetica Neue" panose="02000503000000020004" pitchFamily="2" charset="0"/>
            </a:endParaRPr>
          </a:p>
          <a:p>
            <a:r>
              <a:rPr lang="fr-FR" dirty="0">
                <a:effectLst/>
                <a:latin typeface="Helvetica Neue" panose="02000503000000020004" pitchFamily="2" charset="0"/>
              </a:rPr>
              <a:t>Même si les gens sur terre auront toutes et tous eu l’expérience de la même date du 2 </a:t>
            </a:r>
            <a:r>
              <a:rPr lang="fr-FR" dirty="0" err="1">
                <a:effectLst/>
                <a:latin typeface="Helvetica Neue" panose="02000503000000020004" pitchFamily="2" charset="0"/>
              </a:rPr>
              <a:t>oct</a:t>
            </a:r>
            <a:r>
              <a:rPr lang="fr-FR" dirty="0">
                <a:effectLst/>
                <a:latin typeface="Helvetica Neue" panose="02000503000000020004" pitchFamily="2" charset="0"/>
              </a:rPr>
              <a:t> 2023. </a:t>
            </a:r>
          </a:p>
          <a:p>
            <a:endParaRPr lang="fr-FR" dirty="0">
              <a:effectLst/>
              <a:latin typeface="Helvetica Neue" panose="02000503000000020004" pitchFamily="2" charset="0"/>
            </a:endParaRPr>
          </a:p>
          <a:p>
            <a:r>
              <a:rPr lang="fr-FR" dirty="0">
                <a:effectLst/>
                <a:latin typeface="Helvetica Neue" panose="02000503000000020004" pitchFamily="2" charset="0"/>
              </a:rPr>
              <a:t>En fait, le temps écoulé pour cette même journée ne correspondra pas à la même expérience de vie en fonction des pays où les gens se trouveront. </a:t>
            </a:r>
          </a:p>
          <a:p>
            <a:endParaRPr lang="fr-FR" dirty="0">
              <a:effectLst/>
              <a:latin typeface="Helvetica Neue" panose="02000503000000020004" pitchFamily="2" charset="0"/>
            </a:endParaRPr>
          </a:p>
          <a:p>
            <a:r>
              <a:rPr lang="fr-FR" dirty="0">
                <a:effectLst/>
                <a:latin typeface="Helvetica Neue" panose="02000503000000020004" pitchFamily="2" charset="0"/>
              </a:rPr>
              <a:t>Du coup, on va décaler l’expérience de cette Date pour pouvoir bénéficier d’une exposition au soleil à peu près équivalente où qu’on se trouve sur terre.</a:t>
            </a:r>
          </a:p>
          <a:p>
            <a:endParaRPr lang="fr-FR" dirty="0">
              <a:effectLst/>
              <a:latin typeface="Helvetica Neue" panose="02000503000000020004" pitchFamily="2" charset="0"/>
            </a:endParaRPr>
          </a:p>
          <a:p>
            <a:endParaRPr lang="fr-FR" dirty="0">
              <a:effectLst/>
              <a:latin typeface="Helvetica Neue" panose="02000503000000020004" pitchFamily="2" charset="0"/>
            </a:endParaRPr>
          </a:p>
          <a:p>
            <a:endParaRPr lang="fr-FR" dirty="0">
              <a:effectLst/>
              <a:latin typeface="Helvetica Neue" panose="02000503000000020004" pitchFamily="2" charset="0"/>
            </a:endParaRPr>
          </a:p>
          <a:p>
            <a:endParaRPr lang="fr-FR" dirty="0">
              <a:effectLst/>
              <a:latin typeface="Helvetica Neue" panose="02000503000000020004" pitchFamily="2" charset="0"/>
            </a:endParaRPr>
          </a:p>
          <a:p>
            <a:endParaRPr lang="fr-FR" dirty="0">
              <a:effectLst/>
              <a:latin typeface="Helvetica Neue" panose="02000503000000020004" pitchFamily="2" charset="0"/>
            </a:endParaRPr>
          </a:p>
          <a:p>
            <a:endParaRPr lang="fr-FR" dirty="0">
              <a:effectLst/>
              <a:latin typeface="Helvetica Neue" panose="02000503000000020004" pitchFamily="2" charset="0"/>
            </a:endParaRPr>
          </a:p>
          <a:p>
            <a:r>
              <a:rPr lang="fr-FR" dirty="0">
                <a:effectLst/>
                <a:latin typeface="Helvetica Neue" panose="02000503000000020004" pitchFamily="2" charset="0"/>
              </a:rPr>
              <a:t>https://</a:t>
            </a:r>
            <a:r>
              <a:rPr lang="fr-FR" dirty="0" err="1">
                <a:effectLst/>
                <a:latin typeface="Helvetica Neue" panose="02000503000000020004" pitchFamily="2" charset="0"/>
              </a:rPr>
              <a:t>aws.vdkimg.com</a:t>
            </a:r>
            <a:r>
              <a:rPr lang="fr-FR" dirty="0">
                <a:effectLst/>
                <a:latin typeface="Helvetica Neue" panose="02000503000000020004" pitchFamily="2" charset="0"/>
              </a:rPr>
              <a:t>/film/6/3/8/4/63840_backdrop_scale_1280xauto.jpg</a:t>
            </a:r>
          </a:p>
          <a:p>
            <a:endParaRPr lang="fr-FR" dirty="0">
              <a:effectLst/>
              <a:latin typeface="Helvetica Neue" panose="02000503000000020004" pitchFamily="2" charset="0"/>
            </a:endParaRPr>
          </a:p>
        </p:txBody>
      </p:sp>
      <p:sp>
        <p:nvSpPr>
          <p:cNvPr id="4" name="Slide Number Placeholder 3"/>
          <p:cNvSpPr>
            <a:spLocks noGrp="1"/>
          </p:cNvSpPr>
          <p:nvPr>
            <p:ph type="sldNum" sz="quarter" idx="5"/>
          </p:nvPr>
        </p:nvSpPr>
        <p:spPr/>
        <p:txBody>
          <a:bodyPr/>
          <a:lstStyle/>
          <a:p>
            <a:fld id="{788D8A45-B12B-40AF-A07B-2EBC15495A4C}" type="slidenum">
              <a:rPr lang="fr-FR" smtClean="0"/>
              <a:t>12</a:t>
            </a:fld>
            <a:endParaRPr lang="fr-FR"/>
          </a:p>
        </p:txBody>
      </p:sp>
    </p:spTree>
    <p:extLst>
      <p:ext uri="{BB962C8B-B14F-4D97-AF65-F5344CB8AC3E}">
        <p14:creationId xmlns:p14="http://schemas.microsoft.com/office/powerpoint/2010/main" val="27717754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effectLst/>
                <a:latin typeface="Helvetica Neue" panose="02000503000000020004" pitchFamily="2" charset="0"/>
              </a:rPr>
              <a:t>Comme la terre tourne sur elle-même. Le soleil va d’abord éclairer </a:t>
            </a:r>
            <a:r>
              <a:rPr lang="fr-FR" dirty="0" err="1">
                <a:effectLst/>
                <a:latin typeface="Helvetica Neue" panose="02000503000000020004" pitchFamily="2" charset="0"/>
              </a:rPr>
              <a:t>l’asie</a:t>
            </a:r>
            <a:r>
              <a:rPr lang="fr-FR" dirty="0">
                <a:effectLst/>
                <a:latin typeface="Helvetica Neue" panose="02000503000000020004" pitchFamily="2" charset="0"/>
              </a:rPr>
              <a:t> et </a:t>
            </a:r>
            <a:r>
              <a:rPr lang="fr-FR" dirty="0" err="1">
                <a:effectLst/>
                <a:latin typeface="Helvetica Neue" panose="02000503000000020004" pitchFamily="2" charset="0"/>
              </a:rPr>
              <a:t>l’australie</a:t>
            </a:r>
            <a:r>
              <a:rPr lang="fr-FR" dirty="0">
                <a:effectLst/>
                <a:latin typeface="Helvetica Neue" panose="02000503000000020004" pitchFamily="2" charset="0"/>
              </a:rPr>
              <a:t>, puis </a:t>
            </a:r>
            <a:r>
              <a:rPr lang="fr-FR" dirty="0" err="1">
                <a:effectLst/>
                <a:latin typeface="Helvetica Neue" panose="02000503000000020004" pitchFamily="2" charset="0"/>
              </a:rPr>
              <a:t>l’asie</a:t>
            </a:r>
            <a:r>
              <a:rPr lang="fr-FR" dirty="0">
                <a:effectLst/>
                <a:latin typeface="Helvetica Neue" panose="02000503000000020004" pitchFamily="2" charset="0"/>
              </a:rPr>
              <a:t> centrale, puis </a:t>
            </a:r>
            <a:r>
              <a:rPr lang="fr-FR" dirty="0" err="1">
                <a:effectLst/>
                <a:latin typeface="Helvetica Neue" panose="02000503000000020004" pitchFamily="2" charset="0"/>
              </a:rPr>
              <a:t>l’europe</a:t>
            </a:r>
            <a:r>
              <a:rPr lang="fr-FR" dirty="0">
                <a:effectLst/>
                <a:latin typeface="Helvetica Neue" panose="02000503000000020004" pitchFamily="2" charset="0"/>
              </a:rPr>
              <a:t> et l’Afrique, puis le continent américain.</a:t>
            </a:r>
          </a:p>
          <a:p>
            <a:br>
              <a:rPr lang="fr-FR" dirty="0">
                <a:effectLst/>
                <a:latin typeface="Helvetica Neue" panose="02000503000000020004" pitchFamily="2" charset="0"/>
              </a:rPr>
            </a:br>
            <a:endParaRPr lang="fr-FR" dirty="0">
              <a:effectLst/>
              <a:latin typeface="Helvetica Neue" panose="02000503000000020004" pitchFamily="2" charset="0"/>
            </a:endParaRPr>
          </a:p>
          <a:p>
            <a:r>
              <a:rPr lang="fr-FR" dirty="0">
                <a:effectLst/>
                <a:latin typeface="Helvetica Neue" panose="02000503000000020004" pitchFamily="2" charset="0"/>
              </a:rPr>
              <a:t>Et puisque qu’on parle de temps écoulé, on va maintenant aborder la problématique de l’heure sur terre.</a:t>
            </a:r>
          </a:p>
        </p:txBody>
      </p:sp>
      <p:sp>
        <p:nvSpPr>
          <p:cNvPr id="4" name="Slide Number Placeholder 3"/>
          <p:cNvSpPr>
            <a:spLocks noGrp="1"/>
          </p:cNvSpPr>
          <p:nvPr>
            <p:ph type="sldNum" sz="quarter" idx="5"/>
          </p:nvPr>
        </p:nvSpPr>
        <p:spPr/>
        <p:txBody>
          <a:bodyPr/>
          <a:lstStyle/>
          <a:p>
            <a:fld id="{788D8A45-B12B-40AF-A07B-2EBC15495A4C}" type="slidenum">
              <a:rPr lang="fr-FR" smtClean="0"/>
              <a:t>13</a:t>
            </a:fld>
            <a:endParaRPr lang="fr-FR"/>
          </a:p>
        </p:txBody>
      </p:sp>
    </p:spTree>
    <p:extLst>
      <p:ext uri="{BB962C8B-B14F-4D97-AF65-F5344CB8AC3E}">
        <p14:creationId xmlns:p14="http://schemas.microsoft.com/office/powerpoint/2010/main" val="17750726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b="1" u="sng" dirty="0">
                <a:effectLst/>
                <a:latin typeface="Helvetica Neue" panose="02000503000000020004" pitchFamily="2" charset="0"/>
              </a:rPr>
              <a:t>La problématique de l’heure sur terre: </a:t>
            </a:r>
            <a:r>
              <a:rPr lang="fr-FR" dirty="0">
                <a:effectLst/>
                <a:latin typeface="Helvetica Neue" panose="02000503000000020004" pitchFamily="2" charset="0"/>
              </a:rPr>
              <a:t>Vous vous en rendez compte si vous utilisez un moyen moderne de communication (téléphone, internet) : le même instant (universel donc) ne va pas être vécu ni observé de la même façon suivant où vous vous trouvez sur terre. </a:t>
            </a:r>
          </a:p>
          <a:p>
            <a:br>
              <a:rPr lang="fr-FR" dirty="0">
                <a:effectLst/>
                <a:latin typeface="Helvetica Neue" panose="02000503000000020004" pitchFamily="2" charset="0"/>
              </a:rPr>
            </a:br>
            <a:endParaRPr lang="fr-FR" dirty="0">
              <a:effectLst/>
              <a:latin typeface="Helvetica Neue" panose="02000503000000020004" pitchFamily="2" charset="0"/>
            </a:endParaRPr>
          </a:p>
          <a:p>
            <a:r>
              <a:rPr lang="fr-FR" b="1" dirty="0">
                <a:effectLst/>
                <a:latin typeface="Helvetica Neue" panose="02000503000000020004" pitchFamily="2" charset="0"/>
              </a:rPr>
              <a:t>Pourquoi avons-nous inventé les Fuseaux horaires (Time Zone) d’après vous ?</a:t>
            </a:r>
          </a:p>
          <a:p>
            <a:endParaRPr lang="fr-FR" b="1" dirty="0">
              <a:effectLst/>
              <a:latin typeface="Helvetica Neue" panose="02000503000000020004" pitchFamily="2" charset="0"/>
            </a:endParaRPr>
          </a:p>
          <a:p>
            <a:endParaRPr lang="fr-FR" b="1" dirty="0">
              <a:effectLst/>
              <a:latin typeface="Helvetica Neue" panose="02000503000000020004" pitchFamily="2" charset="0"/>
            </a:endParaRPr>
          </a:p>
          <a:p>
            <a:endParaRPr lang="fr-FR" b="1" dirty="0">
              <a:effectLst/>
              <a:latin typeface="Helvetica Neue" panose="02000503000000020004" pitchFamily="2" charset="0"/>
            </a:endParaRPr>
          </a:p>
          <a:p>
            <a:r>
              <a:rPr lang="fr-FR" b="1" dirty="0">
                <a:effectLst/>
                <a:latin typeface="Helvetica Neue" panose="02000503000000020004" pitchFamily="2" charset="0"/>
              </a:rPr>
              <a:t>https://</a:t>
            </a:r>
            <a:r>
              <a:rPr lang="fr-FR" b="1" dirty="0" err="1">
                <a:effectLst/>
                <a:latin typeface="Helvetica Neue" panose="02000503000000020004" pitchFamily="2" charset="0"/>
              </a:rPr>
              <a:t>www.perfectsleeppad.com</a:t>
            </a:r>
            <a:r>
              <a:rPr lang="fr-FR" b="1" dirty="0">
                <a:effectLst/>
                <a:latin typeface="Helvetica Neue" panose="02000503000000020004" pitchFamily="2" charset="0"/>
              </a:rPr>
              <a:t>/</a:t>
            </a:r>
            <a:r>
              <a:rPr lang="fr-FR" b="1" dirty="0" err="1">
                <a:effectLst/>
                <a:latin typeface="Helvetica Neue" panose="02000503000000020004" pitchFamily="2" charset="0"/>
              </a:rPr>
              <a:t>wp</a:t>
            </a:r>
            <a:r>
              <a:rPr lang="fr-FR" b="1" dirty="0">
                <a:effectLst/>
                <a:latin typeface="Helvetica Neue" panose="02000503000000020004" pitchFamily="2" charset="0"/>
              </a:rPr>
              <a:t>-content/</a:t>
            </a:r>
            <a:r>
              <a:rPr lang="fr-FR" b="1" dirty="0" err="1">
                <a:effectLst/>
                <a:latin typeface="Helvetica Neue" panose="02000503000000020004" pitchFamily="2" charset="0"/>
              </a:rPr>
              <a:t>uploads</a:t>
            </a:r>
            <a:r>
              <a:rPr lang="fr-FR" b="1" dirty="0">
                <a:effectLst/>
                <a:latin typeface="Helvetica Neue" panose="02000503000000020004" pitchFamily="2" charset="0"/>
              </a:rPr>
              <a:t>/2022/01/Jet-</a:t>
            </a:r>
            <a:r>
              <a:rPr lang="fr-FR" b="1" dirty="0" err="1">
                <a:effectLst/>
                <a:latin typeface="Helvetica Neue" panose="02000503000000020004" pitchFamily="2" charset="0"/>
              </a:rPr>
              <a:t>Lag.jpg</a:t>
            </a:r>
            <a:endParaRPr lang="fr-FR" b="1" dirty="0">
              <a:effectLst/>
              <a:latin typeface="Helvetica Neue" panose="02000503000000020004" pitchFamily="2" charset="0"/>
            </a:endParaRPr>
          </a:p>
          <a:p>
            <a:endParaRPr lang="fr-FR" dirty="0">
              <a:effectLst/>
              <a:latin typeface="Helvetica Neue" panose="02000503000000020004" pitchFamily="2" charset="0"/>
            </a:endParaRPr>
          </a:p>
          <a:p>
            <a:endParaRPr lang="fr-FR" dirty="0">
              <a:effectLst/>
              <a:latin typeface="Helvetica Neue" panose="02000503000000020004" pitchFamily="2" charset="0"/>
            </a:endParaRPr>
          </a:p>
        </p:txBody>
      </p:sp>
      <p:sp>
        <p:nvSpPr>
          <p:cNvPr id="4" name="Slide Number Placeholder 3"/>
          <p:cNvSpPr>
            <a:spLocks noGrp="1"/>
          </p:cNvSpPr>
          <p:nvPr>
            <p:ph type="sldNum" sz="quarter" idx="5"/>
          </p:nvPr>
        </p:nvSpPr>
        <p:spPr/>
        <p:txBody>
          <a:bodyPr/>
          <a:lstStyle/>
          <a:p>
            <a:fld id="{788D8A45-B12B-40AF-A07B-2EBC15495A4C}" type="slidenum">
              <a:rPr lang="fr-FR" smtClean="0"/>
              <a:t>14</a:t>
            </a:fld>
            <a:endParaRPr lang="fr-FR"/>
          </a:p>
        </p:txBody>
      </p:sp>
    </p:spTree>
    <p:extLst>
      <p:ext uri="{BB962C8B-B14F-4D97-AF65-F5344CB8AC3E}">
        <p14:creationId xmlns:p14="http://schemas.microsoft.com/office/powerpoint/2010/main" val="22991962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effectLst/>
                <a:latin typeface="Helvetica Neue" panose="02000503000000020004" pitchFamily="2" charset="0"/>
              </a:rPr>
              <a:t>En général les êtres vivants sur cette planète se sont habitués à leur environnement, et donc à des cycles de plus ou moins 24h, qui correspondent à une rotation totale de la terre sur elle-même. Et notre adaptation biologique, physiologique </a:t>
            </a:r>
            <a:r>
              <a:rPr lang="fr-FR" dirty="0" err="1">
                <a:effectLst/>
                <a:latin typeface="Helvetica Neue" panose="02000503000000020004" pitchFamily="2" charset="0"/>
              </a:rPr>
              <a:t>etc</a:t>
            </a:r>
            <a:r>
              <a:rPr lang="fr-FR" dirty="0">
                <a:effectLst/>
                <a:latin typeface="Helvetica Neue" panose="02000503000000020004" pitchFamily="2" charset="0"/>
              </a:rPr>
              <a:t> est ce qu’on appelle le cycle circadien (chaud à prononcer : le cycle circadien) vous pouvez essayer cette cascade à la maison (le cycle circadien).</a:t>
            </a:r>
          </a:p>
        </p:txBody>
      </p:sp>
      <p:sp>
        <p:nvSpPr>
          <p:cNvPr id="4" name="Slide Number Placeholder 3"/>
          <p:cNvSpPr>
            <a:spLocks noGrp="1"/>
          </p:cNvSpPr>
          <p:nvPr>
            <p:ph type="sldNum" sz="quarter" idx="5"/>
          </p:nvPr>
        </p:nvSpPr>
        <p:spPr/>
        <p:txBody>
          <a:bodyPr/>
          <a:lstStyle/>
          <a:p>
            <a:fld id="{788D8A45-B12B-40AF-A07B-2EBC15495A4C}" type="slidenum">
              <a:rPr lang="fr-FR" smtClean="0"/>
              <a:t>15</a:t>
            </a:fld>
            <a:endParaRPr lang="fr-FR"/>
          </a:p>
        </p:txBody>
      </p:sp>
    </p:spTree>
    <p:extLst>
      <p:ext uri="{BB962C8B-B14F-4D97-AF65-F5344CB8AC3E}">
        <p14:creationId xmlns:p14="http://schemas.microsoft.com/office/powerpoint/2010/main" val="24216293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effectLst/>
                <a:latin typeface="Helvetica Neue" panose="02000503000000020004" pitchFamily="2" charset="0"/>
              </a:rPr>
              <a:t>Pour le dire un peu trivialement, a part les </a:t>
            </a:r>
            <a:r>
              <a:rPr lang="fr-FR" dirty="0" err="1">
                <a:effectLst/>
                <a:latin typeface="Helvetica Neue" panose="02000503000000020004" pitchFamily="2" charset="0"/>
              </a:rPr>
              <a:t>Vampirees</a:t>
            </a:r>
            <a:r>
              <a:rPr lang="fr-FR" dirty="0">
                <a:effectLst/>
                <a:latin typeface="Helvetica Neue" panose="02000503000000020004" pitchFamily="2" charset="0"/>
              </a:rPr>
              <a:t> 😄 on aime toutes et tous avoir notre rythme calé par rapport à notre exposition au Soleil. </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effectLst/>
              <a:latin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effectLst/>
                <a:latin typeface="Helvetica Neue" panose="02000503000000020004" pitchFamily="2" charset="0"/>
              </a:rPr>
              <a:t>Et c’est d’ailleurs comme ça que les gens se calaient dans l’antiquité (avec ici la photo d’un cadran solaire).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effectLst/>
              <a:latin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b="0" i="0" dirty="0">
                <a:solidFill>
                  <a:srgbClr val="FFFFFF"/>
                </a:solidFill>
                <a:effectLst/>
                <a:latin typeface="Halcom"/>
              </a:rPr>
              <a:t>C’est en exploitant ces phénomènes naturels d’alternance de jour et de nuit que l’Homme a essayé de mesurer le temps et de le découper en intervalles que nous connaissons aujourd'hui sous le nom d'heures, minutes, secondes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b="0" i="0" dirty="0">
              <a:solidFill>
                <a:srgbClr val="FFFFFF"/>
              </a:solidFill>
              <a:effectLst/>
              <a:latin typeface="Halcom"/>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fr-FR" b="0" i="0" dirty="0">
              <a:solidFill>
                <a:srgbClr val="FFFFFF"/>
              </a:solidFill>
              <a:effectLst/>
              <a:latin typeface="Halcom"/>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fr-FR" b="0" dirty="0">
              <a:effectLst/>
              <a:latin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effectLst/>
              <a:latin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effectLst/>
              <a:latin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effectLst/>
                <a:latin typeface="Helvetica Neue" panose="02000503000000020004" pitchFamily="2" charset="0"/>
              </a:rPr>
              <a:t>https://</a:t>
            </a:r>
            <a:r>
              <a:rPr lang="fr-FR" dirty="0" err="1">
                <a:effectLst/>
                <a:latin typeface="Helvetica Neue" panose="02000503000000020004" pitchFamily="2" charset="0"/>
              </a:rPr>
              <a:t>cdn.futura-sciences.com</a:t>
            </a:r>
            <a:r>
              <a:rPr lang="fr-FR" dirty="0">
                <a:effectLst/>
                <a:latin typeface="Helvetica Neue" panose="02000503000000020004" pitchFamily="2" charset="0"/>
              </a:rPr>
              <a:t>/sources/images/dossier/37/3fs-shutterstock_81903757.jpg</a:t>
            </a:r>
          </a:p>
          <a:p>
            <a:endParaRPr lang="fr-FR" dirty="0">
              <a:effectLst/>
              <a:latin typeface="Helvetica Neue" panose="02000503000000020004" pitchFamily="2" charset="0"/>
            </a:endParaRPr>
          </a:p>
          <a:p>
            <a:endParaRPr lang="fr-FR" dirty="0">
              <a:effectLst/>
              <a:latin typeface="Helvetica Neue" panose="02000503000000020004" pitchFamily="2" charset="0"/>
            </a:endParaRPr>
          </a:p>
          <a:p>
            <a:endParaRPr lang="fr-FR" dirty="0">
              <a:effectLst/>
              <a:latin typeface="Helvetica Neue" panose="02000503000000020004" pitchFamily="2" charset="0"/>
            </a:endParaRPr>
          </a:p>
          <a:p>
            <a:endParaRPr lang="fr-FR" dirty="0">
              <a:effectLst/>
              <a:latin typeface="Helvetica Neue" panose="02000503000000020004" pitchFamily="2" charset="0"/>
            </a:endParaRPr>
          </a:p>
        </p:txBody>
      </p:sp>
      <p:sp>
        <p:nvSpPr>
          <p:cNvPr id="4" name="Slide Number Placeholder 3"/>
          <p:cNvSpPr>
            <a:spLocks noGrp="1"/>
          </p:cNvSpPr>
          <p:nvPr>
            <p:ph type="sldNum" sz="quarter" idx="5"/>
          </p:nvPr>
        </p:nvSpPr>
        <p:spPr/>
        <p:txBody>
          <a:bodyPr/>
          <a:lstStyle/>
          <a:p>
            <a:fld id="{788D8A45-B12B-40AF-A07B-2EBC15495A4C}" type="slidenum">
              <a:rPr lang="fr-FR" smtClean="0"/>
              <a:t>16</a:t>
            </a:fld>
            <a:endParaRPr lang="fr-FR"/>
          </a:p>
        </p:txBody>
      </p:sp>
    </p:spTree>
    <p:extLst>
      <p:ext uri="{BB962C8B-B14F-4D97-AF65-F5344CB8AC3E}">
        <p14:creationId xmlns:p14="http://schemas.microsoft.com/office/powerpoint/2010/main" val="33433031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effectLst/>
                <a:latin typeface="Helvetica Neue" panose="02000503000000020004" pitchFamily="2" charset="0"/>
              </a:rPr>
              <a:t>Pour rappel : la Terre fait un tour sur elle-même en 24 heures (ce qui correspond à une journée) et un tour autours du Soleil en 365 jours (ce qui correspond grosso modo à une année). </a:t>
            </a:r>
          </a:p>
          <a:p>
            <a:endParaRPr lang="fr-FR" dirty="0">
              <a:effectLst/>
              <a:latin typeface="Helvetica Neue" panose="02000503000000020004" pitchFamily="2" charset="0"/>
            </a:endParaRPr>
          </a:p>
          <a:p>
            <a:endParaRPr lang="fr-FR" dirty="0">
              <a:effectLst/>
              <a:latin typeface="Helvetica Neue" panose="02000503000000020004" pitchFamily="2" charset="0"/>
            </a:endParaRPr>
          </a:p>
          <a:p>
            <a:endParaRPr lang="fr-FR" dirty="0">
              <a:effectLst/>
              <a:latin typeface="Helvetica Neue" panose="02000503000000020004" pitchFamily="2" charset="0"/>
            </a:endParaRPr>
          </a:p>
          <a:p>
            <a:endParaRPr lang="fr-FR" dirty="0">
              <a:effectLst/>
              <a:latin typeface="Helvetica Neue" panose="02000503000000020004" pitchFamily="2" charset="0"/>
            </a:endParaRPr>
          </a:p>
          <a:p>
            <a:r>
              <a:rPr lang="fr-FR" dirty="0">
                <a:effectLst/>
                <a:latin typeface="Helvetica Neue" panose="02000503000000020004" pitchFamily="2" charset="0"/>
              </a:rPr>
              <a:t>https://</a:t>
            </a:r>
            <a:r>
              <a:rPr lang="fr-FR" dirty="0" err="1">
                <a:effectLst/>
                <a:latin typeface="Helvetica Neue" panose="02000503000000020004" pitchFamily="2" charset="0"/>
              </a:rPr>
              <a:t>www.telam.com.ar</a:t>
            </a:r>
            <a:r>
              <a:rPr lang="fr-FR" dirty="0">
                <a:effectLst/>
                <a:latin typeface="Helvetica Neue" panose="02000503000000020004" pitchFamily="2" charset="0"/>
              </a:rPr>
              <a:t>/</a:t>
            </a:r>
            <a:r>
              <a:rPr lang="fr-FR" dirty="0" err="1">
                <a:effectLst/>
                <a:latin typeface="Helvetica Neue" panose="02000503000000020004" pitchFamily="2" charset="0"/>
              </a:rPr>
              <a:t>thumbs</a:t>
            </a:r>
            <a:r>
              <a:rPr lang="fr-FR" dirty="0">
                <a:effectLst/>
                <a:latin typeface="Helvetica Neue" panose="02000503000000020004" pitchFamily="2" charset="0"/>
              </a:rPr>
              <a:t>/</a:t>
            </a:r>
            <a:r>
              <a:rPr lang="fr-FR" dirty="0" err="1">
                <a:effectLst/>
                <a:latin typeface="Helvetica Neue" panose="02000503000000020004" pitchFamily="2" charset="0"/>
              </a:rPr>
              <a:t>bluesteel</a:t>
            </a:r>
            <a:r>
              <a:rPr lang="fr-FR" dirty="0">
                <a:effectLst/>
                <a:latin typeface="Helvetica Neue" panose="02000503000000020004" pitchFamily="2" charset="0"/>
              </a:rPr>
              <a:t>/</a:t>
            </a:r>
            <a:r>
              <a:rPr lang="fr-FR" dirty="0" err="1">
                <a:effectLst/>
                <a:latin typeface="Helvetica Neue" panose="02000503000000020004" pitchFamily="2" charset="0"/>
              </a:rPr>
              <a:t>advf</a:t>
            </a:r>
            <a:r>
              <a:rPr lang="fr-FR" dirty="0">
                <a:effectLst/>
                <a:latin typeface="Helvetica Neue" panose="02000503000000020004" pitchFamily="2" charset="0"/>
              </a:rPr>
              <a:t>/</a:t>
            </a:r>
            <a:r>
              <a:rPr lang="fr-FR" dirty="0" err="1">
                <a:effectLst/>
                <a:latin typeface="Helvetica Neue" panose="02000503000000020004" pitchFamily="2" charset="0"/>
              </a:rPr>
              <a:t>imagenes</a:t>
            </a:r>
            <a:r>
              <a:rPr lang="fr-FR" dirty="0">
                <a:effectLst/>
                <a:latin typeface="Helvetica Neue" panose="02000503000000020004" pitchFamily="2" charset="0"/>
              </a:rPr>
              <a:t>/2017/01/586c46f97a84e_450.jpg</a:t>
            </a:r>
          </a:p>
        </p:txBody>
      </p:sp>
      <p:sp>
        <p:nvSpPr>
          <p:cNvPr id="4" name="Slide Number Placeholder 3"/>
          <p:cNvSpPr>
            <a:spLocks noGrp="1"/>
          </p:cNvSpPr>
          <p:nvPr>
            <p:ph type="sldNum" sz="quarter" idx="5"/>
          </p:nvPr>
        </p:nvSpPr>
        <p:spPr/>
        <p:txBody>
          <a:bodyPr/>
          <a:lstStyle/>
          <a:p>
            <a:fld id="{788D8A45-B12B-40AF-A07B-2EBC15495A4C}" type="slidenum">
              <a:rPr lang="fr-FR" smtClean="0"/>
              <a:t>17</a:t>
            </a:fld>
            <a:endParaRPr lang="fr-FR"/>
          </a:p>
        </p:txBody>
      </p:sp>
    </p:spTree>
    <p:extLst>
      <p:ext uri="{BB962C8B-B14F-4D97-AF65-F5344CB8AC3E}">
        <p14:creationId xmlns:p14="http://schemas.microsoft.com/office/powerpoint/2010/main" val="36762979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effectLst/>
                <a:latin typeface="Helvetica Neue" panose="02000503000000020004" pitchFamily="2" charset="0"/>
              </a:rPr>
              <a:t>Du coup, pour que tout le monde ait l’impression de vivre une belle journée, tout en pouvant fonctionner les uns par rapport aux autres et de se synchroniser où que l’on soit sur cette planète, on a créé les fuseaux horaires (les time zones) qu’on a mappés plus ou moins sur certaines latitudes, et qui se situent par référence les unes aux autres. +1, +4, -2, -6 etc. </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effectLst/>
              <a:latin typeface="Helvetica Neue" panose="02000503000000020004" pitchFamily="2" charset="0"/>
            </a:endParaRPr>
          </a:p>
        </p:txBody>
      </p:sp>
      <p:sp>
        <p:nvSpPr>
          <p:cNvPr id="4" name="Slide Number Placeholder 3"/>
          <p:cNvSpPr>
            <a:spLocks noGrp="1"/>
          </p:cNvSpPr>
          <p:nvPr>
            <p:ph type="sldNum" sz="quarter" idx="5"/>
          </p:nvPr>
        </p:nvSpPr>
        <p:spPr/>
        <p:txBody>
          <a:bodyPr/>
          <a:lstStyle/>
          <a:p>
            <a:fld id="{788D8A45-B12B-40AF-A07B-2EBC15495A4C}" type="slidenum">
              <a:rPr lang="fr-FR" smtClean="0"/>
              <a:t>18</a:t>
            </a:fld>
            <a:endParaRPr lang="fr-FR"/>
          </a:p>
        </p:txBody>
      </p:sp>
    </p:spTree>
    <p:extLst>
      <p:ext uri="{BB962C8B-B14F-4D97-AF65-F5344CB8AC3E}">
        <p14:creationId xmlns:p14="http://schemas.microsoft.com/office/powerpoint/2010/main" val="3697252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b="1" u="sng" dirty="0">
                <a:effectLst/>
                <a:latin typeface="Helvetica Neue" panose="02000503000000020004" pitchFamily="2" charset="0"/>
              </a:rPr>
              <a:t>Time Zone</a:t>
            </a:r>
            <a:r>
              <a:rPr lang="fr-FR" dirty="0">
                <a:effectLst/>
                <a:latin typeface="Helvetica Neue" panose="02000503000000020004" pitchFamily="2" charset="0"/>
              </a:rPr>
              <a:t> :  Zone géographique ou Géopolitique où le temps actuel sera le même pour tout le monde.</a:t>
            </a:r>
          </a:p>
          <a:p>
            <a:br>
              <a:rPr lang="fr-FR" dirty="0">
                <a:effectLst/>
                <a:latin typeface="Helvetica Neue" panose="02000503000000020004" pitchFamily="2" charset="0"/>
              </a:rPr>
            </a:br>
            <a:endParaRPr lang="fr-FR" dirty="0">
              <a:effectLst/>
              <a:latin typeface="Helvetica Neue" panose="02000503000000020004" pitchFamily="2" charset="0"/>
            </a:endParaRPr>
          </a:p>
          <a:p>
            <a:r>
              <a:rPr lang="fr-FR" dirty="0">
                <a:effectLst/>
                <a:latin typeface="Helvetica Neue" panose="02000503000000020004" pitchFamily="2" charset="0"/>
              </a:rPr>
              <a:t>Ex: “</a:t>
            </a:r>
            <a:r>
              <a:rPr lang="fr-FR" dirty="0" err="1">
                <a:effectLst/>
                <a:latin typeface="Helvetica Neue" panose="02000503000000020004" pitchFamily="2" charset="0"/>
              </a:rPr>
              <a:t>European</a:t>
            </a:r>
            <a:r>
              <a:rPr lang="fr-FR" dirty="0">
                <a:effectLst/>
                <a:latin typeface="Helvetica Neue" panose="02000503000000020004" pitchFamily="2" charset="0"/>
              </a:rPr>
              <a:t> Central Time (ECT)” ou “</a:t>
            </a:r>
            <a:r>
              <a:rPr lang="fr-FR" b="1" i="1" dirty="0">
                <a:effectLst/>
                <a:latin typeface="Helvetica Neue" panose="02000503000000020004" pitchFamily="2" charset="0"/>
              </a:rPr>
              <a:t>Beijing Time</a:t>
            </a:r>
            <a:r>
              <a:rPr lang="fr-FR" dirty="0">
                <a:effectLst/>
                <a:latin typeface="Helvetica Neue" panose="02000503000000020004" pitchFamily="2" charset="0"/>
              </a:rPr>
              <a:t> (BJT)”</a:t>
            </a:r>
          </a:p>
          <a:p>
            <a:endParaRPr lang="fr-FR" dirty="0">
              <a:effectLst/>
              <a:latin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effectLst/>
              <a:latin typeface="Helvetica Neue" panose="02000503000000020004" pitchFamily="2" charset="0"/>
            </a:endParaRPr>
          </a:p>
          <a:p>
            <a:endParaRPr lang="fr-FR" dirty="0">
              <a:effectLst/>
              <a:latin typeface="Helvetica Neue" panose="02000503000000020004" pitchFamily="2" charset="0"/>
            </a:endParaRPr>
          </a:p>
          <a:p>
            <a:endParaRPr lang="fr-FR" dirty="0"/>
          </a:p>
        </p:txBody>
      </p:sp>
      <p:sp>
        <p:nvSpPr>
          <p:cNvPr id="4" name="Slide Number Placeholder 3"/>
          <p:cNvSpPr>
            <a:spLocks noGrp="1"/>
          </p:cNvSpPr>
          <p:nvPr>
            <p:ph type="sldNum" sz="quarter" idx="5"/>
          </p:nvPr>
        </p:nvSpPr>
        <p:spPr/>
        <p:txBody>
          <a:bodyPr/>
          <a:lstStyle/>
          <a:p>
            <a:fld id="{788D8A45-B12B-40AF-A07B-2EBC15495A4C}" type="slidenum">
              <a:rPr lang="fr-FR" smtClean="0"/>
              <a:t>19</a:t>
            </a:fld>
            <a:endParaRPr lang="fr-FR"/>
          </a:p>
        </p:txBody>
      </p:sp>
    </p:spTree>
    <p:extLst>
      <p:ext uri="{BB962C8B-B14F-4D97-AF65-F5344CB8AC3E}">
        <p14:creationId xmlns:p14="http://schemas.microsoft.com/office/powerpoint/2010/main" val="19022969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Ici vous me connaissez comme VP of Engineering, mais jusqu’à ce que Lucas me contacte il y a 2 ans (presque jour pour jour) pour me proposer de rejoindre </a:t>
            </a:r>
            <a:r>
              <a:rPr lang="fr-FR" dirty="0" err="1"/>
              <a:t>Agicap</a:t>
            </a:r>
            <a:r>
              <a:rPr lang="fr-FR" dirty="0"/>
              <a:t>, j’étais toujours dev. </a:t>
            </a:r>
          </a:p>
          <a:p>
            <a:r>
              <a:rPr lang="fr-FR" dirty="0"/>
              <a:t>Et en tant que dev, j’ai pas mal été confronté à ce sujet.</a:t>
            </a:r>
          </a:p>
          <a:p>
            <a:endParaRPr lang="fr-FR" dirty="0"/>
          </a:p>
          <a:p>
            <a:pPr marL="171450" indent="-171450">
              <a:buFont typeface="Arial" panose="020B0604020202020204" pitchFamily="34" charset="0"/>
              <a:buChar char="•"/>
            </a:pPr>
            <a:r>
              <a:rPr lang="fr-FR" dirty="0">
                <a:effectLst/>
                <a:latin typeface="Helvetica Neue" panose="02000503000000020004" pitchFamily="2" charset="0"/>
              </a:rPr>
              <a:t>Déjà, pendant ma période en banque d’investissement (pendant 12 ans), j’ai du concevoir et coder des systèmes 24/7 – follow the </a:t>
            </a:r>
            <a:r>
              <a:rPr lang="fr-FR" dirty="0" err="1">
                <a:effectLst/>
                <a:latin typeface="Helvetica Neue" panose="02000503000000020004" pitchFamily="2" charset="0"/>
              </a:rPr>
              <a:t>sun</a:t>
            </a:r>
            <a:r>
              <a:rPr lang="fr-FR" dirty="0">
                <a:effectLst/>
                <a:latin typeface="Helvetica Neue" panose="02000503000000020004" pitchFamily="2" charset="0"/>
              </a:rPr>
              <a:t> (j’ai fait la guerre des </a:t>
            </a:r>
            <a:r>
              <a:rPr lang="fr-FR" dirty="0" err="1">
                <a:effectLst/>
                <a:latin typeface="Helvetica Neue" panose="02000503000000020004" pitchFamily="2" charset="0"/>
              </a:rPr>
              <a:t>leap</a:t>
            </a:r>
            <a:r>
              <a:rPr lang="fr-FR" dirty="0">
                <a:effectLst/>
                <a:latin typeface="Helvetica Neue" panose="02000503000000020004" pitchFamily="2" charset="0"/>
              </a:rPr>
              <a:t> seconds et des time gaps comme on dit 😄) et j’ai souvent été une sorte de SRE avant l’heure. A ce titre, j’ai pas mal passé de temps à voir comment on pourrait gérer au mieux la </a:t>
            </a:r>
            <a:r>
              <a:rPr lang="fr-FR" dirty="0" err="1">
                <a:effectLst/>
                <a:latin typeface="Helvetica Neue" panose="02000503000000020004" pitchFamily="2" charset="0"/>
              </a:rPr>
              <a:t>syncho</a:t>
            </a:r>
            <a:r>
              <a:rPr lang="fr-FR" dirty="0">
                <a:effectLst/>
                <a:latin typeface="Helvetica Neue" panose="02000503000000020004" pitchFamily="2" charset="0"/>
              </a:rPr>
              <a:t> des horloges de nos services </a:t>
            </a:r>
            <a:r>
              <a:rPr lang="fr-FR" dirty="0" err="1">
                <a:effectLst/>
                <a:latin typeface="Helvetica Neue" panose="02000503000000020004" pitchFamily="2" charset="0"/>
              </a:rPr>
              <a:t>low</a:t>
            </a:r>
            <a:r>
              <a:rPr lang="fr-FR" dirty="0">
                <a:effectLst/>
                <a:latin typeface="Helvetica Neue" panose="02000503000000020004" pitchFamily="2" charset="0"/>
              </a:rPr>
              <a:t> </a:t>
            </a:r>
            <a:r>
              <a:rPr lang="fr-FR" dirty="0" err="1">
                <a:effectLst/>
                <a:latin typeface="Helvetica Neue" panose="02000503000000020004" pitchFamily="2" charset="0"/>
              </a:rPr>
              <a:t>latency</a:t>
            </a:r>
            <a:r>
              <a:rPr lang="fr-FR" dirty="0">
                <a:effectLst/>
                <a:latin typeface="Helvetica Neue" panose="02000503000000020004" pitchFamily="2" charset="0"/>
              </a:rPr>
              <a:t>. (</a:t>
            </a:r>
            <a:r>
              <a:rPr lang="fr-FR" dirty="0" err="1">
                <a:effectLst/>
                <a:latin typeface="Helvetica Neue" panose="02000503000000020004" pitchFamily="2" charset="0"/>
              </a:rPr>
              <a:t>domain</a:t>
            </a:r>
            <a:r>
              <a:rPr lang="fr-FR" dirty="0">
                <a:effectLst/>
                <a:latin typeface="Helvetica Neue" panose="02000503000000020004" pitchFamily="2" charset="0"/>
              </a:rPr>
              <a:t> time II)</a:t>
            </a:r>
          </a:p>
          <a:p>
            <a:pPr marL="171450" indent="-171450">
              <a:buFont typeface="Arial" panose="020B0604020202020204" pitchFamily="34" charset="0"/>
              <a:buChar char="•"/>
            </a:pPr>
            <a:r>
              <a:rPr lang="fr-FR" dirty="0">
                <a:effectLst/>
                <a:latin typeface="Helvetica Neue" panose="02000503000000020004" pitchFamily="2" charset="0"/>
              </a:rPr>
              <a:t>Quelques années après, quand j’étais à mon compte, j’ai fait de l’Event </a:t>
            </a:r>
            <a:r>
              <a:rPr lang="fr-FR" dirty="0" err="1">
                <a:effectLst/>
                <a:latin typeface="Helvetica Neue" panose="02000503000000020004" pitchFamily="2" charset="0"/>
              </a:rPr>
              <a:t>sourcing</a:t>
            </a:r>
            <a:r>
              <a:rPr lang="fr-FR" dirty="0">
                <a:effectLst/>
                <a:latin typeface="Helvetica Neue" panose="02000503000000020004" pitchFamily="2" charset="0"/>
              </a:rPr>
              <a:t> bi-temporel (avec modification du passé et prévision de l’avenir) pour un asset manager qui gérait des fonds à l’international (une dinguerie en termes de questions métiers sur le temps et les créneaux horaires/time zone à considérer)</a:t>
            </a:r>
          </a:p>
          <a:p>
            <a:pPr marL="171450" indent="-171450">
              <a:buFont typeface="Arial" panose="020B0604020202020204" pitchFamily="34" charset="0"/>
              <a:buChar char="•"/>
            </a:pPr>
            <a:r>
              <a:rPr lang="fr-FR" dirty="0">
                <a:effectLst/>
                <a:latin typeface="Helvetica Neue" panose="02000503000000020004" pitchFamily="2" charset="0"/>
              </a:rPr>
              <a:t>Puis j’ai bossé dans pour un très grand groupe hôtelier, où je m’occupais avec mon équipe de tous les back–ends et de toutes les APIs du groupe. Y compris ceux des sites de leur plateforme de réservation de chambres d'hôtels </a:t>
            </a:r>
            <a:r>
              <a:rPr lang="fr-FR" dirty="0" err="1">
                <a:effectLst/>
                <a:latin typeface="Helvetica Neue" panose="02000503000000020004" pitchFamily="2" charset="0"/>
              </a:rPr>
              <a:t>worldwide</a:t>
            </a:r>
            <a:r>
              <a:rPr lang="fr-FR" dirty="0">
                <a:effectLst/>
                <a:latin typeface="Helvetica Neue" panose="02000503000000020004" pitchFamily="2" charset="0"/>
              </a:rPr>
              <a:t> </a:t>
            </a:r>
          </a:p>
          <a:p>
            <a:pPr marL="628650" lvl="1" indent="-171450">
              <a:buFont typeface="Arial" panose="020B0604020202020204" pitchFamily="34" charset="0"/>
              <a:buChar char="•"/>
            </a:pPr>
            <a:r>
              <a:rPr lang="fr-FR" dirty="0">
                <a:effectLst/>
                <a:latin typeface="Helvetica Neue" panose="02000503000000020004" pitchFamily="2" charset="0"/>
              </a:rPr>
              <a:t>le retour des time zones etc.</a:t>
            </a:r>
          </a:p>
          <a:p>
            <a:pPr marL="171450" indent="-171450">
              <a:buFont typeface="Arial" panose="020B0604020202020204" pitchFamily="34" charset="0"/>
              <a:buChar char="•"/>
            </a:pPr>
            <a:r>
              <a:rPr lang="fr-FR" dirty="0">
                <a:effectLst/>
                <a:latin typeface="Helvetica Neue" panose="02000503000000020004" pitchFamily="2" charset="0"/>
              </a:rPr>
              <a:t>Bref vous l’aurez compris. C’est un sujet qui me parle </a:t>
            </a:r>
            <a:r>
              <a:rPr lang="fr-FR" dirty="0">
                <a:effectLst/>
                <a:latin typeface=".Apple Color Emoji UI"/>
              </a:rPr>
              <a:t>😄</a:t>
            </a:r>
            <a:endParaRPr lang="fr-FR" dirty="0">
              <a:effectLst/>
              <a:latin typeface="Helvetica Neue" panose="02000503000000020004" pitchFamily="2" charset="0"/>
            </a:endParaRPr>
          </a:p>
          <a:p>
            <a:endParaRPr lang="fr-FR" dirty="0"/>
          </a:p>
          <a:p>
            <a:endParaRPr lang="fr-FR" dirty="0"/>
          </a:p>
          <a:p>
            <a:endParaRPr lang="fr-FR" dirty="0">
              <a:cs typeface="Calibri"/>
            </a:endParaRPr>
          </a:p>
        </p:txBody>
      </p:sp>
      <p:sp>
        <p:nvSpPr>
          <p:cNvPr id="4" name="Slide Number Placeholder 3"/>
          <p:cNvSpPr>
            <a:spLocks noGrp="1"/>
          </p:cNvSpPr>
          <p:nvPr>
            <p:ph type="sldNum" sz="quarter" idx="5"/>
          </p:nvPr>
        </p:nvSpPr>
        <p:spPr/>
        <p:txBody>
          <a:bodyPr/>
          <a:lstStyle/>
          <a:p>
            <a:fld id="{788D8A45-B12B-40AF-A07B-2EBC15495A4C}" type="slidenum">
              <a:rPr lang="fr-FR" smtClean="0"/>
              <a:t>2</a:t>
            </a:fld>
            <a:endParaRPr lang="fr-FR"/>
          </a:p>
        </p:txBody>
      </p:sp>
    </p:spTree>
    <p:extLst>
      <p:ext uri="{BB962C8B-B14F-4D97-AF65-F5344CB8AC3E}">
        <p14:creationId xmlns:p14="http://schemas.microsoft.com/office/powerpoint/2010/main" val="6696499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effectLst/>
                <a:latin typeface="Helvetica Neue" panose="02000503000000020004" pitchFamily="2" charset="0"/>
              </a:rPr>
              <a:t>On vient de dire que les fuseaux horaires (time zones) correspondent à des zones où c’est la même heure pour tout le monde.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effectLst/>
              <a:latin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effectLst/>
                <a:latin typeface="Helvetica Neue" panose="02000503000000020004" pitchFamily="2" charset="0"/>
              </a:rPr>
              <a:t>Mais les personnes qui vont en Bretagne ouest s’en rendent déjà compte : quand il fait déjà nuit à Lyon à Paris à Strasbourg, il fait encore BIEN jour en Bretagne (surtout l’été, où on peut avoir 1 heure de soleil en plus le soir)</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effectLst/>
              <a:latin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effectLst/>
                <a:latin typeface="Helvetica Neue" panose="02000503000000020004" pitchFamily="2" charset="0"/>
              </a:rPr>
              <a:t>Enfin…. 1 heure de soleil en plus en Bretagne le soir  en été oui… a moins que… - et ça, le syndicat régional du tourisme Bretons ne me pardonnera pas de casser leur effort de lobbying… mais bon: je vais le dire quand même. J’suis un ouf !</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effectLst/>
              <a:latin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effectLst/>
                <a:latin typeface="Helvetica Neue" panose="02000503000000020004" pitchFamily="2" charset="0"/>
              </a:rPr>
              <a:t>A moins qu’on ne prenne conscience aussi qu’en Bretagne, on a 1 heure de soleil en moins le matin en été par rapport au reste de la France </a:t>
            </a:r>
            <a:r>
              <a:rPr lang="fr-FR" dirty="0">
                <a:effectLst/>
                <a:latin typeface=".Apple Color Emoji UI"/>
              </a:rPr>
              <a:t>😄 (c’est pas magique)</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effectLst/>
              <a:latin typeface=".Apple Color Emoji U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effectLst/>
              <a:latin typeface=".Apple Color Emoji U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effectLst/>
              <a:latin typeface=".Apple Color Emoji U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effectLst/>
              <a:latin typeface=".Apple Color Emoji U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effectLst/>
                <a:latin typeface="Helvetica Neue" panose="02000503000000020004" pitchFamily="2" charset="0"/>
              </a:rPr>
              <a:t>https://i0.wp.com/</a:t>
            </a:r>
            <a:r>
              <a:rPr lang="fr-FR" dirty="0" err="1">
                <a:effectLst/>
                <a:latin typeface="Helvetica Neue" panose="02000503000000020004" pitchFamily="2" charset="0"/>
              </a:rPr>
              <a:t>portdattache.bzh</a:t>
            </a:r>
            <a:r>
              <a:rPr lang="fr-FR" dirty="0">
                <a:effectLst/>
                <a:latin typeface="Helvetica Neue" panose="02000503000000020004" pitchFamily="2" charset="0"/>
              </a:rPr>
              <a:t>/</a:t>
            </a:r>
            <a:r>
              <a:rPr lang="fr-FR" dirty="0" err="1">
                <a:effectLst/>
                <a:latin typeface="Helvetica Neue" panose="02000503000000020004" pitchFamily="2" charset="0"/>
              </a:rPr>
              <a:t>wp</a:t>
            </a:r>
            <a:r>
              <a:rPr lang="fr-FR" dirty="0">
                <a:effectLst/>
                <a:latin typeface="Helvetica Neue" panose="02000503000000020004" pitchFamily="2" charset="0"/>
              </a:rPr>
              <a:t>-content/</a:t>
            </a:r>
            <a:r>
              <a:rPr lang="fr-FR" dirty="0" err="1">
                <a:effectLst/>
                <a:latin typeface="Helvetica Neue" panose="02000503000000020004" pitchFamily="2" charset="0"/>
              </a:rPr>
              <a:t>uploads</a:t>
            </a:r>
            <a:r>
              <a:rPr lang="fr-FR" dirty="0">
                <a:effectLst/>
                <a:latin typeface="Helvetica Neue" panose="02000503000000020004" pitchFamily="2" charset="0"/>
              </a:rPr>
              <a:t>/2022/06/coucher-soleil-</a:t>
            </a:r>
            <a:r>
              <a:rPr lang="fr-FR" dirty="0" err="1">
                <a:effectLst/>
                <a:latin typeface="Helvetica Neue" panose="02000503000000020004" pitchFamily="2" charset="0"/>
              </a:rPr>
              <a:t>ploumanach.jpg</a:t>
            </a:r>
            <a:endParaRPr lang="fr-FR" dirty="0">
              <a:effectLst/>
              <a:latin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effectLst/>
              <a:latin typeface="Helvetica Neue" panose="02000503000000020004" pitchFamily="2" charset="0"/>
            </a:endParaRPr>
          </a:p>
        </p:txBody>
      </p:sp>
      <p:sp>
        <p:nvSpPr>
          <p:cNvPr id="4" name="Slide Number Placeholder 3"/>
          <p:cNvSpPr>
            <a:spLocks noGrp="1"/>
          </p:cNvSpPr>
          <p:nvPr>
            <p:ph type="sldNum" sz="quarter" idx="5"/>
          </p:nvPr>
        </p:nvSpPr>
        <p:spPr/>
        <p:txBody>
          <a:bodyPr/>
          <a:lstStyle/>
          <a:p>
            <a:fld id="{788D8A45-B12B-40AF-A07B-2EBC15495A4C}" type="slidenum">
              <a:rPr lang="fr-FR" smtClean="0"/>
              <a:t>20</a:t>
            </a:fld>
            <a:endParaRPr lang="fr-FR"/>
          </a:p>
        </p:txBody>
      </p:sp>
    </p:spTree>
    <p:extLst>
      <p:ext uri="{BB962C8B-B14F-4D97-AF65-F5344CB8AC3E}">
        <p14:creationId xmlns:p14="http://schemas.microsoft.com/office/powerpoint/2010/main" val="8063159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b="1" dirty="0">
                <a:effectLst/>
                <a:latin typeface="Helvetica Neue" panose="02000503000000020004" pitchFamily="2" charset="0"/>
              </a:rPr>
              <a:t>Sinon, y a rien qui vous choque sur cette carte des fuseaux horaires  que je vous remets ici ? </a:t>
            </a:r>
            <a:endParaRPr lang="fr-FR" dirty="0">
              <a:effectLst/>
              <a:latin typeface="Helvetica Neue" panose="02000503000000020004" pitchFamily="2" charset="0"/>
            </a:endParaRPr>
          </a:p>
          <a:p>
            <a:endParaRPr lang="fr-FR" dirty="0">
              <a:effectLst/>
              <a:latin typeface="Helvetica Neue" panose="02000503000000020004" pitchFamily="2" charset="0"/>
            </a:endParaRPr>
          </a:p>
          <a:p>
            <a:r>
              <a:rPr lang="fr-FR" dirty="0">
                <a:effectLst/>
                <a:latin typeface="Helvetica Neue" panose="02000503000000020004" pitchFamily="2" charset="0"/>
              </a:rPr>
              <a:t>Et oui : la Chine ! </a:t>
            </a:r>
          </a:p>
          <a:p>
            <a:endParaRPr lang="fr-FR" dirty="0">
              <a:effectLst/>
              <a:latin typeface="Helvetica Neue" panose="02000503000000020004" pitchFamily="2" charset="0"/>
            </a:endParaRPr>
          </a:p>
          <a:p>
            <a:r>
              <a:rPr lang="fr-FR" dirty="0">
                <a:effectLst/>
                <a:latin typeface="Helvetica Neue" panose="02000503000000020004" pitchFamily="2" charset="0"/>
              </a:rPr>
              <a:t>En république populaire de Chine, c’est un autre délire, car le parti communiste Chinois qui aime bien tout simplifier pour lui, un peu moins pour ses citoyens et administrés, a réduit le nombre de créneau horaire sur son territoire de 5 fuseaux horaires à 1 seul, le </a:t>
            </a:r>
            <a:r>
              <a:rPr lang="fr-FR" b="1" i="1" dirty="0">
                <a:effectLst/>
                <a:latin typeface="Helvetica Neue" panose="02000503000000020004" pitchFamily="2" charset="0"/>
              </a:rPr>
              <a:t>Beijing Time (</a:t>
            </a:r>
            <a:r>
              <a:rPr lang="fr-FR" dirty="0">
                <a:effectLst/>
                <a:latin typeface="Helvetica Neue" panose="02000503000000020004" pitchFamily="2" charset="0"/>
              </a:rPr>
              <a:t>qui correspond à</a:t>
            </a:r>
            <a:r>
              <a:rPr lang="fr-FR" b="1" i="1" dirty="0">
                <a:effectLst/>
                <a:latin typeface="Helvetica Neue" panose="02000503000000020004" pitchFamily="2" charset="0"/>
              </a:rPr>
              <a:t> </a:t>
            </a:r>
            <a:r>
              <a:rPr lang="fr-FR" dirty="0">
                <a:effectLst/>
                <a:latin typeface="Helvetica Neue" panose="02000503000000020004" pitchFamily="2" charset="0"/>
              </a:rPr>
              <a:t>UTC+08:00, soit huit heures d'avance sur le temps universel coordonné).</a:t>
            </a:r>
          </a:p>
          <a:p>
            <a:endParaRPr lang="fr-FR" dirty="0">
              <a:effectLst/>
              <a:latin typeface="Helvetica Neue" panose="02000503000000020004" pitchFamily="2" charset="0"/>
            </a:endParaRPr>
          </a:p>
          <a:p>
            <a:endParaRPr lang="fr-FR" dirty="0">
              <a:effectLst/>
              <a:latin typeface="Helvetica Neue" panose="02000503000000020004" pitchFamily="2" charset="0"/>
            </a:endParaRPr>
          </a:p>
        </p:txBody>
      </p:sp>
      <p:sp>
        <p:nvSpPr>
          <p:cNvPr id="4" name="Slide Number Placeholder 3"/>
          <p:cNvSpPr>
            <a:spLocks noGrp="1"/>
          </p:cNvSpPr>
          <p:nvPr>
            <p:ph type="sldNum" sz="quarter" idx="5"/>
          </p:nvPr>
        </p:nvSpPr>
        <p:spPr/>
        <p:txBody>
          <a:bodyPr/>
          <a:lstStyle/>
          <a:p>
            <a:fld id="{788D8A45-B12B-40AF-A07B-2EBC15495A4C}" type="slidenum">
              <a:rPr lang="fr-FR" smtClean="0"/>
              <a:t>21</a:t>
            </a:fld>
            <a:endParaRPr lang="fr-FR"/>
          </a:p>
        </p:txBody>
      </p:sp>
    </p:spTree>
    <p:extLst>
      <p:ext uri="{BB962C8B-B14F-4D97-AF65-F5344CB8AC3E}">
        <p14:creationId xmlns:p14="http://schemas.microsoft.com/office/powerpoint/2010/main" val="39737821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effectLst/>
                <a:latin typeface="Helvetica Neue" panose="02000503000000020004" pitchFamily="2" charset="0"/>
              </a:rPr>
              <a:t>Comme vous pouvez le voir sur cette projection en heures par rapport à UTC si on voulait que chaque région chinoise puisse avoir midi à son </a:t>
            </a:r>
            <a:r>
              <a:rPr lang="fr-FR" dirty="0" err="1">
                <a:effectLst/>
                <a:latin typeface="Helvetica Neue" panose="02000503000000020004" pitchFamily="2" charset="0"/>
              </a:rPr>
              <a:t>zenith</a:t>
            </a:r>
            <a:r>
              <a:rPr lang="fr-FR" dirty="0">
                <a:effectLst/>
                <a:latin typeface="Helvetica Neue" panose="02000503000000020004" pitchFamily="2" charset="0"/>
              </a:rPr>
              <a:t>, ça donnerait 5 fuseaux horaires différents.</a:t>
            </a:r>
          </a:p>
          <a:p>
            <a:endParaRPr lang="fr-FR" dirty="0">
              <a:effectLst/>
              <a:latin typeface="Helvetica Neue" panose="02000503000000020004" pitchFamily="2" charset="0"/>
            </a:endParaRPr>
          </a:p>
          <a:p>
            <a:r>
              <a:rPr lang="fr-FR" dirty="0">
                <a:effectLst/>
                <a:latin typeface="Helvetica Neue" panose="02000503000000020004" pitchFamily="2" charset="0"/>
              </a:rPr>
              <a:t>Mais ce n’est pas ce que le gouvernement Chinois a décidé pour ses citoyens.</a:t>
            </a:r>
          </a:p>
          <a:p>
            <a:endParaRPr lang="fr-FR" dirty="0">
              <a:effectLst/>
              <a:latin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effectLst/>
              <a:latin typeface="Helvetica Neue" panose="02000503000000020004" pitchFamily="2" charset="0"/>
            </a:endParaRPr>
          </a:p>
        </p:txBody>
      </p:sp>
      <p:sp>
        <p:nvSpPr>
          <p:cNvPr id="4" name="Slide Number Placeholder 3"/>
          <p:cNvSpPr>
            <a:spLocks noGrp="1"/>
          </p:cNvSpPr>
          <p:nvPr>
            <p:ph type="sldNum" sz="quarter" idx="5"/>
          </p:nvPr>
        </p:nvSpPr>
        <p:spPr/>
        <p:txBody>
          <a:bodyPr/>
          <a:lstStyle/>
          <a:p>
            <a:fld id="{788D8A45-B12B-40AF-A07B-2EBC15495A4C}" type="slidenum">
              <a:rPr lang="fr-FR" smtClean="0"/>
              <a:t>22</a:t>
            </a:fld>
            <a:endParaRPr lang="fr-FR"/>
          </a:p>
        </p:txBody>
      </p:sp>
    </p:spTree>
    <p:extLst>
      <p:ext uri="{BB962C8B-B14F-4D97-AF65-F5344CB8AC3E}">
        <p14:creationId xmlns:p14="http://schemas.microsoft.com/office/powerpoint/2010/main" val="32923409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effectLst/>
                <a:latin typeface="Helvetica Neue" panose="02000503000000020004" pitchFamily="2" charset="0"/>
              </a:rPr>
              <a:t>Au lieu de ça : un seul fuseau horaire pour toute la république de Chine populaire : le </a:t>
            </a:r>
            <a:r>
              <a:rPr lang="fr-FR" b="1" i="1" dirty="0">
                <a:effectLst/>
                <a:latin typeface="Helvetica Neue" panose="02000503000000020004" pitchFamily="2" charset="0"/>
              </a:rPr>
              <a:t>Beijing Time (</a:t>
            </a:r>
            <a:r>
              <a:rPr lang="fr-FR" dirty="0">
                <a:effectLst/>
                <a:latin typeface="Helvetica Neue" panose="02000503000000020004" pitchFamily="2" charset="0"/>
              </a:rPr>
              <a:t>qui correspond à</a:t>
            </a:r>
            <a:r>
              <a:rPr lang="fr-FR" b="1" i="1" dirty="0">
                <a:effectLst/>
                <a:latin typeface="Helvetica Neue" panose="02000503000000020004" pitchFamily="2" charset="0"/>
              </a:rPr>
              <a:t> </a:t>
            </a:r>
            <a:r>
              <a:rPr lang="fr-FR" dirty="0">
                <a:effectLst/>
                <a:latin typeface="Helvetica Neue" panose="02000503000000020004" pitchFamily="2" charset="0"/>
              </a:rPr>
              <a:t>UTC+08:00 )</a:t>
            </a:r>
          </a:p>
          <a:p>
            <a:endParaRPr lang="fr-FR" dirty="0">
              <a:effectLst/>
              <a:latin typeface="Helvetica Neue" panose="02000503000000020004" pitchFamily="2" charset="0"/>
            </a:endParaRPr>
          </a:p>
          <a:p>
            <a:r>
              <a:rPr lang="fr-FR" dirty="0">
                <a:effectLst/>
                <a:latin typeface="Helvetica Neue" panose="02000503000000020004" pitchFamily="2" charset="0"/>
              </a:rPr>
              <a:t>Il y a donc des états et des populations entières pour lesquelles il fait nuit longtemps lors de leur journée officielle. Et ben eux, ils s’adaptent ! </a:t>
            </a:r>
            <a:r>
              <a:rPr lang="fr-FR" dirty="0">
                <a:effectLst/>
                <a:latin typeface=".Apple Color Emoji UI"/>
              </a:rPr>
              <a:t>😳</a:t>
            </a:r>
          </a:p>
          <a:p>
            <a:endParaRPr lang="fr-FR" dirty="0">
              <a:effectLst/>
              <a:latin typeface=".Apple Color Emoji U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effectLst/>
              <a:latin typeface="Helvetica Neue" panose="02000503000000020004" pitchFamily="2" charset="0"/>
            </a:endParaRPr>
          </a:p>
        </p:txBody>
      </p:sp>
      <p:sp>
        <p:nvSpPr>
          <p:cNvPr id="4" name="Slide Number Placeholder 3"/>
          <p:cNvSpPr>
            <a:spLocks noGrp="1"/>
          </p:cNvSpPr>
          <p:nvPr>
            <p:ph type="sldNum" sz="quarter" idx="5"/>
          </p:nvPr>
        </p:nvSpPr>
        <p:spPr/>
        <p:txBody>
          <a:bodyPr/>
          <a:lstStyle/>
          <a:p>
            <a:fld id="{788D8A45-B12B-40AF-A07B-2EBC15495A4C}" type="slidenum">
              <a:rPr lang="fr-FR" smtClean="0"/>
              <a:t>23</a:t>
            </a:fld>
            <a:endParaRPr lang="fr-FR"/>
          </a:p>
        </p:txBody>
      </p:sp>
    </p:spTree>
    <p:extLst>
      <p:ext uri="{BB962C8B-B14F-4D97-AF65-F5344CB8AC3E}">
        <p14:creationId xmlns:p14="http://schemas.microsoft.com/office/powerpoint/2010/main" val="73059879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effectLst/>
                <a:latin typeface="Helvetica Neue" panose="02000503000000020004" pitchFamily="2" charset="0"/>
              </a:rPr>
              <a:t>Certains pays se sont fait plusieurs monnaies (comme à Cuba), et bien l’état du Xinjiang au nord ouest de la Chine était tellement en galère avec ce créneau horaire unique de </a:t>
            </a:r>
            <a:r>
              <a:rPr lang="fr-FR" dirty="0" err="1">
                <a:effectLst/>
                <a:latin typeface="Helvetica Neue" panose="02000503000000020004" pitchFamily="2" charset="0"/>
              </a:rPr>
              <a:t>Pekin</a:t>
            </a:r>
            <a:r>
              <a:rPr lang="fr-FR" dirty="0">
                <a:effectLst/>
                <a:latin typeface="Helvetica Neue" panose="02000503000000020004" pitchFamily="2" charset="0"/>
              </a:rPr>
              <a:t> (UTC +8) qu’il se sont inventé le leur en </a:t>
            </a:r>
            <a:r>
              <a:rPr lang="fr-FR" dirty="0" err="1">
                <a:effectLst/>
                <a:latin typeface="Helvetica Neue" panose="02000503000000020004" pitchFamily="2" charset="0"/>
              </a:rPr>
              <a:t>loucedé</a:t>
            </a:r>
            <a:r>
              <a:rPr lang="fr-FR" dirty="0">
                <a:effectLst/>
                <a:latin typeface="Helvetica Neue" panose="02000503000000020004" pitchFamily="2" charset="0"/>
              </a:rPr>
              <a:t>. Au Xinjiang, on a le temps officiel (de Pékin), et le temps pratique pour eux : le Xinjiang Time (UTC +6)</a:t>
            </a:r>
          </a:p>
          <a:p>
            <a:endParaRPr lang="fr-FR" dirty="0">
              <a:effectLst/>
              <a:latin typeface="Helvetica Neue" panose="02000503000000020004" pitchFamily="2" charset="0"/>
            </a:endParaRPr>
          </a:p>
          <a:p>
            <a:endParaRPr lang="fr-FR">
              <a:effectLst/>
              <a:latin typeface="Helvetica Neue" panose="02000503000000020004" pitchFamily="2" charset="0"/>
            </a:endParaRPr>
          </a:p>
          <a:p>
            <a:endParaRPr lang="fr-FR" dirty="0">
              <a:effectLst/>
              <a:latin typeface="Helvetica Neue" panose="02000503000000020004" pitchFamily="2" charset="0"/>
            </a:endParaRPr>
          </a:p>
          <a:p>
            <a:endParaRPr lang="fr-FR" dirty="0">
              <a:effectLst/>
              <a:latin typeface="Helvetica Neue" panose="02000503000000020004" pitchFamily="2" charset="0"/>
            </a:endParaRPr>
          </a:p>
          <a:p>
            <a:endParaRPr lang="fr-FR" dirty="0">
              <a:effectLst/>
              <a:latin typeface="Helvetica Neue" panose="02000503000000020004" pitchFamily="2" charset="0"/>
            </a:endParaRPr>
          </a:p>
        </p:txBody>
      </p:sp>
      <p:sp>
        <p:nvSpPr>
          <p:cNvPr id="4" name="Slide Number Placeholder 3"/>
          <p:cNvSpPr>
            <a:spLocks noGrp="1"/>
          </p:cNvSpPr>
          <p:nvPr>
            <p:ph type="sldNum" sz="quarter" idx="5"/>
          </p:nvPr>
        </p:nvSpPr>
        <p:spPr/>
        <p:txBody>
          <a:bodyPr/>
          <a:lstStyle/>
          <a:p>
            <a:fld id="{788D8A45-B12B-40AF-A07B-2EBC15495A4C}" type="slidenum">
              <a:rPr lang="fr-FR" smtClean="0"/>
              <a:t>24</a:t>
            </a:fld>
            <a:endParaRPr lang="fr-FR"/>
          </a:p>
        </p:txBody>
      </p:sp>
    </p:spTree>
    <p:extLst>
      <p:ext uri="{BB962C8B-B14F-4D97-AF65-F5344CB8AC3E}">
        <p14:creationId xmlns:p14="http://schemas.microsoft.com/office/powerpoint/2010/main" val="2573573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effectLst/>
                <a:latin typeface="Helvetica Neue" panose="02000503000000020004" pitchFamily="2" charset="0"/>
              </a:rPr>
              <a:t>Point intéressant : </a:t>
            </a:r>
          </a:p>
          <a:p>
            <a:r>
              <a:rPr lang="fr-FR" dirty="0">
                <a:effectLst/>
                <a:latin typeface="Helvetica Neue" panose="02000503000000020004" pitchFamily="2" charset="0"/>
              </a:rPr>
              <a:t>Les TZ Tables , les time zones tables ne sont définies que par 2 acteurs :</a:t>
            </a:r>
          </a:p>
          <a:p>
            <a:br>
              <a:rPr lang="fr-FR" dirty="0">
                <a:effectLst/>
                <a:latin typeface="Helvetica Neue" panose="02000503000000020004" pitchFamily="2" charset="0"/>
              </a:rPr>
            </a:br>
            <a:endParaRPr lang="fr-FR" dirty="0">
              <a:effectLst/>
              <a:latin typeface="Helvetica Neue" panose="02000503000000020004" pitchFamily="2" charset="0"/>
            </a:endParaRPr>
          </a:p>
          <a:p>
            <a:pPr>
              <a:buFont typeface="Arial" panose="020B0604020202020204" pitchFamily="34" charset="0"/>
              <a:buChar char="•"/>
            </a:pPr>
            <a:r>
              <a:rPr lang="fr-FR" dirty="0">
                <a:effectLst/>
                <a:latin typeface="Helvetica Neue" panose="02000503000000020004" pitchFamily="2" charset="0"/>
              </a:rPr>
              <a:t>Microsoft : avec ses Windows </a:t>
            </a:r>
            <a:r>
              <a:rPr lang="fr-FR" dirty="0" err="1">
                <a:effectLst/>
                <a:latin typeface="Helvetica Neue" panose="02000503000000020004" pitchFamily="2" charset="0"/>
              </a:rPr>
              <a:t>TimeZones</a:t>
            </a:r>
            <a:r>
              <a:rPr lang="fr-FR" dirty="0">
                <a:effectLst/>
                <a:latin typeface="Helvetica Neue" panose="02000503000000020004" pitchFamily="2" charset="0"/>
              </a:rPr>
              <a:t>, qui fut longtemps le seul à faire cet effort</a:t>
            </a:r>
          </a:p>
          <a:p>
            <a:pPr>
              <a:buFont typeface="Arial" panose="020B0604020202020204" pitchFamily="34" charset="0"/>
              <a:buChar char="•"/>
            </a:pPr>
            <a:r>
              <a:rPr lang="fr-FR" dirty="0">
                <a:effectLst/>
                <a:latin typeface="Helvetica Neue" panose="02000503000000020004" pitchFamily="2" charset="0"/>
              </a:rPr>
              <a:t>IANA, et sa </a:t>
            </a:r>
            <a:r>
              <a:rPr lang="fr-FR" dirty="0" err="1">
                <a:effectLst/>
                <a:latin typeface="Helvetica Neue" panose="02000503000000020004" pitchFamily="2" charset="0"/>
              </a:rPr>
              <a:t>tz</a:t>
            </a:r>
            <a:r>
              <a:rPr lang="fr-FR" dirty="0">
                <a:effectLst/>
                <a:latin typeface="Helvetica Neue" panose="02000503000000020004" pitchFamily="2" charset="0"/>
              </a:rPr>
              <a:t> </a:t>
            </a:r>
            <a:r>
              <a:rPr lang="fr-FR" dirty="0" err="1">
                <a:effectLst/>
                <a:latin typeface="Helvetica Neue" panose="02000503000000020004" pitchFamily="2" charset="0"/>
              </a:rPr>
              <a:t>database</a:t>
            </a:r>
            <a:r>
              <a:rPr lang="fr-FR" dirty="0">
                <a:effectLst/>
                <a:latin typeface="Helvetica Neue" panose="02000503000000020004" pitchFamily="2" charset="0"/>
              </a:rPr>
              <a:t> </a:t>
            </a:r>
            <a:r>
              <a:rPr lang="fr-FR" b="1" i="1" dirty="0">
                <a:effectLst/>
                <a:latin typeface="Helvetica Neue" panose="02000503000000020004" pitchFamily="2" charset="0"/>
              </a:rPr>
              <a:t>IANA Time Zone </a:t>
            </a:r>
            <a:r>
              <a:rPr lang="fr-FR" b="1" i="1" dirty="0" err="1">
                <a:effectLst/>
                <a:latin typeface="Helvetica Neue" panose="02000503000000020004" pitchFamily="2" charset="0"/>
              </a:rPr>
              <a:t>Database</a:t>
            </a:r>
            <a:r>
              <a:rPr lang="fr-FR" b="1" i="1" dirty="0">
                <a:effectLst/>
                <a:latin typeface="Helvetica Neue" panose="02000503000000020004" pitchFamily="2" charset="0"/>
              </a:rPr>
              <a:t>. Base de données fichier, </a:t>
            </a:r>
            <a:r>
              <a:rPr lang="fr-FR" i="1" dirty="0">
                <a:effectLst/>
                <a:latin typeface="Helvetica Neue" panose="02000503000000020004" pitchFamily="2" charset="0"/>
              </a:rPr>
              <a:t>t</a:t>
            </a:r>
            <a:r>
              <a:rPr lang="fr-FR" dirty="0">
                <a:effectLst/>
                <a:latin typeface="Helvetica Neue" panose="02000503000000020004" pitchFamily="2" charset="0"/>
              </a:rPr>
              <a:t>enue à jour par plusieurs personnes, elle est désormais utile pour de nombreux systèmes informatiques</a:t>
            </a:r>
          </a:p>
          <a:p>
            <a:br>
              <a:rPr lang="fr-FR" dirty="0">
                <a:effectLst/>
                <a:latin typeface="Helvetica Neue" panose="02000503000000020004" pitchFamily="2" charset="0"/>
              </a:rPr>
            </a:br>
            <a:endParaRPr lang="fr-FR" dirty="0">
              <a:effectLst/>
              <a:latin typeface="Helvetica Neue" panose="02000503000000020004" pitchFamily="2" charset="0"/>
            </a:endParaRPr>
          </a:p>
        </p:txBody>
      </p:sp>
      <p:sp>
        <p:nvSpPr>
          <p:cNvPr id="4" name="Slide Number Placeholder 3"/>
          <p:cNvSpPr>
            <a:spLocks noGrp="1"/>
          </p:cNvSpPr>
          <p:nvPr>
            <p:ph type="sldNum" sz="quarter" idx="5"/>
          </p:nvPr>
        </p:nvSpPr>
        <p:spPr/>
        <p:txBody>
          <a:bodyPr/>
          <a:lstStyle/>
          <a:p>
            <a:fld id="{788D8A45-B12B-40AF-A07B-2EBC15495A4C}" type="slidenum">
              <a:rPr lang="fr-FR" smtClean="0"/>
              <a:t>25</a:t>
            </a:fld>
            <a:endParaRPr lang="fr-FR"/>
          </a:p>
        </p:txBody>
      </p:sp>
    </p:spTree>
    <p:extLst>
      <p:ext uri="{BB962C8B-B14F-4D97-AF65-F5344CB8AC3E}">
        <p14:creationId xmlns:p14="http://schemas.microsoft.com/office/powerpoint/2010/main" val="287463066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effectLst/>
                <a:latin typeface="Helvetica Neue" panose="02000503000000020004" pitchFamily="2" charset="0"/>
              </a:rPr>
              <a:t>L’implémentation de .NET moderne utilise désormais le système IANA il me semble.</a:t>
            </a:r>
          </a:p>
          <a:p>
            <a:r>
              <a:rPr lang="fr-FR" dirty="0">
                <a:effectLst/>
                <a:latin typeface="Helvetica Neue" panose="02000503000000020004" pitchFamily="2" charset="0"/>
              </a:rPr>
              <a:t>Côté Java, les </a:t>
            </a:r>
            <a:r>
              <a:rPr lang="fr-FR" dirty="0" err="1">
                <a:effectLst/>
                <a:latin typeface="Helvetica Neue" panose="02000503000000020004" pitchFamily="2" charset="0"/>
              </a:rPr>
              <a:t>tz</a:t>
            </a:r>
            <a:r>
              <a:rPr lang="fr-FR" dirty="0">
                <a:effectLst/>
                <a:latin typeface="Helvetica Neue" panose="02000503000000020004" pitchFamily="2" charset="0"/>
              </a:rPr>
              <a:t> tables sont </a:t>
            </a:r>
            <a:r>
              <a:rPr lang="fr-FR" dirty="0" err="1">
                <a:effectLst/>
                <a:latin typeface="Helvetica Neue" panose="02000503000000020004" pitchFamily="2" charset="0"/>
              </a:rPr>
              <a:t>bundlées</a:t>
            </a:r>
            <a:r>
              <a:rPr lang="fr-FR" dirty="0">
                <a:effectLst/>
                <a:latin typeface="Helvetica Neue" panose="02000503000000020004" pitchFamily="2" charset="0"/>
              </a:rPr>
              <a:t> dans le JRE </a:t>
            </a:r>
          </a:p>
          <a:p>
            <a:r>
              <a:rPr lang="fr-FR" dirty="0">
                <a:effectLst/>
                <a:latin typeface="Helvetica Neue" panose="02000503000000020004" pitchFamily="2" charset="0"/>
              </a:rPr>
              <a:t>Sur linux, les </a:t>
            </a:r>
            <a:r>
              <a:rPr lang="fr-FR" dirty="0" err="1">
                <a:effectLst/>
                <a:latin typeface="Helvetica Neue" panose="02000503000000020004" pitchFamily="2" charset="0"/>
              </a:rPr>
              <a:t>tz</a:t>
            </a:r>
            <a:r>
              <a:rPr lang="fr-FR" dirty="0">
                <a:effectLst/>
                <a:latin typeface="Helvetica Neue" panose="02000503000000020004" pitchFamily="2" charset="0"/>
              </a:rPr>
              <a:t> data sont stockées dans /</a:t>
            </a:r>
            <a:r>
              <a:rPr lang="fr-FR" dirty="0" err="1">
                <a:effectLst/>
                <a:latin typeface="Helvetica Neue" panose="02000503000000020004" pitchFamily="2" charset="0"/>
              </a:rPr>
              <a:t>usr</a:t>
            </a:r>
            <a:r>
              <a:rPr lang="fr-FR" dirty="0">
                <a:effectLst/>
                <a:latin typeface="Helvetica Neue" panose="02000503000000020004" pitchFamily="2" charset="0"/>
              </a:rPr>
              <a:t>/</a:t>
            </a:r>
            <a:r>
              <a:rPr lang="fr-FR" dirty="0" err="1">
                <a:effectLst/>
                <a:latin typeface="Helvetica Neue" panose="02000503000000020004" pitchFamily="2" charset="0"/>
              </a:rPr>
              <a:t>share</a:t>
            </a:r>
            <a:r>
              <a:rPr lang="fr-FR" dirty="0">
                <a:effectLst/>
                <a:latin typeface="Helvetica Neue" panose="02000503000000020004" pitchFamily="2" charset="0"/>
              </a:rPr>
              <a:t>/</a:t>
            </a:r>
            <a:r>
              <a:rPr lang="fr-FR" dirty="0" err="1">
                <a:effectLst/>
                <a:latin typeface="Helvetica Neue" panose="02000503000000020004" pitchFamily="2" charset="0"/>
              </a:rPr>
              <a:t>zoneinfo</a:t>
            </a:r>
            <a:r>
              <a:rPr lang="fr-FR" dirty="0">
                <a:effectLst/>
                <a:latin typeface="Helvetica Neue" panose="02000503000000020004" pitchFamily="2" charset="0"/>
              </a:rPr>
              <a:t>/</a:t>
            </a:r>
          </a:p>
          <a:p>
            <a:r>
              <a:rPr lang="fr-FR" dirty="0">
                <a:effectLst/>
                <a:latin typeface="Helvetica Neue" panose="02000503000000020004" pitchFamily="2" charset="0"/>
              </a:rPr>
              <a:t>La plupart des </a:t>
            </a:r>
            <a:r>
              <a:rPr lang="fr-FR" dirty="0" err="1">
                <a:effectLst/>
                <a:latin typeface="Helvetica Neue" panose="02000503000000020004" pitchFamily="2" charset="0"/>
              </a:rPr>
              <a:t>db</a:t>
            </a:r>
            <a:r>
              <a:rPr lang="fr-FR" dirty="0">
                <a:effectLst/>
                <a:latin typeface="Helvetica Neue" panose="02000503000000020004" pitchFamily="2" charset="0"/>
              </a:rPr>
              <a:t> relationnelles doivent être mise à jour à partir des données de votre </a:t>
            </a:r>
            <a:r>
              <a:rPr lang="fr-FR" dirty="0" err="1">
                <a:effectLst/>
                <a:latin typeface="Helvetica Neue" panose="02000503000000020004" pitchFamily="2" charset="0"/>
              </a:rPr>
              <a:t>syst</a:t>
            </a:r>
            <a:r>
              <a:rPr lang="fr-FR" dirty="0">
                <a:effectLst/>
                <a:latin typeface="Helvetica Neue" panose="02000503000000020004" pitchFamily="2" charset="0"/>
              </a:rPr>
              <a:t> d’exploitation</a:t>
            </a:r>
          </a:p>
          <a:p>
            <a:r>
              <a:rPr lang="fr-FR" dirty="0">
                <a:effectLst/>
                <a:latin typeface="Helvetica Neue" panose="02000503000000020004" pitchFamily="2" charset="0"/>
              </a:rPr>
              <a:t>En </a:t>
            </a:r>
            <a:r>
              <a:rPr lang="fr-FR" dirty="0" err="1">
                <a:effectLst/>
                <a:latin typeface="Helvetica Neue" panose="02000503000000020004" pitchFamily="2" charset="0"/>
              </a:rPr>
              <a:t>nodeJS</a:t>
            </a:r>
            <a:r>
              <a:rPr lang="fr-FR" dirty="0">
                <a:effectLst/>
                <a:latin typeface="Helvetica Neue" panose="02000503000000020004" pitchFamily="2" charset="0"/>
              </a:rPr>
              <a:t>, c’est le package </a:t>
            </a:r>
            <a:r>
              <a:rPr lang="fr-FR" dirty="0" err="1">
                <a:effectLst/>
                <a:latin typeface="Helvetica Neue" panose="02000503000000020004" pitchFamily="2" charset="0"/>
              </a:rPr>
              <a:t>node-geo-tz</a:t>
            </a:r>
            <a:r>
              <a:rPr lang="fr-FR" dirty="0">
                <a:effectLst/>
                <a:latin typeface="Helvetica Neue" panose="02000503000000020004" pitchFamily="2" charset="0"/>
              </a:rPr>
              <a:t> qu’il faut récupérer</a:t>
            </a:r>
          </a:p>
          <a:p>
            <a:br>
              <a:rPr lang="fr-FR" dirty="0">
                <a:effectLst/>
                <a:latin typeface="Helvetica Neue" panose="02000503000000020004" pitchFamily="2" charset="0"/>
              </a:rPr>
            </a:br>
            <a:endParaRPr lang="fr-FR" dirty="0">
              <a:effectLst/>
              <a:latin typeface="Helvetica Neue" panose="02000503000000020004" pitchFamily="2" charset="0"/>
            </a:endParaRPr>
          </a:p>
          <a:p>
            <a:r>
              <a:rPr lang="fr-FR" dirty="0">
                <a:effectLst/>
                <a:latin typeface="Helvetica Neue" panose="02000503000000020004" pitchFamily="2" charset="0"/>
              </a:rPr>
              <a:t>Si un jour on a de l’infra aux USA ou ailleurs dans le monde et qu’on continue d’opérer certains systèmes nous-même comme des </a:t>
            </a:r>
            <a:r>
              <a:rPr lang="fr-FR" dirty="0" err="1">
                <a:effectLst/>
                <a:latin typeface="Helvetica Neue" panose="02000503000000020004" pitchFamily="2" charset="0"/>
              </a:rPr>
              <a:t>db</a:t>
            </a:r>
            <a:r>
              <a:rPr lang="fr-FR" dirty="0">
                <a:effectLst/>
                <a:latin typeface="Helvetica Neue" panose="02000503000000020004" pitchFamily="2" charset="0"/>
              </a:rPr>
              <a:t> etc. Il faudra vérifier que ce n’est pas à nous de faire ces MAJ. Mais je laisserai les SRE checker ça.</a:t>
            </a:r>
          </a:p>
          <a:p>
            <a:endParaRPr lang="fr-FR" dirty="0">
              <a:effectLst/>
              <a:latin typeface="Helvetica Neue" panose="02000503000000020004" pitchFamily="2" charset="0"/>
            </a:endParaRPr>
          </a:p>
        </p:txBody>
      </p:sp>
      <p:sp>
        <p:nvSpPr>
          <p:cNvPr id="4" name="Slide Number Placeholder 3"/>
          <p:cNvSpPr>
            <a:spLocks noGrp="1"/>
          </p:cNvSpPr>
          <p:nvPr>
            <p:ph type="sldNum" sz="quarter" idx="5"/>
          </p:nvPr>
        </p:nvSpPr>
        <p:spPr/>
        <p:txBody>
          <a:bodyPr/>
          <a:lstStyle/>
          <a:p>
            <a:fld id="{788D8A45-B12B-40AF-A07B-2EBC15495A4C}" type="slidenum">
              <a:rPr lang="fr-FR" smtClean="0"/>
              <a:t>26</a:t>
            </a:fld>
            <a:endParaRPr lang="fr-FR"/>
          </a:p>
        </p:txBody>
      </p:sp>
    </p:spTree>
    <p:extLst>
      <p:ext uri="{BB962C8B-B14F-4D97-AF65-F5344CB8AC3E}">
        <p14:creationId xmlns:p14="http://schemas.microsoft.com/office/powerpoint/2010/main" val="359216815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effectLst/>
                <a:latin typeface="Helvetica Neue" panose="02000503000000020004" pitchFamily="2" charset="0"/>
              </a:rPr>
              <a:t>Un exemple de time zones</a:t>
            </a:r>
          </a:p>
        </p:txBody>
      </p:sp>
      <p:sp>
        <p:nvSpPr>
          <p:cNvPr id="4" name="Slide Number Placeholder 3"/>
          <p:cNvSpPr>
            <a:spLocks noGrp="1"/>
          </p:cNvSpPr>
          <p:nvPr>
            <p:ph type="sldNum" sz="quarter" idx="5"/>
          </p:nvPr>
        </p:nvSpPr>
        <p:spPr/>
        <p:txBody>
          <a:bodyPr/>
          <a:lstStyle/>
          <a:p>
            <a:fld id="{788D8A45-B12B-40AF-A07B-2EBC15495A4C}" type="slidenum">
              <a:rPr lang="fr-FR" smtClean="0"/>
              <a:t>27</a:t>
            </a:fld>
            <a:endParaRPr lang="fr-FR"/>
          </a:p>
        </p:txBody>
      </p:sp>
    </p:spTree>
    <p:extLst>
      <p:ext uri="{BB962C8B-B14F-4D97-AF65-F5344CB8AC3E}">
        <p14:creationId xmlns:p14="http://schemas.microsoft.com/office/powerpoint/2010/main" val="1957666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effectLst/>
                <a:latin typeface="Helvetica Neue" panose="02000503000000020004" pitchFamily="2" charset="0"/>
              </a:rPr>
              <a:t>J’ai donné en exemple UTC +00 tout à l’heure, (qui correspond à l’heure normale </a:t>
            </a:r>
            <a:r>
              <a:rPr lang="fr-FR" dirty="0" err="1">
                <a:effectLst/>
                <a:latin typeface="Helvetica Neue" panose="02000503000000020004" pitchFamily="2" charset="0"/>
              </a:rPr>
              <a:t>d’europe</a:t>
            </a:r>
            <a:r>
              <a:rPr lang="fr-FR" dirty="0">
                <a:effectLst/>
                <a:latin typeface="Helvetica Neue" panose="02000503000000020004" pitchFamily="2" charset="0"/>
              </a:rPr>
              <a:t> centrale - HNEC). Faut enfin qu’on voit à quoi correspond ce nouveau temps Universel coordonné : UTC (</a:t>
            </a:r>
            <a:r>
              <a:rPr lang="fr-FR" dirty="0" err="1">
                <a:effectLst/>
                <a:latin typeface="Helvetica Neue" panose="02000503000000020004" pitchFamily="2" charset="0"/>
              </a:rPr>
              <a:t>coordinated</a:t>
            </a:r>
            <a:r>
              <a:rPr lang="fr-FR" dirty="0">
                <a:effectLst/>
                <a:latin typeface="Helvetica Neue" panose="02000503000000020004" pitchFamily="2" charset="0"/>
              </a:rPr>
              <a:t> </a:t>
            </a:r>
            <a:r>
              <a:rPr lang="fr-FR" dirty="0" err="1">
                <a:effectLst/>
                <a:latin typeface="Helvetica Neue" panose="02000503000000020004" pitchFamily="2" charset="0"/>
              </a:rPr>
              <a:t>universal</a:t>
            </a:r>
            <a:r>
              <a:rPr lang="fr-FR" dirty="0">
                <a:effectLst/>
                <a:latin typeface="Helvetica Neue" panose="02000503000000020004" pitchFamily="2" charset="0"/>
              </a:rPr>
              <a:t> </a:t>
            </a:r>
            <a:r>
              <a:rPr lang="fr-FR" b="1" dirty="0">
                <a:effectLst/>
                <a:latin typeface="Helvetica Neue" panose="02000503000000020004" pitchFamily="2" charset="0"/>
              </a:rPr>
              <a:t>time</a:t>
            </a:r>
            <a:r>
              <a:rPr lang="fr-FR" dirty="0">
                <a:effectLst/>
                <a:latin typeface="Helvetica Neue" panose="02000503000000020004" pitchFamily="2" charset="0"/>
              </a:rPr>
              <a:t>) que je mentionne depuis le début.</a:t>
            </a:r>
          </a:p>
          <a:p>
            <a:br>
              <a:rPr lang="fr-FR" dirty="0">
                <a:effectLst/>
                <a:latin typeface="Helvetica Neue" panose="02000503000000020004" pitchFamily="2" charset="0"/>
              </a:rPr>
            </a:br>
            <a:endParaRPr lang="fr-FR" dirty="0">
              <a:effectLst/>
              <a:latin typeface="Helvetica Neue" panose="02000503000000020004" pitchFamily="2" charset="0"/>
            </a:endParaRPr>
          </a:p>
          <a:p>
            <a:r>
              <a:rPr lang="fr-FR" dirty="0">
                <a:effectLst/>
                <a:latin typeface="Helvetica Neue" panose="02000503000000020004" pitchFamily="2" charset="0"/>
              </a:rPr>
              <a:t>Mais avant de voir à quoi correspond UTC, il faut qu’on comprenne toutes et tous ce que sont les </a:t>
            </a:r>
            <a:r>
              <a:rPr lang="fr-FR" b="1" dirty="0">
                <a:effectLst/>
                <a:latin typeface="Helvetica Neue" panose="02000503000000020004" pitchFamily="2" charset="0"/>
              </a:rPr>
              <a:t>secondes intercalaires</a:t>
            </a:r>
            <a:r>
              <a:rPr lang="fr-FR" dirty="0">
                <a:effectLst/>
                <a:latin typeface="Helvetica Neue" panose="02000503000000020004" pitchFamily="2" charset="0"/>
              </a:rPr>
              <a:t> (les </a:t>
            </a:r>
            <a:r>
              <a:rPr lang="fr-FR" b="1" dirty="0" err="1">
                <a:effectLst/>
                <a:latin typeface="Helvetica Neue" panose="02000503000000020004" pitchFamily="2" charset="0"/>
              </a:rPr>
              <a:t>leaps</a:t>
            </a:r>
            <a:r>
              <a:rPr lang="fr-FR" b="1" dirty="0">
                <a:effectLst/>
                <a:latin typeface="Helvetica Neue" panose="02000503000000020004" pitchFamily="2" charset="0"/>
              </a:rPr>
              <a:t> secondes </a:t>
            </a:r>
            <a:r>
              <a:rPr lang="fr-FR" dirty="0">
                <a:effectLst/>
                <a:latin typeface="Helvetica Neue" panose="02000503000000020004" pitchFamily="2" charset="0"/>
              </a:rPr>
              <a:t>en anglais</a:t>
            </a:r>
            <a:r>
              <a:rPr lang="fr-FR" b="1" dirty="0">
                <a:effectLst/>
                <a:latin typeface="Helvetica Neue" panose="02000503000000020004" pitchFamily="2" charset="0"/>
              </a:rPr>
              <a:t>)</a:t>
            </a:r>
            <a:r>
              <a:rPr lang="fr-FR" dirty="0">
                <a:effectLst/>
                <a:latin typeface="Helvetica Neue" panose="02000503000000020004" pitchFamily="2" charset="0"/>
              </a:rPr>
              <a:t>. </a:t>
            </a:r>
          </a:p>
          <a:p>
            <a:endParaRPr lang="fr-FR" dirty="0">
              <a:effectLst/>
              <a:latin typeface="Helvetica Neue" panose="02000503000000020004" pitchFamily="2" charset="0"/>
            </a:endParaRPr>
          </a:p>
        </p:txBody>
      </p:sp>
      <p:sp>
        <p:nvSpPr>
          <p:cNvPr id="4" name="Slide Number Placeholder 3"/>
          <p:cNvSpPr>
            <a:spLocks noGrp="1"/>
          </p:cNvSpPr>
          <p:nvPr>
            <p:ph type="sldNum" sz="quarter" idx="5"/>
          </p:nvPr>
        </p:nvSpPr>
        <p:spPr/>
        <p:txBody>
          <a:bodyPr/>
          <a:lstStyle/>
          <a:p>
            <a:fld id="{788D8A45-B12B-40AF-A07B-2EBC15495A4C}" type="slidenum">
              <a:rPr lang="fr-FR" smtClean="0"/>
              <a:t>28</a:t>
            </a:fld>
            <a:endParaRPr lang="fr-FR"/>
          </a:p>
        </p:txBody>
      </p:sp>
    </p:spTree>
    <p:extLst>
      <p:ext uri="{BB962C8B-B14F-4D97-AF65-F5344CB8AC3E}">
        <p14:creationId xmlns:p14="http://schemas.microsoft.com/office/powerpoint/2010/main" val="367690193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effectLst/>
                <a:latin typeface="Helvetica Neue" panose="02000503000000020004" pitchFamily="2" charset="0"/>
              </a:rPr>
              <a:t>Avant de parler des </a:t>
            </a:r>
            <a:r>
              <a:rPr lang="fr-FR" dirty="0" err="1">
                <a:effectLst/>
                <a:latin typeface="Helvetica Neue" panose="02000503000000020004" pitchFamily="2" charset="0"/>
              </a:rPr>
              <a:t>leap</a:t>
            </a:r>
            <a:r>
              <a:rPr lang="fr-FR" dirty="0">
                <a:effectLst/>
                <a:latin typeface="Helvetica Neue" panose="02000503000000020004" pitchFamily="2" charset="0"/>
              </a:rPr>
              <a:t> seconds, il faut juste qu’on aborde avant le Temps Atomique International (TAI, dont l’acronyme international vient du Français : Temps Atomique International; TAI). </a:t>
            </a:r>
          </a:p>
          <a:p>
            <a:endParaRPr lang="fr-FR" dirty="0">
              <a:effectLst/>
              <a:latin typeface="Helvetica Neue" panose="02000503000000020004" pitchFamily="2" charset="0"/>
            </a:endParaRPr>
          </a:p>
          <a:p>
            <a:r>
              <a:rPr lang="fr-FR" dirty="0">
                <a:effectLst/>
                <a:latin typeface="Helvetica Neue" panose="02000503000000020004" pitchFamily="2" charset="0"/>
              </a:rPr>
              <a:t>Le TAI est est basé sur des observations physiques (moyenne d’horloges atomiques elles même liées à des observations faites sur des atomes de </a:t>
            </a:r>
            <a:r>
              <a:rPr lang="fr-FR" dirty="0" err="1">
                <a:effectLst/>
                <a:latin typeface="Helvetica Neue" panose="02000503000000020004" pitchFamily="2" charset="0"/>
              </a:rPr>
              <a:t>cesium</a:t>
            </a:r>
            <a:r>
              <a:rPr lang="fr-FR" dirty="0">
                <a:effectLst/>
                <a:latin typeface="Helvetica Neue" panose="02000503000000020004" pitchFamily="2" charset="0"/>
              </a:rPr>
              <a:t> 133, qui vont officiellement définir ce qu’est 1 secondes) </a:t>
            </a:r>
          </a:p>
          <a:p>
            <a:endParaRPr lang="fr-FR" dirty="0">
              <a:effectLst/>
              <a:latin typeface="Helvetica Neue" panose="02000503000000020004" pitchFamily="2" charset="0"/>
            </a:endParaRPr>
          </a:p>
          <a:p>
            <a:r>
              <a:rPr lang="fr-FR" dirty="0">
                <a:effectLst/>
                <a:latin typeface="Helvetica Neue" panose="02000503000000020004" pitchFamily="2" charset="0"/>
              </a:rPr>
              <a:t>En photo ici, vous avez un zoom sur une horloge atomique</a:t>
            </a:r>
          </a:p>
          <a:p>
            <a:endParaRPr lang="fr-FR" dirty="0">
              <a:effectLst/>
              <a:latin typeface="Helvetica Neue" panose="02000503000000020004" pitchFamily="2" charset="0"/>
            </a:endParaRPr>
          </a:p>
          <a:p>
            <a:r>
              <a:rPr lang="fr-FR" dirty="0">
                <a:effectLst/>
                <a:latin typeface="Helvetica Neue" panose="02000503000000020004" pitchFamily="2" charset="0"/>
              </a:rPr>
              <a:t>Le TAI est à la base du temps de référence (UTC), mais n’est pas exploitable civilement.</a:t>
            </a:r>
          </a:p>
          <a:p>
            <a:br>
              <a:rPr lang="fr-FR" dirty="0">
                <a:effectLst/>
                <a:latin typeface="Helvetica Neue" panose="02000503000000020004" pitchFamily="2" charset="0"/>
              </a:rPr>
            </a:br>
            <a:endParaRPr lang="fr-FR" dirty="0">
              <a:effectLst/>
              <a:latin typeface="Helvetica Neue" panose="02000503000000020004" pitchFamily="2" charset="0"/>
            </a:endParaRPr>
          </a:p>
        </p:txBody>
      </p:sp>
      <p:sp>
        <p:nvSpPr>
          <p:cNvPr id="4" name="Slide Number Placeholder 3"/>
          <p:cNvSpPr>
            <a:spLocks noGrp="1"/>
          </p:cNvSpPr>
          <p:nvPr>
            <p:ph type="sldNum" sz="quarter" idx="5"/>
          </p:nvPr>
        </p:nvSpPr>
        <p:spPr/>
        <p:txBody>
          <a:bodyPr/>
          <a:lstStyle/>
          <a:p>
            <a:fld id="{788D8A45-B12B-40AF-A07B-2EBC15495A4C}" type="slidenum">
              <a:rPr lang="fr-FR" smtClean="0"/>
              <a:t>29</a:t>
            </a:fld>
            <a:endParaRPr lang="fr-FR"/>
          </a:p>
        </p:txBody>
      </p:sp>
    </p:spTree>
    <p:extLst>
      <p:ext uri="{BB962C8B-B14F-4D97-AF65-F5344CB8AC3E}">
        <p14:creationId xmlns:p14="http://schemas.microsoft.com/office/powerpoint/2010/main" val="25476360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fr-FR" dirty="0">
                <a:effectLst/>
                <a:latin typeface="Helvetica Neue" panose="02000503000000020004" pitchFamily="2" charset="0"/>
              </a:rPr>
              <a:t>On va commencer par voir ensemble quelques définitions et concepts de base pour se comprendre par la suite, et préparer nos modèles mentaux</a:t>
            </a:r>
          </a:p>
          <a:p>
            <a:pPr marL="228600" indent="-228600">
              <a:buFont typeface="+mj-lt"/>
              <a:buAutoNum type="arabicPeriod"/>
            </a:pPr>
            <a:endParaRPr lang="fr-FR" dirty="0">
              <a:effectLst/>
              <a:latin typeface="Helvetica Neue" panose="02000503000000020004" pitchFamily="2" charset="0"/>
            </a:endParaRPr>
          </a:p>
          <a:p>
            <a:pPr marL="228600" indent="-228600">
              <a:buFont typeface="+mj-lt"/>
              <a:buAutoNum type="arabicPeriod"/>
            </a:pPr>
            <a:r>
              <a:rPr lang="fr-FR" dirty="0">
                <a:effectLst/>
                <a:latin typeface="Helvetica Neue" panose="02000503000000020004" pitchFamily="2" charset="0"/>
              </a:rPr>
              <a:t>On tentera de répondre ensuite à quelques questions d’ordre pratiques (muni de ces définitions) et on parlera de quelle types de données utiliser pour quels usages. On abordera notamment des cas concrets qui se posent chez </a:t>
            </a:r>
            <a:r>
              <a:rPr lang="fr-FR" dirty="0" err="1">
                <a:effectLst/>
                <a:latin typeface="Helvetica Neue" panose="02000503000000020004" pitchFamily="2" charset="0"/>
              </a:rPr>
              <a:t>agicap</a:t>
            </a:r>
            <a:r>
              <a:rPr lang="fr-FR" dirty="0">
                <a:effectLst/>
                <a:latin typeface="Helvetica Neue" panose="02000503000000020004" pitchFamily="2" charset="0"/>
              </a:rPr>
              <a:t>, et en particulier ce qu’on voudrait faire pour corriger des bugs côté CF</a:t>
            </a:r>
          </a:p>
          <a:p>
            <a:pPr marL="228600" indent="-228600">
              <a:buFont typeface="+mj-lt"/>
              <a:buAutoNum type="arabicPeriod"/>
            </a:pPr>
            <a:endParaRPr lang="fr-FR" dirty="0">
              <a:effectLst/>
              <a:latin typeface="Helvetica Neue" panose="02000503000000020004" pitchFamily="2" charset="0"/>
            </a:endParaRPr>
          </a:p>
          <a:p>
            <a:pPr marL="228600" indent="-228600">
              <a:buFont typeface="+mj-lt"/>
              <a:buAutoNum type="arabicPeriod"/>
            </a:pPr>
            <a:r>
              <a:rPr lang="fr-FR" dirty="0">
                <a:effectLst/>
                <a:latin typeface="Helvetica Neue" panose="02000503000000020004" pitchFamily="2" charset="0"/>
              </a:rPr>
              <a:t>On finira par résumer les règles à suivre et les </a:t>
            </a:r>
            <a:r>
              <a:rPr lang="fr-FR" dirty="0" err="1">
                <a:effectLst/>
                <a:latin typeface="Helvetica Neue" panose="02000503000000020004" pitchFamily="2" charset="0"/>
              </a:rPr>
              <a:t>tips</a:t>
            </a:r>
            <a:r>
              <a:rPr lang="fr-FR" dirty="0">
                <a:effectLst/>
                <a:latin typeface="Helvetica Neue" panose="02000503000000020004" pitchFamily="2" charset="0"/>
              </a:rPr>
              <a:t> and tricks à retenir autours des dates, des instants et des </a:t>
            </a:r>
            <a:r>
              <a:rPr lang="fr-FR" dirty="0" err="1">
                <a:effectLst/>
                <a:latin typeface="Helvetica Neue" panose="02000503000000020004" pitchFamily="2" charset="0"/>
              </a:rPr>
              <a:t>timezones</a:t>
            </a:r>
            <a:endParaRPr lang="fr-FR" dirty="0">
              <a:effectLst/>
              <a:latin typeface="Helvetica Neue" panose="02000503000000020004" pitchFamily="2" charset="0"/>
            </a:endParaRPr>
          </a:p>
          <a:p>
            <a:endParaRPr lang="fr-FR" dirty="0">
              <a:effectLst/>
              <a:latin typeface="Helvetica Neue" panose="02000503000000020004" pitchFamily="2" charset="0"/>
            </a:endParaRPr>
          </a:p>
          <a:p>
            <a:br>
              <a:rPr lang="fr-FR" dirty="0">
                <a:effectLst/>
                <a:latin typeface="Helvetica Neue" panose="02000503000000020004" pitchFamily="2" charset="0"/>
              </a:rPr>
            </a:br>
            <a:endParaRPr lang="fr-FR" dirty="0">
              <a:effectLst/>
              <a:latin typeface="Helvetica Neue" panose="02000503000000020004" pitchFamily="2" charset="0"/>
            </a:endParaRPr>
          </a:p>
          <a:p>
            <a:r>
              <a:rPr lang="fr-FR" dirty="0">
                <a:effectLst/>
                <a:latin typeface="Helvetica Neue" panose="02000503000000020004" pitchFamily="2" charset="0"/>
              </a:rPr>
              <a:t>Et bien sûr, on pourra finir par une session de discussion et de Questions/Réponses si vous n’avez pas réussi à déjà toutes les poser avant au fil de l’eau</a:t>
            </a:r>
          </a:p>
          <a:p>
            <a:endParaRPr lang="fr-FR" dirty="0">
              <a:cs typeface="Calibri"/>
            </a:endParaRPr>
          </a:p>
        </p:txBody>
      </p:sp>
      <p:sp>
        <p:nvSpPr>
          <p:cNvPr id="4" name="Slide Number Placeholder 3"/>
          <p:cNvSpPr>
            <a:spLocks noGrp="1"/>
          </p:cNvSpPr>
          <p:nvPr>
            <p:ph type="sldNum" sz="quarter" idx="5"/>
          </p:nvPr>
        </p:nvSpPr>
        <p:spPr/>
        <p:txBody>
          <a:bodyPr/>
          <a:lstStyle/>
          <a:p>
            <a:fld id="{788D8A45-B12B-40AF-A07B-2EBC15495A4C}" type="slidenum">
              <a:rPr lang="fr-FR" smtClean="0"/>
              <a:t>3</a:t>
            </a:fld>
            <a:endParaRPr lang="fr-FR"/>
          </a:p>
        </p:txBody>
      </p:sp>
    </p:spTree>
    <p:extLst>
      <p:ext uri="{BB962C8B-B14F-4D97-AF65-F5344CB8AC3E}">
        <p14:creationId xmlns:p14="http://schemas.microsoft.com/office/powerpoint/2010/main" val="382844980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effectLst/>
              <a:latin typeface="Helvetica Neue" panose="02000503000000020004" pitchFamily="2" charset="0"/>
            </a:endParaRPr>
          </a:p>
          <a:p>
            <a:r>
              <a:rPr lang="fr-FR" dirty="0">
                <a:effectLst/>
                <a:latin typeface="Helvetica Neue" panose="02000503000000020004" pitchFamily="2" charset="0"/>
              </a:rPr>
              <a:t>Pourquoi le TAI n’est t-il pas exploitable directement civilement ? </a:t>
            </a:r>
          </a:p>
          <a:p>
            <a:r>
              <a:rPr lang="fr-FR" dirty="0">
                <a:effectLst/>
                <a:latin typeface="Helvetica Neue" panose="02000503000000020004" pitchFamily="2" charset="0"/>
              </a:rPr>
              <a:t>C’est lié à la rotation de la terre sur elle-même qui n’est pas régulière (lié notamment à des faits géologiques), des secondes supplémentaires doivent être insérées de temps en temps, afin que l'heure réelle de la journée corresponde toujours à sa définition.</a:t>
            </a:r>
          </a:p>
          <a:p>
            <a:r>
              <a:rPr lang="fr-FR" dirty="0">
                <a:effectLst/>
                <a:latin typeface="Helvetica Neue" panose="02000503000000020004" pitchFamily="2" charset="0"/>
              </a:rPr>
              <a:t> </a:t>
            </a:r>
          </a:p>
          <a:p>
            <a:r>
              <a:rPr lang="fr-FR" dirty="0">
                <a:effectLst/>
                <a:latin typeface="Helvetica Neue" panose="02000503000000020004" pitchFamily="2" charset="0"/>
              </a:rPr>
              <a:t>Ces secondes intercalaires sont ajoutées soit le 30 juin, soit le 31 décembre ; à ce jour, 25 secondes intercalaires ont été ajoutées depuis 1972, soit environ une par an jusqu'en 1998 et environ une tous les quatre ans depuis.</a:t>
            </a:r>
          </a:p>
          <a:p>
            <a:endParaRPr lang="fr-FR" dirty="0">
              <a:effectLst/>
              <a:latin typeface="Helvetica Neue" panose="02000503000000020004" pitchFamily="2" charset="0"/>
            </a:endParaRPr>
          </a:p>
        </p:txBody>
      </p:sp>
      <p:sp>
        <p:nvSpPr>
          <p:cNvPr id="4" name="Slide Number Placeholder 3"/>
          <p:cNvSpPr>
            <a:spLocks noGrp="1"/>
          </p:cNvSpPr>
          <p:nvPr>
            <p:ph type="sldNum" sz="quarter" idx="5"/>
          </p:nvPr>
        </p:nvSpPr>
        <p:spPr/>
        <p:txBody>
          <a:bodyPr/>
          <a:lstStyle/>
          <a:p>
            <a:fld id="{788D8A45-B12B-40AF-A07B-2EBC15495A4C}" type="slidenum">
              <a:rPr lang="fr-FR" smtClean="0"/>
              <a:t>30</a:t>
            </a:fld>
            <a:endParaRPr lang="fr-FR"/>
          </a:p>
        </p:txBody>
      </p:sp>
    </p:spTree>
    <p:extLst>
      <p:ext uri="{BB962C8B-B14F-4D97-AF65-F5344CB8AC3E}">
        <p14:creationId xmlns:p14="http://schemas.microsoft.com/office/powerpoint/2010/main" val="369974642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effectLst/>
                <a:latin typeface="Helvetica Neue" panose="02000503000000020004" pitchFamily="2" charset="0"/>
              </a:rPr>
              <a:t>Comment elles sont ajoutées me direz-vous ? Et bien ces jours-là, on les ajoute en fin de journée, une seconde supplémentaire : après 23:59:59, l'horloge marque 23:59:60 puis 00:00:00.</a:t>
            </a:r>
          </a:p>
          <a:p>
            <a:br>
              <a:rPr lang="fr-FR" dirty="0">
                <a:effectLst/>
                <a:latin typeface="Helvetica Neue" panose="02000503000000020004" pitchFamily="2" charset="0"/>
              </a:rPr>
            </a:br>
            <a:endParaRPr lang="fr-FR" dirty="0">
              <a:effectLst/>
              <a:latin typeface="Helvetica Neue" panose="02000503000000020004" pitchFamily="2" charset="0"/>
            </a:endParaRPr>
          </a:p>
          <a:p>
            <a:r>
              <a:rPr lang="fr-FR" dirty="0">
                <a:effectLst/>
                <a:latin typeface="Helvetica Neue" panose="02000503000000020004" pitchFamily="2" charset="0"/>
              </a:rPr>
              <a:t>Mais ces secondes intercalaires ne viennent pas modifier le TAI, qui est un absolu qui ne tient pas compte de la rotation de la Terre. On les rajoute au temps qui est plus pratique pour la vie civile.</a:t>
            </a:r>
          </a:p>
          <a:p>
            <a:endParaRPr lang="fr-FR" dirty="0">
              <a:effectLst/>
              <a:latin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fr-FR" b="1" dirty="0">
              <a:effectLst/>
              <a:latin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b="1" dirty="0">
                <a:effectLst/>
                <a:latin typeface="Helvetica Neue" panose="02000503000000020004" pitchFamily="2" charset="0"/>
              </a:rPr>
              <a:t>Et d’après vous, de quel standard de temps s’agit t-il concernant la vie civile ?</a:t>
            </a:r>
            <a:endParaRPr lang="fr-FR" dirty="0">
              <a:effectLst/>
              <a:latin typeface="Helvetica Neue" panose="02000503000000020004" pitchFamily="2" charset="0"/>
            </a:endParaRPr>
          </a:p>
          <a:p>
            <a:endParaRPr lang="fr-FR" dirty="0">
              <a:effectLst/>
              <a:latin typeface="Helvetica Neue" panose="02000503000000020004" pitchFamily="2" charset="0"/>
            </a:endParaRPr>
          </a:p>
          <a:p>
            <a:endParaRPr lang="fr-FR" dirty="0">
              <a:effectLst/>
              <a:latin typeface="Helvetica Neue" panose="02000503000000020004" pitchFamily="2" charset="0"/>
            </a:endParaRPr>
          </a:p>
          <a:p>
            <a:endParaRPr lang="fr-FR" dirty="0">
              <a:effectLst/>
              <a:latin typeface="Helvetica Neue" panose="02000503000000020004" pitchFamily="2" charset="0"/>
            </a:endParaRPr>
          </a:p>
        </p:txBody>
      </p:sp>
      <p:sp>
        <p:nvSpPr>
          <p:cNvPr id="4" name="Slide Number Placeholder 3"/>
          <p:cNvSpPr>
            <a:spLocks noGrp="1"/>
          </p:cNvSpPr>
          <p:nvPr>
            <p:ph type="sldNum" sz="quarter" idx="5"/>
          </p:nvPr>
        </p:nvSpPr>
        <p:spPr/>
        <p:txBody>
          <a:bodyPr/>
          <a:lstStyle/>
          <a:p>
            <a:fld id="{788D8A45-B12B-40AF-A07B-2EBC15495A4C}" type="slidenum">
              <a:rPr lang="fr-FR" smtClean="0"/>
              <a:t>31</a:t>
            </a:fld>
            <a:endParaRPr lang="fr-FR"/>
          </a:p>
        </p:txBody>
      </p:sp>
    </p:spTree>
    <p:extLst>
      <p:ext uri="{BB962C8B-B14F-4D97-AF65-F5344CB8AC3E}">
        <p14:creationId xmlns:p14="http://schemas.microsoft.com/office/powerpoint/2010/main" val="2147810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fr-FR" dirty="0">
                <a:effectLst/>
                <a:latin typeface="Helvetica Neue" panose="02000503000000020004" pitchFamily="2" charset="0"/>
              </a:rPr>
            </a:br>
            <a:endParaRPr lang="fr-FR" dirty="0">
              <a:effectLst/>
              <a:latin typeface="Helvetica Neue" panose="02000503000000020004" pitchFamily="2" charset="0"/>
            </a:endParaRPr>
          </a:p>
          <a:p>
            <a:r>
              <a:rPr lang="fr-FR" dirty="0">
                <a:effectLst/>
                <a:latin typeface="Helvetica Neue" panose="02000503000000020004" pitchFamily="2" charset="0"/>
              </a:rPr>
              <a:t>Pendant des années, les Anglais ont dominés le monde et les océans. Du coup, le temps de référence fut celui du méridien de </a:t>
            </a:r>
            <a:r>
              <a:rPr lang="fr-FR" dirty="0" err="1">
                <a:effectLst/>
                <a:latin typeface="Helvetica Neue" panose="02000503000000020004" pitchFamily="2" charset="0"/>
              </a:rPr>
              <a:t>greenwich</a:t>
            </a:r>
            <a:r>
              <a:rPr lang="fr-FR" dirty="0">
                <a:effectLst/>
                <a:latin typeface="Helvetica Neue" panose="02000503000000020004" pitchFamily="2" charset="0"/>
              </a:rPr>
              <a:t> (aka. GMT)</a:t>
            </a:r>
          </a:p>
          <a:p>
            <a:br>
              <a:rPr lang="fr-FR" dirty="0">
                <a:effectLst/>
                <a:latin typeface="Helvetica Neue" panose="02000503000000020004" pitchFamily="2" charset="0"/>
              </a:rPr>
            </a:br>
            <a:endParaRPr lang="fr-FR" dirty="0">
              <a:effectLst/>
              <a:latin typeface="Helvetica Neue" panose="02000503000000020004" pitchFamily="2" charset="0"/>
            </a:endParaRPr>
          </a:p>
          <a:p>
            <a:r>
              <a:rPr lang="fr-FR" dirty="0">
                <a:effectLst/>
                <a:latin typeface="Helvetica Neue" panose="02000503000000020004" pitchFamily="2" charset="0"/>
              </a:rPr>
              <a:t>GMT pour Greenwich </a:t>
            </a:r>
            <a:r>
              <a:rPr lang="fr-FR" dirty="0" err="1">
                <a:effectLst/>
                <a:latin typeface="Helvetica Neue" panose="02000503000000020004" pitchFamily="2" charset="0"/>
              </a:rPr>
              <a:t>Mean</a:t>
            </a:r>
            <a:r>
              <a:rPr lang="fr-FR" dirty="0">
                <a:effectLst/>
                <a:latin typeface="Helvetica Neue" panose="02000503000000020004" pitchFamily="2" charset="0"/>
              </a:rPr>
              <a:t> Time / Méridien de Greenwich (longitude 0). </a:t>
            </a:r>
          </a:p>
          <a:p>
            <a:r>
              <a:rPr lang="fr-FR" dirty="0">
                <a:effectLst/>
                <a:latin typeface="Helvetica Neue" panose="02000503000000020004" pitchFamily="2" charset="0"/>
              </a:rPr>
              <a:t>Vous faites pas avoir comme moi sur la prononciation quand vous cherchez à vous y rendre à Londres et que vous demandez votre route aux passants : ne dites pas </a:t>
            </a:r>
            <a:r>
              <a:rPr lang="fr-FR" dirty="0" err="1">
                <a:effectLst/>
                <a:latin typeface="Helvetica Neue" panose="02000503000000020004" pitchFamily="2" charset="0"/>
              </a:rPr>
              <a:t>GreenWich</a:t>
            </a:r>
            <a:r>
              <a:rPr lang="fr-FR" dirty="0">
                <a:effectLst/>
                <a:latin typeface="Helvetica Neue" panose="02000503000000020004" pitchFamily="2" charset="0"/>
              </a:rPr>
              <a:t>, mais prononcez plutôt Green(w)</a:t>
            </a:r>
            <a:r>
              <a:rPr lang="fr-FR" dirty="0" err="1">
                <a:effectLst/>
                <a:latin typeface="Helvetica Neue" panose="02000503000000020004" pitchFamily="2" charset="0"/>
              </a:rPr>
              <a:t>ich</a:t>
            </a:r>
            <a:r>
              <a:rPr lang="fr-FR" dirty="0">
                <a:effectLst/>
                <a:latin typeface="Helvetica Neue" panose="02000503000000020004" pitchFamily="2" charset="0"/>
              </a:rPr>
              <a:t>.  </a:t>
            </a:r>
          </a:p>
          <a:p>
            <a:endParaRPr lang="fr-FR" dirty="0">
              <a:effectLst/>
              <a:latin typeface="Helvetica Neue" panose="02000503000000020004" pitchFamily="2" charset="0"/>
            </a:endParaRPr>
          </a:p>
          <a:p>
            <a:r>
              <a:rPr lang="fr-FR" dirty="0">
                <a:effectLst/>
                <a:latin typeface="Helvetica Neue" panose="02000503000000020004" pitchFamily="2" charset="0"/>
              </a:rPr>
              <a:t>GMT : c’est l’Heure actuelle de la journée vue depuis le méridien de Greenwich. Est utilisé comme heure mondiale standard Pour Mr et Mme tout le monde. </a:t>
            </a:r>
          </a:p>
          <a:p>
            <a:endParaRPr lang="fr-FR" dirty="0">
              <a:effectLst/>
              <a:latin typeface="Helvetica Neue" panose="02000503000000020004" pitchFamily="2" charset="0"/>
            </a:endParaRPr>
          </a:p>
          <a:p>
            <a:r>
              <a:rPr lang="fr-FR" dirty="0">
                <a:effectLst/>
                <a:latin typeface="Helvetica Neue" panose="02000503000000020004" pitchFamily="2" charset="0"/>
              </a:rPr>
              <a:t>Par contre, POUR les systèmes plus précis et informatisés, c’est UTC qui a désormais remplacé le méridien de </a:t>
            </a:r>
            <a:r>
              <a:rPr lang="fr-FR" dirty="0" err="1">
                <a:effectLst/>
                <a:latin typeface="Helvetica Neue" panose="02000503000000020004" pitchFamily="2" charset="0"/>
              </a:rPr>
              <a:t>greenwich</a:t>
            </a:r>
            <a:r>
              <a:rPr lang="fr-FR" dirty="0">
                <a:effectLst/>
                <a:latin typeface="Helvetica Neue" panose="02000503000000020004" pitchFamily="2" charset="0"/>
              </a:rPr>
              <a:t> depuis des années. Greenwich est en quelque sorte abandonné / déprécié. Après, comme pour tous les changements dans la vie. Y a les gens qui s’adaptent vite et puis y a les autres. Du coup, il n’est pas rare de continuer à voir le concept de GMT dans certains outils (surtout pour Mr et Mme tout le monde)</a:t>
            </a:r>
          </a:p>
        </p:txBody>
      </p:sp>
      <p:sp>
        <p:nvSpPr>
          <p:cNvPr id="4" name="Slide Number Placeholder 3"/>
          <p:cNvSpPr>
            <a:spLocks noGrp="1"/>
          </p:cNvSpPr>
          <p:nvPr>
            <p:ph type="sldNum" sz="quarter" idx="5"/>
          </p:nvPr>
        </p:nvSpPr>
        <p:spPr/>
        <p:txBody>
          <a:bodyPr/>
          <a:lstStyle/>
          <a:p>
            <a:fld id="{788D8A45-B12B-40AF-A07B-2EBC15495A4C}" type="slidenum">
              <a:rPr lang="fr-FR" smtClean="0"/>
              <a:t>32</a:t>
            </a:fld>
            <a:endParaRPr lang="fr-FR"/>
          </a:p>
        </p:txBody>
      </p:sp>
    </p:spTree>
    <p:extLst>
      <p:ext uri="{BB962C8B-B14F-4D97-AF65-F5344CB8AC3E}">
        <p14:creationId xmlns:p14="http://schemas.microsoft.com/office/powerpoint/2010/main" val="151102872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effectLst/>
                <a:latin typeface="Helvetica Neue" panose="02000503000000020004" pitchFamily="2" charset="0"/>
              </a:rPr>
              <a:t>Mais bon c’est comme ça : adieu </a:t>
            </a:r>
            <a:r>
              <a:rPr lang="fr-FR" dirty="0" err="1">
                <a:effectLst/>
                <a:latin typeface="Helvetica Neue" panose="02000503000000020004" pitchFamily="2" charset="0"/>
              </a:rPr>
              <a:t>Greenwhich</a:t>
            </a:r>
            <a:r>
              <a:rPr lang="fr-FR" dirty="0">
                <a:effectLst/>
                <a:latin typeface="Helvetica Neue" panose="02000503000000020004" pitchFamily="2" charset="0"/>
              </a:rPr>
              <a:t> : </a:t>
            </a:r>
            <a:r>
              <a:rPr lang="fr-FR" dirty="0" err="1">
                <a:effectLst/>
                <a:latin typeface="Helvetica Neue" panose="02000503000000020004" pitchFamily="2" charset="0"/>
              </a:rPr>
              <a:t>welcome</a:t>
            </a:r>
            <a:r>
              <a:rPr lang="fr-FR" dirty="0">
                <a:effectLst/>
                <a:latin typeface="Helvetica Neue" panose="02000503000000020004" pitchFamily="2" charset="0"/>
              </a:rPr>
              <a:t> UTC, qui est devenu</a:t>
            </a:r>
            <a:r>
              <a:rPr lang="fr-FR" i="1" dirty="0">
                <a:effectLst/>
                <a:latin typeface="Helvetica Neue" panose="02000503000000020004" pitchFamily="2" charset="0"/>
              </a:rPr>
              <a:t> la nouvelle </a:t>
            </a:r>
            <a:r>
              <a:rPr lang="fr-FR" b="1" i="1" dirty="0">
                <a:effectLst/>
                <a:latin typeface="Helvetica Neue" panose="02000503000000020004" pitchFamily="2" charset="0"/>
              </a:rPr>
              <a:t>base du temps civil international</a:t>
            </a:r>
            <a:br>
              <a:rPr lang="fr-FR" dirty="0">
                <a:effectLst/>
                <a:latin typeface="Helvetica Neue" panose="02000503000000020004" pitchFamily="2" charset="0"/>
              </a:rPr>
            </a:br>
            <a:endParaRPr lang="fr-FR" dirty="0">
              <a:effectLst/>
              <a:latin typeface="Helvetica Neue" panose="02000503000000020004" pitchFamily="2" charset="0"/>
            </a:endParaRPr>
          </a:p>
          <a:p>
            <a:r>
              <a:rPr lang="fr-FR" dirty="0">
                <a:effectLst/>
                <a:latin typeface="Helvetica Neue" panose="02000503000000020004" pitchFamily="2" charset="0"/>
              </a:rPr>
              <a:t>UTC pour Universal Time </a:t>
            </a:r>
            <a:r>
              <a:rPr lang="fr-FR" dirty="0" err="1">
                <a:effectLst/>
                <a:latin typeface="Helvetica Neue" panose="02000503000000020004" pitchFamily="2" charset="0"/>
              </a:rPr>
              <a:t>Coordinated</a:t>
            </a:r>
            <a:endParaRPr lang="fr-FR" dirty="0">
              <a:effectLst/>
              <a:latin typeface="Helvetica Neue" panose="02000503000000020004" pitchFamily="2" charset="0"/>
            </a:endParaRPr>
          </a:p>
          <a:p>
            <a:endParaRPr lang="fr-FR" dirty="0">
              <a:effectLst/>
              <a:latin typeface="Helvetica Neue" panose="02000503000000020004" pitchFamily="2" charset="0"/>
            </a:endParaRPr>
          </a:p>
          <a:p>
            <a:r>
              <a:rPr lang="fr-FR" b="1" dirty="0">
                <a:effectLst/>
                <a:latin typeface="Helvetica Neue" panose="02000503000000020004" pitchFamily="2" charset="0"/>
              </a:rPr>
              <a:t>Y a rien qui vous choque là dedans ?</a:t>
            </a:r>
          </a:p>
          <a:p>
            <a:endParaRPr lang="fr-FR" dirty="0">
              <a:effectLst/>
              <a:latin typeface="Helvetica Neue" panose="02000503000000020004" pitchFamily="2" charset="0"/>
            </a:endParaRPr>
          </a:p>
          <a:p>
            <a:r>
              <a:rPr lang="fr-FR" b="1" dirty="0">
                <a:effectLst/>
                <a:latin typeface="Helvetica Neue" panose="02000503000000020004" pitchFamily="2" charset="0"/>
              </a:rPr>
              <a:t>C’est de l’anglais valide ça pour vous ? Universal Time </a:t>
            </a:r>
            <a:r>
              <a:rPr lang="fr-FR" b="1" dirty="0" err="1">
                <a:effectLst/>
                <a:latin typeface="Helvetica Neue" panose="02000503000000020004" pitchFamily="2" charset="0"/>
              </a:rPr>
              <a:t>Coordinated</a:t>
            </a:r>
            <a:r>
              <a:rPr lang="fr-FR" b="1" dirty="0">
                <a:effectLst/>
                <a:latin typeface="Helvetica Neue" panose="02000503000000020004" pitchFamily="2" charset="0"/>
              </a:rPr>
              <a:t> ?</a:t>
            </a:r>
            <a:endParaRPr lang="fr-FR" dirty="0">
              <a:effectLst/>
              <a:latin typeface="Helvetica Neue" panose="02000503000000020004" pitchFamily="2" charset="0"/>
            </a:endParaRPr>
          </a:p>
          <a:p>
            <a:endParaRPr lang="fr-FR" dirty="0">
              <a:effectLst/>
              <a:latin typeface="Helvetica Neue" panose="02000503000000020004" pitchFamily="2" charset="0"/>
            </a:endParaRPr>
          </a:p>
        </p:txBody>
      </p:sp>
      <p:sp>
        <p:nvSpPr>
          <p:cNvPr id="4" name="Slide Number Placeholder 3"/>
          <p:cNvSpPr>
            <a:spLocks noGrp="1"/>
          </p:cNvSpPr>
          <p:nvPr>
            <p:ph type="sldNum" sz="quarter" idx="5"/>
          </p:nvPr>
        </p:nvSpPr>
        <p:spPr/>
        <p:txBody>
          <a:bodyPr/>
          <a:lstStyle/>
          <a:p>
            <a:fld id="{788D8A45-B12B-40AF-A07B-2EBC15495A4C}" type="slidenum">
              <a:rPr lang="fr-FR" smtClean="0"/>
              <a:t>33</a:t>
            </a:fld>
            <a:endParaRPr lang="fr-FR"/>
          </a:p>
        </p:txBody>
      </p:sp>
    </p:spTree>
    <p:extLst>
      <p:ext uri="{BB962C8B-B14F-4D97-AF65-F5344CB8AC3E}">
        <p14:creationId xmlns:p14="http://schemas.microsoft.com/office/powerpoint/2010/main" val="288066674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effectLst/>
                <a:latin typeface="Helvetica Neue" panose="02000503000000020004" pitchFamily="2" charset="0"/>
              </a:rPr>
              <a:t>C’est n’importe quoi ! Et c’est normal, c’est le résultat d’un compromis. Pendant longtemps le français était la langue de la diplomatie dans le monde. Bon, c’est plus le cas désormais, remplacé par l’anglais.</a:t>
            </a:r>
          </a:p>
          <a:p>
            <a:r>
              <a:rPr lang="fr-FR" dirty="0">
                <a:effectLst/>
                <a:latin typeface="Helvetica Neue" panose="02000503000000020004" pitchFamily="2" charset="0"/>
              </a:rPr>
              <a:t>Mais durant cette transition, ça discutait sec entre personnes partisanes du Français et personnes partisanes de l’anglais. Et d’où ce compromis UTC.</a:t>
            </a:r>
          </a:p>
        </p:txBody>
      </p:sp>
      <p:sp>
        <p:nvSpPr>
          <p:cNvPr id="4" name="Slide Number Placeholder 3"/>
          <p:cNvSpPr>
            <a:spLocks noGrp="1"/>
          </p:cNvSpPr>
          <p:nvPr>
            <p:ph type="sldNum" sz="quarter" idx="5"/>
          </p:nvPr>
        </p:nvSpPr>
        <p:spPr/>
        <p:txBody>
          <a:bodyPr/>
          <a:lstStyle/>
          <a:p>
            <a:fld id="{788D8A45-B12B-40AF-A07B-2EBC15495A4C}" type="slidenum">
              <a:rPr lang="fr-FR" smtClean="0"/>
              <a:t>34</a:t>
            </a:fld>
            <a:endParaRPr lang="fr-FR"/>
          </a:p>
        </p:txBody>
      </p:sp>
    </p:spTree>
    <p:extLst>
      <p:ext uri="{BB962C8B-B14F-4D97-AF65-F5344CB8AC3E}">
        <p14:creationId xmlns:p14="http://schemas.microsoft.com/office/powerpoint/2010/main" val="217408556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effectLst/>
                <a:latin typeface="Helvetica Neue" panose="02000503000000020004" pitchFamily="2" charset="0"/>
              </a:rPr>
              <a:t>L’heure UTC est asservie à la rotation de la terre sur elle-même. C’est un outil créé pour, en quelques sortes, nous aider à rester synchronisé sur cette rotation.</a:t>
            </a:r>
          </a:p>
          <a:p>
            <a:br>
              <a:rPr lang="fr-FR" dirty="0">
                <a:effectLst/>
                <a:latin typeface="Helvetica Neue" panose="02000503000000020004" pitchFamily="2" charset="0"/>
              </a:rPr>
            </a:br>
            <a:endParaRPr lang="fr-FR" dirty="0">
              <a:effectLst/>
              <a:latin typeface="Helvetica Neue" panose="02000503000000020004" pitchFamily="2" charset="0"/>
            </a:endParaRPr>
          </a:p>
          <a:p>
            <a:r>
              <a:rPr lang="fr-FR" dirty="0">
                <a:effectLst/>
                <a:latin typeface="Helvetica Neue" panose="02000503000000020004" pitchFamily="2" charset="0"/>
              </a:rPr>
              <a:t>UTC est basé sur le TAI, et son </a:t>
            </a:r>
            <a:r>
              <a:rPr lang="fr-FR" dirty="0" err="1">
                <a:effectLst/>
                <a:latin typeface="Helvetica Neue" panose="02000503000000020004" pitchFamily="2" charset="0"/>
              </a:rPr>
              <a:t>Epoch</a:t>
            </a:r>
            <a:r>
              <a:rPr lang="fr-FR" dirty="0">
                <a:effectLst/>
                <a:latin typeface="Helvetica Neue" panose="02000503000000020004" pitchFamily="2" charset="0"/>
              </a:rPr>
              <a:t> (c.a.d. son t0 est le 1ᵉʳ janvier 1970 00:00:00 UTC) - création d’Unix</a:t>
            </a:r>
          </a:p>
          <a:p>
            <a:br>
              <a:rPr lang="fr-FR" dirty="0">
                <a:effectLst/>
                <a:latin typeface="Helvetica Neue" panose="02000503000000020004" pitchFamily="2" charset="0"/>
              </a:rPr>
            </a:br>
            <a:endParaRPr lang="fr-FR" dirty="0">
              <a:effectLst/>
              <a:latin typeface="Helvetica Neue" panose="02000503000000020004" pitchFamily="2" charset="0"/>
            </a:endParaRPr>
          </a:p>
        </p:txBody>
      </p:sp>
      <p:sp>
        <p:nvSpPr>
          <p:cNvPr id="4" name="Slide Number Placeholder 3"/>
          <p:cNvSpPr>
            <a:spLocks noGrp="1"/>
          </p:cNvSpPr>
          <p:nvPr>
            <p:ph type="sldNum" sz="quarter" idx="5"/>
          </p:nvPr>
        </p:nvSpPr>
        <p:spPr/>
        <p:txBody>
          <a:bodyPr/>
          <a:lstStyle/>
          <a:p>
            <a:fld id="{788D8A45-B12B-40AF-A07B-2EBC15495A4C}" type="slidenum">
              <a:rPr lang="fr-FR" smtClean="0"/>
              <a:t>35</a:t>
            </a:fld>
            <a:endParaRPr lang="fr-FR"/>
          </a:p>
        </p:txBody>
      </p:sp>
    </p:spTree>
    <p:extLst>
      <p:ext uri="{BB962C8B-B14F-4D97-AF65-F5344CB8AC3E}">
        <p14:creationId xmlns:p14="http://schemas.microsoft.com/office/powerpoint/2010/main" val="54923756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effectLst/>
                <a:latin typeface="Helvetica Neue" panose="02000503000000020004" pitchFamily="2" charset="0"/>
              </a:rPr>
              <a:t>Pendant qu’on y est à parler d’</a:t>
            </a:r>
            <a:r>
              <a:rPr lang="fr-FR" dirty="0" err="1">
                <a:effectLst/>
                <a:latin typeface="Helvetica Neue" panose="02000503000000020004" pitchFamily="2" charset="0"/>
              </a:rPr>
              <a:t>Epoch</a:t>
            </a:r>
            <a:r>
              <a:rPr lang="fr-FR" dirty="0">
                <a:effectLst/>
                <a:latin typeface="Helvetica Neue" panose="02000503000000020004" pitchFamily="2" charset="0"/>
              </a:rPr>
              <a:t>, définissons ce qu’est le timestamp.</a:t>
            </a:r>
          </a:p>
          <a:p>
            <a:endParaRPr lang="fr-FR" dirty="0">
              <a:effectLst/>
              <a:latin typeface="Helvetica Neue" panose="02000503000000020004" pitchFamily="2" charset="0"/>
            </a:endParaRPr>
          </a:p>
          <a:p>
            <a:r>
              <a:rPr lang="fr-FR" dirty="0">
                <a:effectLst/>
                <a:latin typeface="Helvetica Neue" panose="02000503000000020004" pitchFamily="2" charset="0"/>
              </a:rPr>
              <a:t>Le timestamp est le nombre de secondes écoulées entre une certaine date et cet EPOCH (le 1er janvier 1970 à 00:00:00)</a:t>
            </a:r>
          </a:p>
          <a:p>
            <a:endParaRPr lang="fr-FR" dirty="0">
              <a:effectLst/>
              <a:latin typeface="Helvetica Neue" panose="02000503000000020004" pitchFamily="2" charset="0"/>
            </a:endParaRPr>
          </a:p>
          <a:p>
            <a:endParaRPr lang="fr-FR" dirty="0">
              <a:effectLst/>
              <a:latin typeface="Helvetica Neue" panose="02000503000000020004" pitchFamily="2" charset="0"/>
            </a:endParaRPr>
          </a:p>
          <a:p>
            <a:r>
              <a:rPr lang="fr-FR" b="1" dirty="0">
                <a:effectLst/>
                <a:latin typeface="Helvetica Neue" panose="02000503000000020004" pitchFamily="2" charset="0"/>
              </a:rPr>
              <a:t>Et normalement c’est le moment où vous me dites : ok, mais c’est quoi la diff entre UTC et GMT du coup ?</a:t>
            </a:r>
            <a:endParaRPr lang="fr-FR" dirty="0">
              <a:effectLst/>
              <a:latin typeface="Helvetica Neue" panose="02000503000000020004" pitchFamily="2" charset="0"/>
            </a:endParaRPr>
          </a:p>
          <a:p>
            <a:br>
              <a:rPr lang="fr-FR" dirty="0">
                <a:effectLst/>
                <a:latin typeface="Helvetica Neue" panose="02000503000000020004" pitchFamily="2" charset="0"/>
              </a:rPr>
            </a:br>
            <a:endParaRPr lang="fr-FR" dirty="0">
              <a:effectLst/>
              <a:latin typeface="Helvetica Neue" panose="02000503000000020004" pitchFamily="2" charset="0"/>
            </a:endParaRPr>
          </a:p>
          <a:p>
            <a:r>
              <a:rPr lang="fr-FR" dirty="0">
                <a:effectLst/>
                <a:latin typeface="Helvetica Neue" panose="02000503000000020004" pitchFamily="2" charset="0"/>
              </a:rPr>
              <a:t>UTC ne tient pas compte des DST, alors que le temps du méridien de Greenwich : si (image de </a:t>
            </a:r>
            <a:r>
              <a:rPr lang="fr-FR" dirty="0" err="1">
                <a:effectLst/>
                <a:latin typeface="Helvetica Neue" panose="02000503000000020004" pitchFamily="2" charset="0"/>
              </a:rPr>
              <a:t>gmt</a:t>
            </a:r>
            <a:r>
              <a:rPr lang="fr-FR" dirty="0">
                <a:effectLst/>
                <a:latin typeface="Helvetica Neue" panose="02000503000000020004" pitchFamily="2" charset="0"/>
              </a:rPr>
              <a:t> : humain, trop humain)</a:t>
            </a:r>
          </a:p>
          <a:p>
            <a:endParaRPr lang="fr-FR" dirty="0">
              <a:effectLst/>
              <a:latin typeface="Helvetica Neue" panose="02000503000000020004" pitchFamily="2" charset="0"/>
            </a:endParaRPr>
          </a:p>
        </p:txBody>
      </p:sp>
      <p:sp>
        <p:nvSpPr>
          <p:cNvPr id="4" name="Slide Number Placeholder 3"/>
          <p:cNvSpPr>
            <a:spLocks noGrp="1"/>
          </p:cNvSpPr>
          <p:nvPr>
            <p:ph type="sldNum" sz="quarter" idx="5"/>
          </p:nvPr>
        </p:nvSpPr>
        <p:spPr/>
        <p:txBody>
          <a:bodyPr/>
          <a:lstStyle/>
          <a:p>
            <a:fld id="{788D8A45-B12B-40AF-A07B-2EBC15495A4C}" type="slidenum">
              <a:rPr lang="fr-FR" smtClean="0"/>
              <a:t>36</a:t>
            </a:fld>
            <a:endParaRPr lang="fr-FR"/>
          </a:p>
        </p:txBody>
      </p:sp>
    </p:spTree>
    <p:extLst>
      <p:ext uri="{BB962C8B-B14F-4D97-AF65-F5344CB8AC3E}">
        <p14:creationId xmlns:p14="http://schemas.microsoft.com/office/powerpoint/2010/main" val="116305396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effectLst/>
                <a:latin typeface="Helvetica Neue" panose="02000503000000020004" pitchFamily="2" charset="0"/>
              </a:rPr>
              <a:t>DST : pas une maladie sexuellement transmissible. DST c’est l’acronyme de </a:t>
            </a:r>
            <a:r>
              <a:rPr lang="fr-FR" dirty="0" err="1">
                <a:effectLst/>
                <a:latin typeface="Helvetica Neue" panose="02000503000000020004" pitchFamily="2" charset="0"/>
              </a:rPr>
              <a:t>Daylight</a:t>
            </a:r>
            <a:r>
              <a:rPr lang="fr-FR" dirty="0">
                <a:effectLst/>
                <a:latin typeface="Helvetica Neue" panose="02000503000000020004" pitchFamily="2" charset="0"/>
              </a:rPr>
              <a:t> </a:t>
            </a:r>
            <a:r>
              <a:rPr lang="fr-FR" dirty="0" err="1">
                <a:effectLst/>
                <a:latin typeface="Helvetica Neue" panose="02000503000000020004" pitchFamily="2" charset="0"/>
              </a:rPr>
              <a:t>Saving</a:t>
            </a:r>
            <a:r>
              <a:rPr lang="fr-FR" dirty="0">
                <a:effectLst/>
                <a:latin typeface="Helvetica Neue" panose="02000503000000020004" pitchFamily="2" charset="0"/>
              </a:rPr>
              <a:t> Time. Parfois appelé usuellement, </a:t>
            </a:r>
            <a:r>
              <a:rPr lang="fr-FR" dirty="0" err="1">
                <a:effectLst/>
                <a:latin typeface="Helvetica Neue" panose="02000503000000020004" pitchFamily="2" charset="0"/>
              </a:rPr>
              <a:t>Daylight</a:t>
            </a:r>
            <a:r>
              <a:rPr lang="fr-FR" dirty="0">
                <a:effectLst/>
                <a:latin typeface="Helvetica Neue" panose="02000503000000020004" pitchFamily="2" charset="0"/>
              </a:rPr>
              <a:t> time (aux USA, Canada et Australie) ou </a:t>
            </a:r>
            <a:r>
              <a:rPr lang="fr-FR" b="1" dirty="0" err="1">
                <a:effectLst/>
                <a:latin typeface="Helvetica Neue" panose="02000503000000020004" pitchFamily="2" charset="0"/>
              </a:rPr>
              <a:t>summer</a:t>
            </a:r>
            <a:r>
              <a:rPr lang="fr-FR" b="1" dirty="0">
                <a:effectLst/>
                <a:latin typeface="Helvetica Neue" panose="02000503000000020004" pitchFamily="2" charset="0"/>
              </a:rPr>
              <a:t> time ailleurs / heure d’été</a:t>
            </a:r>
            <a:r>
              <a:rPr lang="fr-FR" dirty="0">
                <a:effectLst/>
                <a:latin typeface="Helvetica Neue" panose="02000503000000020004" pitchFamily="2" charset="0"/>
              </a:rPr>
              <a:t> (United </a:t>
            </a:r>
            <a:r>
              <a:rPr lang="fr-FR" dirty="0" err="1">
                <a:effectLst/>
                <a:latin typeface="Helvetica Neue" panose="02000503000000020004" pitchFamily="2" charset="0"/>
              </a:rPr>
              <a:t>Kingdom</a:t>
            </a:r>
            <a:r>
              <a:rPr lang="fr-FR" dirty="0">
                <a:effectLst/>
                <a:latin typeface="Helvetica Neue" panose="02000503000000020004" pitchFamily="2" charset="0"/>
              </a:rPr>
              <a:t>, Union </a:t>
            </a:r>
            <a:r>
              <a:rPr lang="fr-FR" dirty="0" err="1">
                <a:effectLst/>
                <a:latin typeface="Helvetica Neue" panose="02000503000000020004" pitchFamily="2" charset="0"/>
              </a:rPr>
              <a:t>Europeene</a:t>
            </a:r>
            <a:r>
              <a:rPr lang="fr-FR" dirty="0">
                <a:effectLst/>
                <a:latin typeface="Helvetica Neue" panose="02000503000000020004" pitchFamily="2" charset="0"/>
              </a:rPr>
              <a:t>, et ailleurs dans le monde).</a:t>
            </a:r>
          </a:p>
          <a:p>
            <a:endParaRPr lang="fr-FR" dirty="0">
              <a:effectLst/>
              <a:latin typeface="Helvetica Neue" panose="02000503000000020004" pitchFamily="2" charset="0"/>
            </a:endParaRPr>
          </a:p>
        </p:txBody>
      </p:sp>
      <p:sp>
        <p:nvSpPr>
          <p:cNvPr id="4" name="Slide Number Placeholder 3"/>
          <p:cNvSpPr>
            <a:spLocks noGrp="1"/>
          </p:cNvSpPr>
          <p:nvPr>
            <p:ph type="sldNum" sz="quarter" idx="5"/>
          </p:nvPr>
        </p:nvSpPr>
        <p:spPr/>
        <p:txBody>
          <a:bodyPr/>
          <a:lstStyle/>
          <a:p>
            <a:fld id="{788D8A45-B12B-40AF-A07B-2EBC15495A4C}" type="slidenum">
              <a:rPr lang="fr-FR" smtClean="0"/>
              <a:t>37</a:t>
            </a:fld>
            <a:endParaRPr lang="fr-FR"/>
          </a:p>
        </p:txBody>
      </p:sp>
    </p:spTree>
    <p:extLst>
      <p:ext uri="{BB962C8B-B14F-4D97-AF65-F5344CB8AC3E}">
        <p14:creationId xmlns:p14="http://schemas.microsoft.com/office/powerpoint/2010/main" val="42115677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b="1" dirty="0">
                <a:effectLst/>
                <a:latin typeface="Helvetica Neue" panose="02000503000000020004" pitchFamily="2" charset="0"/>
              </a:rPr>
              <a:t>Heures d’été avancée d’une heure en général pour qu’on puisse profiter du soleil une heure plus tard le soir (et économiser des bougies en </a:t>
            </a:r>
            <a:r>
              <a:rPr lang="fr-FR" dirty="0">
                <a:effectLst/>
                <a:latin typeface="Helvetica Neue" panose="02000503000000020004" pitchFamily="2" charset="0"/>
              </a:rPr>
              <a:t>1784 quand l’idée fut proposée la 1ere fois)</a:t>
            </a:r>
          </a:p>
          <a:p>
            <a:br>
              <a:rPr lang="fr-FR" dirty="0">
                <a:effectLst/>
                <a:latin typeface="Helvetica Neue" panose="02000503000000020004" pitchFamily="2" charset="0"/>
              </a:rPr>
            </a:br>
            <a:endParaRPr lang="fr-FR" dirty="0">
              <a:effectLst/>
              <a:latin typeface="Helvetica Neue" panose="02000503000000020004" pitchFamily="2" charset="0"/>
            </a:endParaRPr>
          </a:p>
          <a:p>
            <a:r>
              <a:rPr lang="fr-FR" dirty="0">
                <a:effectLst/>
                <a:latin typeface="Helvetica Neue" panose="02000503000000020004" pitchFamily="2" charset="0"/>
              </a:rPr>
              <a:t>GMT est impacté par ça mais pas UTC, qui se contre-fout de la période de l’année durant laquelle on s’intéresse à des instants universels. </a:t>
            </a:r>
          </a:p>
          <a:p>
            <a:endParaRPr lang="fr-FR" dirty="0">
              <a:effectLst/>
              <a:latin typeface="Helvetica Neue" panose="02000503000000020004" pitchFamily="2" charset="0"/>
            </a:endParaRPr>
          </a:p>
        </p:txBody>
      </p:sp>
      <p:sp>
        <p:nvSpPr>
          <p:cNvPr id="4" name="Slide Number Placeholder 3"/>
          <p:cNvSpPr>
            <a:spLocks noGrp="1"/>
          </p:cNvSpPr>
          <p:nvPr>
            <p:ph type="sldNum" sz="quarter" idx="5"/>
          </p:nvPr>
        </p:nvSpPr>
        <p:spPr/>
        <p:txBody>
          <a:bodyPr/>
          <a:lstStyle/>
          <a:p>
            <a:fld id="{788D8A45-B12B-40AF-A07B-2EBC15495A4C}" type="slidenum">
              <a:rPr lang="fr-FR" smtClean="0"/>
              <a:t>38</a:t>
            </a:fld>
            <a:endParaRPr lang="fr-FR"/>
          </a:p>
        </p:txBody>
      </p:sp>
    </p:spTree>
    <p:extLst>
      <p:ext uri="{BB962C8B-B14F-4D97-AF65-F5344CB8AC3E}">
        <p14:creationId xmlns:p14="http://schemas.microsoft.com/office/powerpoint/2010/main" val="77102792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b="1" dirty="0">
                <a:effectLst/>
                <a:latin typeface="Helvetica Neue" panose="02000503000000020004" pitchFamily="2" charset="0"/>
              </a:rPr>
              <a:t>D’ailleurs important : certaines librairies ou implémentations se comportent bizarrement lors des passages à l’heure d’été/heure d’hivers (local time gap). Certaines heures peuvent ne pas exister à cette occasion. Ou exister 2 fois </a:t>
            </a:r>
            <a:r>
              <a:rPr lang="fr-FR" dirty="0">
                <a:effectLst/>
                <a:latin typeface="Helvetica Neue" panose="02000503000000020004" pitchFamily="2" charset="0"/>
              </a:rPr>
              <a:t>😳</a:t>
            </a:r>
          </a:p>
          <a:p>
            <a:br>
              <a:rPr lang="fr-FR" dirty="0">
                <a:effectLst/>
                <a:latin typeface="Helvetica Neue" panose="02000503000000020004" pitchFamily="2" charset="0"/>
              </a:rPr>
            </a:br>
            <a:endParaRPr lang="fr-FR" dirty="0">
              <a:effectLst/>
              <a:latin typeface="Helvetica Neue" panose="02000503000000020004" pitchFamily="2" charset="0"/>
            </a:endParaRPr>
          </a:p>
          <a:p>
            <a:endParaRPr lang="fr-FR" b="1" dirty="0">
              <a:effectLst/>
              <a:latin typeface="Helvetica Neue" panose="02000503000000020004" pitchFamily="2" charset="0"/>
            </a:endParaRPr>
          </a:p>
          <a:p>
            <a:endParaRPr lang="fr-FR" b="1" dirty="0">
              <a:effectLst/>
              <a:latin typeface="Helvetica Neue" panose="02000503000000020004" pitchFamily="2" charset="0"/>
            </a:endParaRPr>
          </a:p>
          <a:p>
            <a:endParaRPr lang="fr-FR" dirty="0">
              <a:effectLst/>
              <a:latin typeface="Helvetica Neue" panose="02000503000000020004" pitchFamily="2" charset="0"/>
            </a:endParaRPr>
          </a:p>
        </p:txBody>
      </p:sp>
      <p:sp>
        <p:nvSpPr>
          <p:cNvPr id="4" name="Slide Number Placeholder 3"/>
          <p:cNvSpPr>
            <a:spLocks noGrp="1"/>
          </p:cNvSpPr>
          <p:nvPr>
            <p:ph type="sldNum" sz="quarter" idx="5"/>
          </p:nvPr>
        </p:nvSpPr>
        <p:spPr/>
        <p:txBody>
          <a:bodyPr/>
          <a:lstStyle/>
          <a:p>
            <a:fld id="{788D8A45-B12B-40AF-A07B-2EBC15495A4C}" type="slidenum">
              <a:rPr lang="fr-FR" smtClean="0"/>
              <a:t>39</a:t>
            </a:fld>
            <a:endParaRPr lang="fr-FR"/>
          </a:p>
        </p:txBody>
      </p:sp>
    </p:spTree>
    <p:extLst>
      <p:ext uri="{BB962C8B-B14F-4D97-AF65-F5344CB8AC3E}">
        <p14:creationId xmlns:p14="http://schemas.microsoft.com/office/powerpoint/2010/main" val="40950599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cs typeface="Calibri"/>
            </a:endParaRPr>
          </a:p>
        </p:txBody>
      </p:sp>
      <p:sp>
        <p:nvSpPr>
          <p:cNvPr id="4" name="Slide Number Placeholder 3"/>
          <p:cNvSpPr>
            <a:spLocks noGrp="1"/>
          </p:cNvSpPr>
          <p:nvPr>
            <p:ph type="sldNum" sz="quarter" idx="5"/>
          </p:nvPr>
        </p:nvSpPr>
        <p:spPr/>
        <p:txBody>
          <a:bodyPr/>
          <a:lstStyle/>
          <a:p>
            <a:fld id="{788D8A45-B12B-40AF-A07B-2EBC15495A4C}" type="slidenum">
              <a:rPr lang="fr-FR" smtClean="0"/>
              <a:t>4</a:t>
            </a:fld>
            <a:endParaRPr lang="fr-FR"/>
          </a:p>
        </p:txBody>
      </p:sp>
    </p:spTree>
    <p:extLst>
      <p:ext uri="{BB962C8B-B14F-4D97-AF65-F5344CB8AC3E}">
        <p14:creationId xmlns:p14="http://schemas.microsoft.com/office/powerpoint/2010/main" val="73209388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b="1" dirty="0">
                <a:effectLst/>
                <a:latin typeface="Helvetica Neue" panose="02000503000000020004" pitchFamily="2" charset="0"/>
              </a:rPr>
              <a:t>&gt;&gt;&gt;&gt;&gt;&gt;&gt; Pro </a:t>
            </a:r>
            <a:r>
              <a:rPr lang="fr-FR" b="1" dirty="0" err="1">
                <a:effectLst/>
                <a:latin typeface="Helvetica Neue" panose="02000503000000020004" pitchFamily="2" charset="0"/>
              </a:rPr>
              <a:t>tips</a:t>
            </a:r>
            <a:r>
              <a:rPr lang="fr-FR" b="1" dirty="0">
                <a:effectLst/>
                <a:latin typeface="Helvetica Neue" panose="02000503000000020004" pitchFamily="2" charset="0"/>
              </a:rPr>
              <a:t>: faites vos </a:t>
            </a:r>
            <a:r>
              <a:rPr lang="fr-FR" b="1" dirty="0" err="1">
                <a:effectLst/>
                <a:latin typeface="Helvetica Neue" panose="02000503000000020004" pitchFamily="2" charset="0"/>
              </a:rPr>
              <a:t>chron</a:t>
            </a:r>
            <a:r>
              <a:rPr lang="fr-FR" b="1" dirty="0">
                <a:effectLst/>
                <a:latin typeface="Helvetica Neue" panose="02000503000000020004" pitchFamily="2" charset="0"/>
              </a:rPr>
              <a:t> en UTC (et pas des heures locales) car ils ne seront pas soumis aux DST =&gt; ne s’exécuteront pas </a:t>
            </a:r>
            <a:r>
              <a:rPr lang="fr-FR" b="1" dirty="0" err="1">
                <a:effectLst/>
                <a:latin typeface="Helvetica Neue" panose="02000503000000020004" pitchFamily="2" charset="0"/>
              </a:rPr>
              <a:t>zero</a:t>
            </a:r>
            <a:r>
              <a:rPr lang="fr-FR" b="1" dirty="0">
                <a:effectLst/>
                <a:latin typeface="Helvetica Neue" panose="02000503000000020004" pitchFamily="2" charset="0"/>
              </a:rPr>
              <a:t> fois ou 2 fois</a:t>
            </a:r>
            <a:endParaRPr lang="fr-FR" dirty="0">
              <a:effectLst/>
              <a:latin typeface="Helvetica Neue" panose="02000503000000020004" pitchFamily="2" charset="0"/>
            </a:endParaRPr>
          </a:p>
          <a:p>
            <a:br>
              <a:rPr lang="fr-FR" dirty="0">
                <a:effectLst/>
                <a:latin typeface="Helvetica Neue" panose="02000503000000020004" pitchFamily="2" charset="0"/>
              </a:rPr>
            </a:br>
            <a:endParaRPr lang="fr-FR" dirty="0">
              <a:effectLst/>
              <a:latin typeface="Helvetica Neue" panose="02000503000000020004" pitchFamily="2" charset="0"/>
            </a:endParaRPr>
          </a:p>
          <a:p>
            <a:r>
              <a:rPr lang="fr-FR" b="1" dirty="0">
                <a:effectLst/>
                <a:latin typeface="Helvetica Neue" panose="02000503000000020004" pitchFamily="2" charset="0"/>
              </a:rPr>
              <a:t>Je crois même que ça nous est arrivé une fois en prod ici chez </a:t>
            </a:r>
            <a:r>
              <a:rPr lang="fr-FR" b="1" dirty="0" err="1">
                <a:effectLst/>
                <a:latin typeface="Helvetica Neue" panose="02000503000000020004" pitchFamily="2" charset="0"/>
              </a:rPr>
              <a:t>Agicap</a:t>
            </a:r>
            <a:r>
              <a:rPr lang="fr-FR" b="1" dirty="0">
                <a:effectLst/>
                <a:latin typeface="Helvetica Neue" panose="02000503000000020004" pitchFamily="2" charset="0"/>
              </a:rPr>
              <a:t>, avec le batch des engagés. Hein Matthis ? </a:t>
            </a:r>
          </a:p>
          <a:p>
            <a:r>
              <a:rPr lang="fr-FR" dirty="0">
                <a:effectLst/>
                <a:latin typeface="Helvetica Neue" panose="02000503000000020004" pitchFamily="2" charset="0"/>
              </a:rPr>
              <a:t>Les engagés </a:t>
            </a:r>
            <a:r>
              <a:rPr lang="fr-FR" dirty="0" err="1">
                <a:effectLst/>
                <a:latin typeface="Helvetica Neue" panose="02000503000000020004" pitchFamily="2" charset="0"/>
              </a:rPr>
              <a:t>chron</a:t>
            </a:r>
            <a:r>
              <a:rPr lang="fr-FR" dirty="0">
                <a:effectLst/>
                <a:latin typeface="Helvetica Neue" panose="02000503000000020004" pitchFamily="2" charset="0"/>
              </a:rPr>
              <a:t> job qui s’</a:t>
            </a:r>
            <a:r>
              <a:rPr lang="fr-FR" dirty="0" err="1">
                <a:effectLst/>
                <a:latin typeface="Helvetica Neue" panose="02000503000000020004" pitchFamily="2" charset="0"/>
              </a:rPr>
              <a:t>execute</a:t>
            </a:r>
            <a:r>
              <a:rPr lang="fr-FR" dirty="0">
                <a:effectLst/>
                <a:latin typeface="Helvetica Neue" panose="02000503000000020004" pitchFamily="2" charset="0"/>
              </a:rPr>
              <a:t> 1h trop tôt, et donc pas pour la nouvelle journée.</a:t>
            </a:r>
          </a:p>
        </p:txBody>
      </p:sp>
      <p:sp>
        <p:nvSpPr>
          <p:cNvPr id="4" name="Slide Number Placeholder 3"/>
          <p:cNvSpPr>
            <a:spLocks noGrp="1"/>
          </p:cNvSpPr>
          <p:nvPr>
            <p:ph type="sldNum" sz="quarter" idx="5"/>
          </p:nvPr>
        </p:nvSpPr>
        <p:spPr/>
        <p:txBody>
          <a:bodyPr/>
          <a:lstStyle/>
          <a:p>
            <a:fld id="{788D8A45-B12B-40AF-A07B-2EBC15495A4C}" type="slidenum">
              <a:rPr lang="fr-FR" smtClean="0"/>
              <a:t>40</a:t>
            </a:fld>
            <a:endParaRPr lang="fr-FR"/>
          </a:p>
        </p:txBody>
      </p:sp>
    </p:spTree>
    <p:extLst>
      <p:ext uri="{BB962C8B-B14F-4D97-AF65-F5344CB8AC3E}">
        <p14:creationId xmlns:p14="http://schemas.microsoft.com/office/powerpoint/2010/main" val="255045539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effectLst/>
                <a:latin typeface="Helvetica Neue" panose="02000503000000020004" pitchFamily="2" charset="0"/>
              </a:rPr>
              <a:t>En résumé</a:t>
            </a:r>
          </a:p>
          <a:p>
            <a:endParaRPr lang="fr-FR" dirty="0">
              <a:effectLst/>
              <a:latin typeface="Helvetica Neue" panose="02000503000000020004" pitchFamily="2" charset="0"/>
            </a:endParaRPr>
          </a:p>
          <a:p>
            <a:pPr marL="171450" indent="-171450">
              <a:buFont typeface="Arial" panose="020B0604020202020204" pitchFamily="34" charset="0"/>
              <a:buChar char="•"/>
            </a:pPr>
            <a:r>
              <a:rPr lang="fr-FR" dirty="0">
                <a:effectLst/>
                <a:latin typeface="Helvetica Neue" panose="02000503000000020004" pitchFamily="2" charset="0"/>
              </a:rPr>
              <a:t>TAI s’en bat la race de la rotation de la terre (son référentiel est atomique, pas humain). </a:t>
            </a:r>
          </a:p>
          <a:p>
            <a:pPr marL="171450" indent="-171450">
              <a:buFont typeface="Arial" panose="020B0604020202020204" pitchFamily="34" charset="0"/>
              <a:buChar char="•"/>
            </a:pPr>
            <a:endParaRPr lang="fr-FR" dirty="0">
              <a:effectLst/>
              <a:latin typeface="Helvetica Neue" panose="02000503000000020004" pitchFamily="2" charset="0"/>
            </a:endParaRPr>
          </a:p>
          <a:p>
            <a:pPr marL="171450" indent="-171450">
              <a:buFont typeface="Arial" panose="020B0604020202020204" pitchFamily="34" charset="0"/>
              <a:buChar char="•"/>
            </a:pPr>
            <a:r>
              <a:rPr lang="fr-FR" dirty="0">
                <a:effectLst/>
                <a:latin typeface="Helvetica Neue" panose="02000503000000020004" pitchFamily="2" charset="0"/>
              </a:rPr>
              <a:t>Alors que GMT et UTC tiennent comptent de celui-ci et se voient rajouter des </a:t>
            </a:r>
            <a:r>
              <a:rPr lang="fr-FR" dirty="0" err="1">
                <a:effectLst/>
                <a:latin typeface="Helvetica Neue" panose="02000503000000020004" pitchFamily="2" charset="0"/>
              </a:rPr>
              <a:t>leap</a:t>
            </a:r>
            <a:r>
              <a:rPr lang="fr-FR" dirty="0">
                <a:effectLst/>
                <a:latin typeface="Helvetica Neue" panose="02000503000000020004" pitchFamily="2" charset="0"/>
              </a:rPr>
              <a:t> seconds (</a:t>
            </a:r>
            <a:r>
              <a:rPr lang="fr-FR" dirty="0" err="1">
                <a:effectLst/>
                <a:latin typeface="Helvetica Neue" panose="02000503000000020004" pitchFamily="2" charset="0"/>
              </a:rPr>
              <a:t>auj</a:t>
            </a:r>
            <a:r>
              <a:rPr lang="fr-FR" dirty="0">
                <a:effectLst/>
                <a:latin typeface="Helvetica Neue" panose="02000503000000020004" pitchFamily="2" charset="0"/>
              </a:rPr>
              <a:t>; TAI est en avance de 37 secondes </a:t>
            </a:r>
            <a:r>
              <a:rPr lang="fr-FR" dirty="0" err="1">
                <a:effectLst/>
                <a:latin typeface="Helvetica Neue" panose="02000503000000020004" pitchFamily="2" charset="0"/>
              </a:rPr>
              <a:t>env</a:t>
            </a:r>
            <a:r>
              <a:rPr lang="fr-FR" dirty="0">
                <a:effectLst/>
                <a:latin typeface="Helvetica Neue" panose="02000503000000020004" pitchFamily="2" charset="0"/>
              </a:rPr>
              <a:t> sur l'UTC)</a:t>
            </a:r>
          </a:p>
          <a:p>
            <a:pPr marL="628650" lvl="1" indent="-171450">
              <a:buFont typeface="Arial" panose="020B0604020202020204" pitchFamily="34" charset="0"/>
              <a:buChar char="•"/>
            </a:pPr>
            <a:endParaRPr lang="fr-FR" dirty="0">
              <a:effectLst/>
              <a:latin typeface="Helvetica Neue" panose="02000503000000020004" pitchFamily="2" charset="0"/>
            </a:endParaRPr>
          </a:p>
          <a:p>
            <a:pPr marL="171450" lvl="0" indent="-171450">
              <a:buFont typeface="Arial" panose="020B0604020202020204" pitchFamily="34" charset="0"/>
              <a:buChar char="•"/>
            </a:pPr>
            <a:r>
              <a:rPr lang="fr-FR" dirty="0">
                <a:effectLst/>
                <a:latin typeface="Helvetica Neue" panose="02000503000000020004" pitchFamily="2" charset="0"/>
              </a:rPr>
              <a:t>Par contre, UTC est plus stable que GMT, car moins dépendant des horaires d’été/d’hivers qu’on a mis en place en Europe.</a:t>
            </a:r>
          </a:p>
          <a:p>
            <a:endParaRPr lang="fr-FR" dirty="0">
              <a:effectLst/>
              <a:latin typeface="Helvetica Neue" panose="02000503000000020004" pitchFamily="2" charset="0"/>
            </a:endParaRPr>
          </a:p>
        </p:txBody>
      </p:sp>
      <p:sp>
        <p:nvSpPr>
          <p:cNvPr id="4" name="Slide Number Placeholder 3"/>
          <p:cNvSpPr>
            <a:spLocks noGrp="1"/>
          </p:cNvSpPr>
          <p:nvPr>
            <p:ph type="sldNum" sz="quarter" idx="5"/>
          </p:nvPr>
        </p:nvSpPr>
        <p:spPr/>
        <p:txBody>
          <a:bodyPr/>
          <a:lstStyle/>
          <a:p>
            <a:fld id="{788D8A45-B12B-40AF-A07B-2EBC15495A4C}" type="slidenum">
              <a:rPr lang="fr-FR" smtClean="0"/>
              <a:t>41</a:t>
            </a:fld>
            <a:endParaRPr lang="fr-FR"/>
          </a:p>
        </p:txBody>
      </p:sp>
    </p:spTree>
    <p:extLst>
      <p:ext uri="{BB962C8B-B14F-4D97-AF65-F5344CB8AC3E}">
        <p14:creationId xmlns:p14="http://schemas.microsoft.com/office/powerpoint/2010/main" val="310418564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effectLst/>
                <a:latin typeface="Helvetica Neue" panose="02000503000000020004" pitchFamily="2" charset="0"/>
              </a:rPr>
              <a:t>Bon ; assez avec les définitions d’ordre générale. Tâchons maintenant de revenir à notre question initiale qui était : </a:t>
            </a:r>
          </a:p>
          <a:p>
            <a:br>
              <a:rPr lang="fr-FR" dirty="0">
                <a:effectLst/>
                <a:latin typeface="Helvetica Neue" panose="02000503000000020004" pitchFamily="2" charset="0"/>
              </a:rPr>
            </a:br>
            <a:endParaRPr lang="fr-FR" dirty="0">
              <a:effectLst/>
              <a:latin typeface="Helvetica Neue" panose="02000503000000020004" pitchFamily="2" charset="0"/>
            </a:endParaRPr>
          </a:p>
          <a:p>
            <a:pPr algn="l"/>
            <a:r>
              <a:rPr lang="fr-FR" sz="1200" dirty="0">
                <a:solidFill>
                  <a:srgbClr val="FAD45F"/>
                </a:solidFill>
                <a:latin typeface="Helvetica Neue Light" panose="02000403000000020004" pitchFamily="2" charset="0"/>
                <a:ea typeface="Helvetica Neue Light" panose="02000403000000020004" pitchFamily="2" charset="0"/>
              </a:rPr>
              <a:t>A quelle journée dois-je affecter cette opération dans un plan de </a:t>
            </a:r>
            <a:r>
              <a:rPr lang="fr-FR" sz="1200" dirty="0" err="1">
                <a:solidFill>
                  <a:srgbClr val="FAD45F"/>
                </a:solidFill>
                <a:latin typeface="Helvetica Neue Light" panose="02000403000000020004" pitchFamily="2" charset="0"/>
                <a:ea typeface="Helvetica Neue Light" panose="02000403000000020004" pitchFamily="2" charset="0"/>
              </a:rPr>
              <a:t>tréso</a:t>
            </a:r>
            <a:r>
              <a:rPr lang="fr-FR" sz="1200" dirty="0">
                <a:solidFill>
                  <a:srgbClr val="FAD45F"/>
                </a:solidFill>
                <a:latin typeface="Helvetica Neue Light" panose="02000403000000020004" pitchFamily="2" charset="0"/>
                <a:ea typeface="Helvetica Neue Light" panose="02000403000000020004" pitchFamily="2" charset="0"/>
              </a:rPr>
              <a:t> ?</a:t>
            </a:r>
            <a:br>
              <a:rPr lang="fr-FR" dirty="0">
                <a:effectLst/>
                <a:latin typeface="Helvetica Neue" panose="02000503000000020004" pitchFamily="2" charset="0"/>
              </a:rPr>
            </a:br>
            <a:endParaRPr lang="fr-FR" dirty="0">
              <a:effectLst/>
              <a:latin typeface="Helvetica Neue" panose="02000503000000020004" pitchFamily="2" charset="0"/>
            </a:endParaRPr>
          </a:p>
          <a:p>
            <a:r>
              <a:rPr lang="fr-FR" dirty="0">
                <a:effectLst/>
                <a:latin typeface="Helvetica Neue" panose="02000503000000020004" pitchFamily="2" charset="0"/>
              </a:rPr>
              <a:t>Qu’on pourrait extrapoler par  “comment connaitre la date qui correspond à celle d’un instant ?”</a:t>
            </a:r>
          </a:p>
          <a:p>
            <a:endParaRPr lang="fr-FR" dirty="0">
              <a:effectLst/>
              <a:latin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b="1" dirty="0">
                <a:effectLst/>
                <a:latin typeface="Helvetica Neue" panose="02000503000000020004" pitchFamily="2" charset="0"/>
              </a:rPr>
              <a:t>Des idées ? (Pour l’audience)</a:t>
            </a:r>
            <a:endParaRPr lang="fr-FR" dirty="0">
              <a:effectLst/>
              <a:latin typeface="Helvetica Neue" panose="02000503000000020004" pitchFamily="2" charset="0"/>
            </a:endParaRPr>
          </a:p>
          <a:p>
            <a:endParaRPr lang="fr-FR" dirty="0">
              <a:effectLst/>
              <a:latin typeface="Helvetica Neue" panose="02000503000000020004" pitchFamily="2" charset="0"/>
            </a:endParaRPr>
          </a:p>
          <a:p>
            <a:endParaRPr lang="fr-FR" dirty="0"/>
          </a:p>
        </p:txBody>
      </p:sp>
      <p:sp>
        <p:nvSpPr>
          <p:cNvPr id="4" name="Slide Number Placeholder 3"/>
          <p:cNvSpPr>
            <a:spLocks noGrp="1"/>
          </p:cNvSpPr>
          <p:nvPr>
            <p:ph type="sldNum" sz="quarter" idx="5"/>
          </p:nvPr>
        </p:nvSpPr>
        <p:spPr/>
        <p:txBody>
          <a:bodyPr/>
          <a:lstStyle/>
          <a:p>
            <a:fld id="{788D8A45-B12B-40AF-A07B-2EBC15495A4C}" type="slidenum">
              <a:rPr lang="fr-FR" smtClean="0"/>
              <a:t>42</a:t>
            </a:fld>
            <a:endParaRPr lang="fr-FR"/>
          </a:p>
        </p:txBody>
      </p:sp>
    </p:spTree>
    <p:extLst>
      <p:ext uri="{BB962C8B-B14F-4D97-AF65-F5344CB8AC3E}">
        <p14:creationId xmlns:p14="http://schemas.microsoft.com/office/powerpoint/2010/main" val="171722418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Comme souvent dans notre métier : ça dépend !</a:t>
            </a:r>
          </a:p>
          <a:p>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effectLst/>
                <a:latin typeface="Helvetica Neue" panose="02000503000000020004" pitchFamily="2" charset="0"/>
              </a:rPr>
              <a:t>Comme sur tous les sujets, moi j’ai besoin d’un visuel pour réfléchir plus facilement</a:t>
            </a:r>
            <a:endParaRPr lang="fr-FR" dirty="0"/>
          </a:p>
        </p:txBody>
      </p:sp>
      <p:sp>
        <p:nvSpPr>
          <p:cNvPr id="4" name="Slide Number Placeholder 3"/>
          <p:cNvSpPr>
            <a:spLocks noGrp="1"/>
          </p:cNvSpPr>
          <p:nvPr>
            <p:ph type="sldNum" sz="quarter" idx="5"/>
          </p:nvPr>
        </p:nvSpPr>
        <p:spPr/>
        <p:txBody>
          <a:bodyPr/>
          <a:lstStyle/>
          <a:p>
            <a:fld id="{788D8A45-B12B-40AF-A07B-2EBC15495A4C}" type="slidenum">
              <a:rPr lang="fr-FR" smtClean="0"/>
              <a:t>43</a:t>
            </a:fld>
            <a:endParaRPr lang="fr-FR"/>
          </a:p>
        </p:txBody>
      </p:sp>
    </p:spTree>
    <p:extLst>
      <p:ext uri="{BB962C8B-B14F-4D97-AF65-F5344CB8AC3E}">
        <p14:creationId xmlns:p14="http://schemas.microsoft.com/office/powerpoint/2010/main" val="172442033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2" name="Shape 332"/>
          <p:cNvSpPr>
            <a:spLocks noGrp="1" noRot="1" noChangeAspect="1"/>
          </p:cNvSpPr>
          <p:nvPr>
            <p:ph type="sldImg"/>
          </p:nvPr>
        </p:nvSpPr>
        <p:spPr>
          <a:xfrm>
            <a:off x="381000" y="685800"/>
            <a:ext cx="6096000" cy="3429000"/>
          </a:xfrm>
          <a:prstGeom prst="rect">
            <a:avLst/>
          </a:prstGeom>
        </p:spPr>
        <p:txBody>
          <a:bodyPr/>
          <a:lstStyle/>
          <a:p>
            <a:endParaRPr/>
          </a:p>
        </p:txBody>
      </p:sp>
      <p:sp>
        <p:nvSpPr>
          <p:cNvPr id="333" name="Shape 333"/>
          <p:cNvSpPr>
            <a:spLocks noGrp="1"/>
          </p:cNvSpPr>
          <p:nvPr>
            <p:ph type="body" sz="quarter" idx="1"/>
          </p:nvPr>
        </p:nvSpPr>
        <p:spPr>
          <a:prstGeom prst="rect">
            <a:avLst/>
          </a:prstGeom>
        </p:spPr>
        <p:txBody>
          <a:bodyPr/>
          <a:lstStyle/>
          <a:p>
            <a:r>
              <a:t>https://www.telegraph.co.uk/content/dam/Travel/Destinations/Europe/Turkey/Istanbul%20lead-xlarge.jpg</a:t>
            </a: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lgn="l"/>
            <a:r>
              <a:rPr lang="fr-FR" b="1" dirty="0">
                <a:effectLst/>
                <a:latin typeface="Helvetica Neue" panose="02000503000000020004" pitchFamily="2" charset="0"/>
              </a:rPr>
              <a:t>&gt;&gt;&gt;&gt;&gt;&gt;&gt; Pro tip 2: </a:t>
            </a:r>
            <a:r>
              <a:rPr lang="fr-FR" sz="2000" b="1" dirty="0">
                <a:solidFill>
                  <a:prstClr val="white"/>
                </a:solidFill>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t>Contrairement à ce qu’on peut penser, ces questions de date ne sont pas des questions techniques, mais des questions de votre domaine, de votre métier.</a:t>
            </a:r>
            <a:endParaRPr lang="fr-FR" sz="2000" dirty="0">
              <a:solidFill>
                <a:prstClr val="white"/>
              </a:solidFill>
              <a:latin typeface="Helvetica Neue Light" panose="02000403000000020004" pitchFamily="2" charset="0"/>
              <a:ea typeface="Helvetica Neue Light" panose="02000403000000020004" pitchFamily="2" charset="0"/>
              <a:cs typeface="Helvetica Neue Condensed Black" panose="02000503000000020004" pitchFamily="2" charset="0"/>
            </a:endParaRPr>
          </a:p>
          <a:p>
            <a:pPr lvl="0" algn="just"/>
            <a:endParaRPr lang="fr-FR" sz="1200" dirty="0">
              <a:solidFill>
                <a:srgbClr val="FAD45F"/>
              </a:solidFill>
              <a:latin typeface="Helvetica Neue Light" panose="02000403000000020004" pitchFamily="2" charset="0"/>
              <a:ea typeface="Helvetica Neue Light" panose="02000403000000020004" pitchFamily="2" charset="0"/>
              <a:cs typeface="Helvetica Neue" panose="02000503000000020004" pitchFamily="2" charset="0"/>
            </a:endParaRPr>
          </a:p>
          <a:p>
            <a:pPr lvl="0" algn="just"/>
            <a:r>
              <a:rPr lang="fr-FR" sz="1200" dirty="0">
                <a:solidFill>
                  <a:srgbClr val="FAD45F"/>
                </a:solidFill>
                <a:latin typeface="Helvetica Neue Light" panose="02000403000000020004" pitchFamily="2" charset="0"/>
                <a:ea typeface="Helvetica Neue Light" panose="02000403000000020004" pitchFamily="2" charset="0"/>
                <a:cs typeface="Helvetica Neue" panose="02000503000000020004" pitchFamily="2" charset="0"/>
              </a:rPr>
              <a:t>Posez des questions à vos </a:t>
            </a:r>
            <a:r>
              <a:rPr lang="fr-FR" sz="1200" dirty="0" err="1">
                <a:solidFill>
                  <a:srgbClr val="FAD45F"/>
                </a:solidFill>
                <a:latin typeface="Helvetica Neue Light" panose="02000403000000020004" pitchFamily="2" charset="0"/>
                <a:ea typeface="Helvetica Neue Light" panose="02000403000000020004" pitchFamily="2" charset="0"/>
                <a:cs typeface="Helvetica Neue" panose="02000503000000020004" pitchFamily="2" charset="0"/>
              </a:rPr>
              <a:t>domain</a:t>
            </a:r>
            <a:r>
              <a:rPr lang="fr-FR" sz="1200" dirty="0">
                <a:solidFill>
                  <a:srgbClr val="FAD45F"/>
                </a:solidFill>
                <a:latin typeface="Helvetica Neue Light" panose="02000403000000020004" pitchFamily="2" charset="0"/>
                <a:ea typeface="Helvetica Neue Light" panose="02000403000000020004" pitchFamily="2" charset="0"/>
                <a:cs typeface="Helvetica Neue" panose="02000503000000020004" pitchFamily="2" charset="0"/>
              </a:rPr>
              <a:t> experts. Expliciter tous les implicites.</a:t>
            </a:r>
          </a:p>
          <a:p>
            <a:pPr lvl="0" algn="just"/>
            <a:endParaRPr lang="fr-FR" sz="1200" dirty="0">
              <a:solidFill>
                <a:srgbClr val="FAD45F"/>
              </a:solidFill>
              <a:latin typeface="Helvetica Neue Light" panose="02000403000000020004" pitchFamily="2" charset="0"/>
              <a:ea typeface="Helvetica Neue Light" panose="02000403000000020004" pitchFamily="2" charset="0"/>
              <a:cs typeface="Helvetica Neue" panose="02000503000000020004" pitchFamily="2" charset="0"/>
            </a:endParaRPr>
          </a:p>
        </p:txBody>
      </p:sp>
      <p:sp>
        <p:nvSpPr>
          <p:cNvPr id="4" name="Slide Number Placeholder 3"/>
          <p:cNvSpPr>
            <a:spLocks noGrp="1"/>
          </p:cNvSpPr>
          <p:nvPr>
            <p:ph type="sldNum" sz="quarter" idx="5"/>
          </p:nvPr>
        </p:nvSpPr>
        <p:spPr/>
        <p:txBody>
          <a:bodyPr/>
          <a:lstStyle/>
          <a:p>
            <a:fld id="{788D8A45-B12B-40AF-A07B-2EBC15495A4C}" type="slidenum">
              <a:rPr lang="fr-FR" smtClean="0"/>
              <a:t>59</a:t>
            </a:fld>
            <a:endParaRPr lang="fr-FR"/>
          </a:p>
        </p:txBody>
      </p:sp>
    </p:spTree>
    <p:extLst>
      <p:ext uri="{BB962C8B-B14F-4D97-AF65-F5344CB8AC3E}">
        <p14:creationId xmlns:p14="http://schemas.microsoft.com/office/powerpoint/2010/main" val="90249560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b="1" dirty="0">
                <a:effectLst/>
                <a:latin typeface="Helvetica Neue" panose="02000503000000020004" pitchFamily="2" charset="0"/>
              </a:rPr>
              <a:t>&gt;&gt;&gt;&gt;&gt;&gt;&gt; Pro tip 3 :</a:t>
            </a:r>
            <a:r>
              <a:rPr lang="fr-FR" sz="1200" dirty="0">
                <a:solidFill>
                  <a:srgbClr val="FAD45F"/>
                </a:solidFill>
                <a:latin typeface="Helvetica Neue Light" panose="02000403000000020004" pitchFamily="2" charset="0"/>
                <a:ea typeface="Helvetica Neue Light" panose="02000403000000020004" pitchFamily="2" charset="0"/>
                <a:cs typeface="Helvetica Neue" panose="02000503000000020004" pitchFamily="2" charset="0"/>
              </a:rPr>
              <a:t>UTC est indispensable, mais pas suffisant. Il va vous falloir stocker les Time Zones comme on va le voir juste après en abordant les types de données à utiliser (et dans quels cas)</a:t>
            </a:r>
          </a:p>
          <a:p>
            <a:pPr lvl="0" algn="l"/>
            <a:endParaRPr lang="fr-FR" sz="1200" dirty="0">
              <a:solidFill>
                <a:srgbClr val="FAD45F"/>
              </a:solidFill>
              <a:latin typeface="Helvetica Neue Light" panose="02000403000000020004" pitchFamily="2" charset="0"/>
              <a:ea typeface="Helvetica Neue Light" panose="02000403000000020004" pitchFamily="2" charset="0"/>
              <a:cs typeface="Helvetica Neue" panose="02000503000000020004" pitchFamily="2" charset="0"/>
            </a:endParaRPr>
          </a:p>
        </p:txBody>
      </p:sp>
      <p:sp>
        <p:nvSpPr>
          <p:cNvPr id="4" name="Slide Number Placeholder 3"/>
          <p:cNvSpPr>
            <a:spLocks noGrp="1"/>
          </p:cNvSpPr>
          <p:nvPr>
            <p:ph type="sldNum" sz="quarter" idx="5"/>
          </p:nvPr>
        </p:nvSpPr>
        <p:spPr/>
        <p:txBody>
          <a:bodyPr/>
          <a:lstStyle/>
          <a:p>
            <a:fld id="{788D8A45-B12B-40AF-A07B-2EBC15495A4C}" type="slidenum">
              <a:rPr lang="fr-FR" smtClean="0"/>
              <a:t>60</a:t>
            </a:fld>
            <a:endParaRPr lang="fr-FR"/>
          </a:p>
        </p:txBody>
      </p:sp>
    </p:spTree>
    <p:extLst>
      <p:ext uri="{BB962C8B-B14F-4D97-AF65-F5344CB8AC3E}">
        <p14:creationId xmlns:p14="http://schemas.microsoft.com/office/powerpoint/2010/main" val="99927869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cs typeface="Calibri"/>
            </a:endParaRPr>
          </a:p>
        </p:txBody>
      </p:sp>
      <p:sp>
        <p:nvSpPr>
          <p:cNvPr id="4" name="Slide Number Placeholder 3"/>
          <p:cNvSpPr>
            <a:spLocks noGrp="1"/>
          </p:cNvSpPr>
          <p:nvPr>
            <p:ph type="sldNum" sz="quarter" idx="5"/>
          </p:nvPr>
        </p:nvSpPr>
        <p:spPr/>
        <p:txBody>
          <a:bodyPr/>
          <a:lstStyle/>
          <a:p>
            <a:fld id="{788D8A45-B12B-40AF-A07B-2EBC15495A4C}" type="slidenum">
              <a:rPr lang="fr-FR" smtClean="0"/>
              <a:t>61</a:t>
            </a:fld>
            <a:endParaRPr lang="fr-FR"/>
          </a:p>
        </p:txBody>
      </p:sp>
    </p:spTree>
    <p:extLst>
      <p:ext uri="{BB962C8B-B14F-4D97-AF65-F5344CB8AC3E}">
        <p14:creationId xmlns:p14="http://schemas.microsoft.com/office/powerpoint/2010/main" val="297194211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cs typeface="Calibri"/>
            </a:endParaRPr>
          </a:p>
        </p:txBody>
      </p:sp>
      <p:sp>
        <p:nvSpPr>
          <p:cNvPr id="4" name="Slide Number Placeholder 3"/>
          <p:cNvSpPr>
            <a:spLocks noGrp="1"/>
          </p:cNvSpPr>
          <p:nvPr>
            <p:ph type="sldNum" sz="quarter" idx="5"/>
          </p:nvPr>
        </p:nvSpPr>
        <p:spPr/>
        <p:txBody>
          <a:bodyPr/>
          <a:lstStyle/>
          <a:p>
            <a:fld id="{788D8A45-B12B-40AF-A07B-2EBC15495A4C}" type="slidenum">
              <a:rPr lang="fr-FR" smtClean="0"/>
              <a:t>62</a:t>
            </a:fld>
            <a:endParaRPr lang="fr-FR"/>
          </a:p>
        </p:txBody>
      </p:sp>
    </p:spTree>
    <p:extLst>
      <p:ext uri="{BB962C8B-B14F-4D97-AF65-F5344CB8AC3E}">
        <p14:creationId xmlns:p14="http://schemas.microsoft.com/office/powerpoint/2010/main" val="385607730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cs typeface="Calibri"/>
            </a:endParaRPr>
          </a:p>
          <a:p>
            <a:endParaRPr lang="fr-FR" dirty="0">
              <a:cs typeface="Calibri"/>
            </a:endParaRPr>
          </a:p>
          <a:p>
            <a:endParaRPr lang="fr-FR" dirty="0">
              <a:cs typeface="Calibri"/>
            </a:endParaRPr>
          </a:p>
          <a:p>
            <a:r>
              <a:rPr lang="fr-FR" dirty="0">
                <a:cs typeface="Calibri"/>
              </a:rPr>
              <a:t>https://mage-</a:t>
            </a:r>
            <a:r>
              <a:rPr lang="fr-FR" dirty="0" err="1">
                <a:cs typeface="Calibri"/>
              </a:rPr>
              <a:t>media.uship.fr</a:t>
            </a:r>
            <a:r>
              <a:rPr lang="fr-FR" dirty="0">
                <a:cs typeface="Calibri"/>
              </a:rPr>
              <a:t>/media/</a:t>
            </a:r>
            <a:r>
              <a:rPr lang="fr-FR" dirty="0" err="1">
                <a:cs typeface="Calibri"/>
              </a:rPr>
              <a:t>magefan_blog</a:t>
            </a:r>
            <a:r>
              <a:rPr lang="fr-FR" dirty="0">
                <a:cs typeface="Calibri"/>
              </a:rPr>
              <a:t>/</a:t>
            </a:r>
            <a:r>
              <a:rPr lang="fr-FR" dirty="0" err="1">
                <a:cs typeface="Calibri"/>
              </a:rPr>
              <a:t>annexe.jpg</a:t>
            </a:r>
            <a:endParaRPr lang="fr-FR" dirty="0">
              <a:cs typeface="Calibri"/>
            </a:endParaRPr>
          </a:p>
        </p:txBody>
      </p:sp>
      <p:sp>
        <p:nvSpPr>
          <p:cNvPr id="4" name="Slide Number Placeholder 3"/>
          <p:cNvSpPr>
            <a:spLocks noGrp="1"/>
          </p:cNvSpPr>
          <p:nvPr>
            <p:ph type="sldNum" sz="quarter" idx="5"/>
          </p:nvPr>
        </p:nvSpPr>
        <p:spPr/>
        <p:txBody>
          <a:bodyPr/>
          <a:lstStyle/>
          <a:p>
            <a:fld id="{788D8A45-B12B-40AF-A07B-2EBC15495A4C}" type="slidenum">
              <a:rPr lang="fr-FR" smtClean="0"/>
              <a:t>63</a:t>
            </a:fld>
            <a:endParaRPr lang="fr-FR"/>
          </a:p>
        </p:txBody>
      </p:sp>
    </p:spTree>
    <p:extLst>
      <p:ext uri="{BB962C8B-B14F-4D97-AF65-F5344CB8AC3E}">
        <p14:creationId xmlns:p14="http://schemas.microsoft.com/office/powerpoint/2010/main" val="20463900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Gros disclaimer </a:t>
            </a:r>
          </a:p>
          <a:p>
            <a:endParaRPr lang="fr-FR" dirty="0"/>
          </a:p>
          <a:p>
            <a:r>
              <a:rPr lang="fr-FR" dirty="0">
                <a:effectLst/>
                <a:latin typeface="Helvetica Neue" panose="02000503000000020004" pitchFamily="2" charset="0"/>
              </a:rPr>
              <a:t>Je ne vais vous parler ici que du temps sur terre. Je rêverai un jour de faire du dev pour des trucs liés à de voyages spatiaux et soumis à des forces gravitationnelles de différentes intensité, mais on ne parlera pas de ça aujourd’hui. </a:t>
            </a:r>
          </a:p>
          <a:p>
            <a:endParaRPr lang="fr-FR" dirty="0">
              <a:effectLst/>
              <a:latin typeface="Helvetica Neue" panose="02000503000000020004" pitchFamily="2" charset="0"/>
            </a:endParaRPr>
          </a:p>
          <a:p>
            <a:r>
              <a:rPr lang="fr-FR" dirty="0">
                <a:effectLst/>
                <a:latin typeface="Helvetica Neue" panose="02000503000000020004" pitchFamily="2" charset="0"/>
              </a:rPr>
              <a:t>Aujourd’hui, on va rester </a:t>
            </a:r>
            <a:r>
              <a:rPr lang="fr-FR" dirty="0" err="1">
                <a:effectLst/>
                <a:latin typeface="Helvetica Neue" panose="02000503000000020004" pitchFamily="2" charset="0"/>
              </a:rPr>
              <a:t>concreto</a:t>
            </a:r>
            <a:r>
              <a:rPr lang="fr-FR" dirty="0">
                <a:effectLst/>
                <a:latin typeface="Helvetica Neue" panose="02000503000000020004" pitchFamily="2" charset="0"/>
              </a:rPr>
              <a:t>-concret sur les cas d’usage d’</a:t>
            </a:r>
            <a:r>
              <a:rPr lang="fr-FR" dirty="0" err="1">
                <a:effectLst/>
                <a:latin typeface="Helvetica Neue" panose="02000503000000020004" pitchFamily="2" charset="0"/>
              </a:rPr>
              <a:t>agicap</a:t>
            </a:r>
            <a:r>
              <a:rPr lang="fr-FR" dirty="0">
                <a:effectLst/>
                <a:latin typeface="Helvetica Neue" panose="02000503000000020004" pitchFamily="2" charset="0"/>
              </a:rPr>
              <a:t>. A la toute fin de cette session, je vous livrerai -quand même- une dinguerie sur le temps si on se place dans un autre contexte, celui de la physique fondamentale. </a:t>
            </a:r>
          </a:p>
          <a:p>
            <a:endParaRPr lang="fr-FR" dirty="0">
              <a:effectLst/>
              <a:latin typeface="Helvetica Neue" panose="02000503000000020004" pitchFamily="2" charset="0"/>
            </a:endParaRPr>
          </a:p>
          <a:p>
            <a:endParaRPr lang="fr-FR" dirty="0">
              <a:effectLst/>
              <a:latin typeface="Helvetica Neue" panose="02000503000000020004" pitchFamily="2" charset="0"/>
            </a:endParaRPr>
          </a:p>
          <a:p>
            <a:r>
              <a:rPr lang="fr-FR" dirty="0">
                <a:effectLst/>
                <a:latin typeface="Helvetica Neue" panose="02000503000000020004" pitchFamily="2" charset="0"/>
              </a:rPr>
              <a:t>https://</a:t>
            </a:r>
            <a:r>
              <a:rPr lang="fr-FR" dirty="0" err="1">
                <a:effectLst/>
                <a:latin typeface="Helvetica Neue" panose="02000503000000020004" pitchFamily="2" charset="0"/>
              </a:rPr>
              <a:t>www.google.com</a:t>
            </a:r>
            <a:r>
              <a:rPr lang="fr-FR" dirty="0">
                <a:effectLst/>
                <a:latin typeface="Helvetica Neue" panose="02000503000000020004" pitchFamily="2" charset="0"/>
              </a:rPr>
              <a:t>/</a:t>
            </a:r>
            <a:r>
              <a:rPr lang="fr-FR" dirty="0" err="1">
                <a:effectLst/>
                <a:latin typeface="Helvetica Neue" panose="02000503000000020004" pitchFamily="2" charset="0"/>
              </a:rPr>
              <a:t>url?sa</a:t>
            </a:r>
            <a:r>
              <a:rPr lang="fr-FR" dirty="0">
                <a:effectLst/>
                <a:latin typeface="Helvetica Neue" panose="02000503000000020004" pitchFamily="2" charset="0"/>
              </a:rPr>
              <a:t>=</a:t>
            </a:r>
            <a:r>
              <a:rPr lang="fr-FR" dirty="0" err="1">
                <a:effectLst/>
                <a:latin typeface="Helvetica Neue" panose="02000503000000020004" pitchFamily="2" charset="0"/>
              </a:rPr>
              <a:t>i&amp;url</a:t>
            </a:r>
            <a:r>
              <a:rPr lang="fr-FR" dirty="0">
                <a:effectLst/>
                <a:latin typeface="Helvetica Neue" panose="02000503000000020004" pitchFamily="2" charset="0"/>
              </a:rPr>
              <a:t>=https%3A%2F%2Fwww.space.com%2Fmoon-drifting-away-from-earth-2-5-billion-years&amp;psig=AOvVaw3LRNWXdHR_WT9sOuObPC2c&amp;ust=1696856985212000&amp;source=</a:t>
            </a:r>
            <a:r>
              <a:rPr lang="fr-FR" dirty="0" err="1">
                <a:effectLst/>
                <a:latin typeface="Helvetica Neue" panose="02000503000000020004" pitchFamily="2" charset="0"/>
              </a:rPr>
              <a:t>images&amp;cd</a:t>
            </a:r>
            <a:r>
              <a:rPr lang="fr-FR" dirty="0">
                <a:effectLst/>
                <a:latin typeface="Helvetica Neue" panose="02000503000000020004" pitchFamily="2" charset="0"/>
              </a:rPr>
              <a:t>=</a:t>
            </a:r>
            <a:r>
              <a:rPr lang="fr-FR" dirty="0" err="1">
                <a:effectLst/>
                <a:latin typeface="Helvetica Neue" panose="02000503000000020004" pitchFamily="2" charset="0"/>
              </a:rPr>
              <a:t>vfe&amp;opi</a:t>
            </a:r>
            <a:r>
              <a:rPr lang="fr-FR" dirty="0">
                <a:effectLst/>
                <a:latin typeface="Helvetica Neue" panose="02000503000000020004" pitchFamily="2" charset="0"/>
              </a:rPr>
              <a:t>=89978449&amp;ved=0CBEQjRxqFwoTCKjcnILD5oEDFQAAAAAdAAAAABAI</a:t>
            </a:r>
          </a:p>
          <a:p>
            <a:endParaRPr lang="fr-FR" dirty="0"/>
          </a:p>
        </p:txBody>
      </p:sp>
      <p:sp>
        <p:nvSpPr>
          <p:cNvPr id="4" name="Slide Number Placeholder 3"/>
          <p:cNvSpPr>
            <a:spLocks noGrp="1"/>
          </p:cNvSpPr>
          <p:nvPr>
            <p:ph type="sldNum" sz="quarter" idx="5"/>
          </p:nvPr>
        </p:nvSpPr>
        <p:spPr/>
        <p:txBody>
          <a:bodyPr/>
          <a:lstStyle/>
          <a:p>
            <a:fld id="{788D8A45-B12B-40AF-A07B-2EBC15495A4C}" type="slidenum">
              <a:rPr lang="fr-FR" smtClean="0"/>
              <a:t>5</a:t>
            </a:fld>
            <a:endParaRPr lang="fr-FR"/>
          </a:p>
        </p:txBody>
      </p:sp>
    </p:spTree>
    <p:extLst>
      <p:ext uri="{BB962C8B-B14F-4D97-AF65-F5344CB8AC3E}">
        <p14:creationId xmlns:p14="http://schemas.microsoft.com/office/powerpoint/2010/main" val="72025728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fr-FR" dirty="0"/>
              <a:t>J’aurai pu sous-titrer cette courte présentation : date/time formats and issues</a:t>
            </a:r>
          </a:p>
          <a:p>
            <a:pPr marL="0" marR="0" lvl="0" indent="0" defTabSz="457200" eaLnBrk="1" fontAlgn="auto" latinLnBrk="0" hangingPunct="1">
              <a:lnSpc>
                <a:spcPct val="117999"/>
              </a:lnSpc>
              <a:spcBef>
                <a:spcPts val="0"/>
              </a:spcBef>
              <a:spcAft>
                <a:spcPts val="0"/>
              </a:spcAft>
              <a:buClrTx/>
              <a:buSzTx/>
              <a:buFontTx/>
              <a:buNone/>
              <a:tabLst/>
              <a:defRPr/>
            </a:pPr>
            <a:r>
              <a:rPr lang="fr-FR" dirty="0"/>
              <a:t>Ou : pourquoi vous ne devez jamais utiliser le format </a:t>
            </a:r>
            <a:r>
              <a:rPr lang="fr-FR" dirty="0" err="1"/>
              <a:t>DateTime</a:t>
            </a:r>
            <a:endParaRPr lang="fr-FR" dirty="0"/>
          </a:p>
          <a:p>
            <a:pPr marL="0" marR="0" lvl="0" indent="0" defTabSz="457200" eaLnBrk="1" fontAlgn="auto" latinLnBrk="0" hangingPunct="1">
              <a:lnSpc>
                <a:spcPct val="117999"/>
              </a:lnSpc>
              <a:spcBef>
                <a:spcPts val="0"/>
              </a:spcBef>
              <a:spcAft>
                <a:spcPts val="0"/>
              </a:spcAft>
              <a:buClrTx/>
              <a:buSzTx/>
              <a:buFontTx/>
              <a:buNone/>
              <a:tabLst/>
              <a:defRPr/>
            </a:pPr>
            <a:endParaRPr lang="fr-FR" dirty="0"/>
          </a:p>
          <a:p>
            <a:r>
              <a:rPr lang="fr-FR" dirty="0"/>
              <a:t>Déjà avant de commencer, je dois vous confesser que j’ai longtemps cru que de choisir le bon format de date était un sujet technique.  </a:t>
            </a:r>
          </a:p>
          <a:p>
            <a:endParaRPr lang="fr-FR" dirty="0"/>
          </a:p>
          <a:p>
            <a:r>
              <a:rPr lang="fr-FR" dirty="0"/>
              <a:t>Il n’en est rien, et avec certains de mes anciens collègues, on a été confronté à tellement de cas compliqués et tordus, que je me suis dit que ce serait utile de vous partager quelques leçons apprises à la dure à l’époque.</a:t>
            </a:r>
          </a:p>
          <a:p>
            <a:endParaRPr lang="fr-FR" dirty="0"/>
          </a:p>
          <a:p>
            <a:endParaRPr lang="fr-FR" dirty="0"/>
          </a:p>
          <a:p>
            <a:endParaRPr lang="fr-FR" dirty="0"/>
          </a:p>
          <a:p>
            <a:endParaRPr lang="fr-FR" dirty="0"/>
          </a:p>
        </p:txBody>
      </p:sp>
      <p:sp>
        <p:nvSpPr>
          <p:cNvPr id="4" name="Slide Number Placeholder 3"/>
          <p:cNvSpPr>
            <a:spLocks noGrp="1"/>
          </p:cNvSpPr>
          <p:nvPr>
            <p:ph type="sldNum" sz="quarter" idx="5"/>
          </p:nvPr>
        </p:nvSpPr>
        <p:spPr/>
        <p:txBody>
          <a:bodyPr/>
          <a:lstStyle/>
          <a:p>
            <a:fld id="{788D8A45-B12B-40AF-A07B-2EBC15495A4C}" type="slidenum">
              <a:rPr lang="fr-FR" smtClean="0"/>
              <a:t>64</a:t>
            </a:fld>
            <a:endParaRPr lang="fr-FR"/>
          </a:p>
        </p:txBody>
      </p:sp>
    </p:spTree>
    <p:extLst>
      <p:ext uri="{BB962C8B-B14F-4D97-AF65-F5344CB8AC3E}">
        <p14:creationId xmlns:p14="http://schemas.microsoft.com/office/powerpoint/2010/main" val="35000458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effectLst/>
                <a:latin typeface="Helvetica Neue" panose="02000503000000020004" pitchFamily="2" charset="0"/>
              </a:rPr>
              <a:t>Mais d’ici là, concentrons-nous sur le temps que l’on peut observer sur notre belle planète.</a:t>
            </a:r>
          </a:p>
          <a:p>
            <a:endParaRPr lang="fr-FR" dirty="0">
              <a:effectLst/>
              <a:latin typeface="Helvetica Neue" panose="02000503000000020004" pitchFamily="2" charset="0"/>
            </a:endParaRPr>
          </a:p>
          <a:p>
            <a:r>
              <a:rPr lang="fr-FR" dirty="0">
                <a:effectLst/>
                <a:latin typeface="Helvetica Neue" panose="02000503000000020004" pitchFamily="2" charset="0"/>
              </a:rPr>
              <a:t>Et encore, du temps qu’on observe globalement au niveau de la mer (de la surface des océans), lorsqu’on est soumis à la même force de gravité. Et pas celui qu’on observera depuis les hauteurs de Chamonix où la force gravitationnelle - qui est légèrement moins importante que dans les plaines - nous ralentis moins le temps, et nous fait vieillir très légèrement plus vite  que les gens qui sont au niveau de la mer.</a:t>
            </a:r>
            <a:endParaRPr lang="fr-FR" dirty="0"/>
          </a:p>
          <a:p>
            <a:endParaRPr lang="fr-FR" dirty="0"/>
          </a:p>
          <a:p>
            <a:endParaRPr lang="fr-FR" dirty="0"/>
          </a:p>
          <a:p>
            <a:endParaRPr lang="fr-FR" dirty="0"/>
          </a:p>
          <a:p>
            <a:r>
              <a:rPr lang="fr-FR" dirty="0"/>
              <a:t>https://</a:t>
            </a:r>
            <a:r>
              <a:rPr lang="fr-FR" dirty="0" err="1"/>
              <a:t>www.google.com</a:t>
            </a:r>
            <a:r>
              <a:rPr lang="fr-FR" dirty="0"/>
              <a:t>/</a:t>
            </a:r>
            <a:r>
              <a:rPr lang="fr-FR" dirty="0" err="1"/>
              <a:t>url?sa</a:t>
            </a:r>
            <a:r>
              <a:rPr lang="fr-FR" dirty="0"/>
              <a:t>=</a:t>
            </a:r>
            <a:r>
              <a:rPr lang="fr-FR" dirty="0" err="1"/>
              <a:t>i&amp;url</a:t>
            </a:r>
            <a:r>
              <a:rPr lang="fr-FR" dirty="0"/>
              <a:t>=https%3A%2F%2Fwww.cassonadeetcamembert.fr%2F2015%2F07%2Frandonnees-autour-du-lac-dannecy%2F&amp;psig=AOvVaw3wUI2D__JzGCV-XEW52f_u&amp;ust=1696857362705000&amp;source=</a:t>
            </a:r>
            <a:r>
              <a:rPr lang="fr-FR" dirty="0" err="1"/>
              <a:t>images&amp;cd</a:t>
            </a:r>
            <a:r>
              <a:rPr lang="fr-FR" dirty="0"/>
              <a:t>=</a:t>
            </a:r>
            <a:r>
              <a:rPr lang="fr-FR" dirty="0" err="1"/>
              <a:t>vfe&amp;opi</a:t>
            </a:r>
            <a:r>
              <a:rPr lang="fr-FR" dirty="0"/>
              <a:t>=89978449&amp;ved=0CBEQjRxqGAoTCIi0wcfE5oEDFQAAAAAdAAAAABCzBA</a:t>
            </a:r>
          </a:p>
        </p:txBody>
      </p:sp>
      <p:sp>
        <p:nvSpPr>
          <p:cNvPr id="4" name="Slide Number Placeholder 3"/>
          <p:cNvSpPr>
            <a:spLocks noGrp="1"/>
          </p:cNvSpPr>
          <p:nvPr>
            <p:ph type="sldNum" sz="quarter" idx="5"/>
          </p:nvPr>
        </p:nvSpPr>
        <p:spPr/>
        <p:txBody>
          <a:bodyPr/>
          <a:lstStyle/>
          <a:p>
            <a:fld id="{788D8A45-B12B-40AF-A07B-2EBC15495A4C}" type="slidenum">
              <a:rPr lang="fr-FR" smtClean="0"/>
              <a:t>6</a:t>
            </a:fld>
            <a:endParaRPr lang="fr-FR"/>
          </a:p>
        </p:txBody>
      </p:sp>
    </p:spTree>
    <p:extLst>
      <p:ext uri="{BB962C8B-B14F-4D97-AF65-F5344CB8AC3E}">
        <p14:creationId xmlns:p14="http://schemas.microsoft.com/office/powerpoint/2010/main" val="42579490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effectLst/>
                <a:latin typeface="Helvetica Neue" panose="02000503000000020004" pitchFamily="2" charset="0"/>
              </a:rPr>
              <a:t>D’ailleurs sur le sujet de l’impact de la gravité sur le temps propre, rappelez-vous de la scène dans </a:t>
            </a:r>
            <a:r>
              <a:rPr lang="fr-FR" dirty="0" err="1">
                <a:effectLst/>
                <a:latin typeface="Helvetica Neue" panose="02000503000000020004" pitchFamily="2" charset="0"/>
              </a:rPr>
              <a:t>Interstellar</a:t>
            </a:r>
            <a:r>
              <a:rPr lang="fr-FR" dirty="0">
                <a:effectLst/>
                <a:latin typeface="Helvetica Neue" panose="02000503000000020004" pitchFamily="2" charset="0"/>
              </a:rPr>
              <a:t>, où certains atterrissent sur une planète ultra massive (celle avec de l’eau).</a:t>
            </a:r>
          </a:p>
          <a:p>
            <a:endParaRPr lang="fr-FR" dirty="0">
              <a:effectLst/>
              <a:latin typeface="Helvetica Neue" panose="02000503000000020004" pitchFamily="2" charset="0"/>
            </a:endParaRPr>
          </a:p>
          <a:p>
            <a:r>
              <a:rPr lang="fr-FR" dirty="0">
                <a:effectLst/>
                <a:latin typeface="Helvetica Neue" panose="02000503000000020004" pitchFamily="2" charset="0"/>
              </a:rPr>
              <a:t>Les 15 minutes passées sur cette planète ultra massive, correspondent à 7 ans pour ceux qui sont restés à les attendre en orbite. </a:t>
            </a:r>
          </a:p>
          <a:p>
            <a:endParaRPr lang="fr-FR" dirty="0">
              <a:effectLst/>
              <a:latin typeface="Helvetica Neue" panose="02000503000000020004" pitchFamily="2" charset="0"/>
            </a:endParaRPr>
          </a:p>
          <a:p>
            <a:r>
              <a:rPr lang="fr-FR" dirty="0">
                <a:effectLst/>
                <a:latin typeface="Helvetica Neue" panose="02000503000000020004" pitchFamily="2" charset="0"/>
              </a:rPr>
              <a:t>Mais ça ne sera pas le sujet du jour.</a:t>
            </a:r>
          </a:p>
        </p:txBody>
      </p:sp>
      <p:sp>
        <p:nvSpPr>
          <p:cNvPr id="4" name="Slide Number Placeholder 3"/>
          <p:cNvSpPr>
            <a:spLocks noGrp="1"/>
          </p:cNvSpPr>
          <p:nvPr>
            <p:ph type="sldNum" sz="quarter" idx="5"/>
          </p:nvPr>
        </p:nvSpPr>
        <p:spPr/>
        <p:txBody>
          <a:bodyPr/>
          <a:lstStyle/>
          <a:p>
            <a:fld id="{788D8A45-B12B-40AF-A07B-2EBC15495A4C}" type="slidenum">
              <a:rPr lang="fr-FR" smtClean="0"/>
              <a:t>7</a:t>
            </a:fld>
            <a:endParaRPr lang="fr-FR"/>
          </a:p>
        </p:txBody>
      </p:sp>
    </p:spTree>
    <p:extLst>
      <p:ext uri="{BB962C8B-B14F-4D97-AF65-F5344CB8AC3E}">
        <p14:creationId xmlns:p14="http://schemas.microsoft.com/office/powerpoint/2010/main" val="4263736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b="1" dirty="0">
                <a:effectLst/>
                <a:latin typeface="Helvetica Neue" panose="02000503000000020004" pitchFamily="2" charset="0"/>
              </a:rPr>
              <a:t>On va plutôt rentrer dans le vif du sujet du coup avec une question  pratico-pratique :</a:t>
            </a:r>
          </a:p>
          <a:p>
            <a:endParaRPr lang="fr-FR" b="1" dirty="0">
              <a:effectLst/>
              <a:latin typeface="Helvetica Neue" panose="02000503000000020004" pitchFamily="2" charset="0"/>
            </a:endParaRPr>
          </a:p>
          <a:p>
            <a:r>
              <a:rPr lang="fr-FR" b="1" dirty="0">
                <a:effectLst/>
                <a:latin typeface="Helvetica Neue" panose="02000503000000020004" pitchFamily="2" charset="0"/>
              </a:rPr>
              <a:t>(clic)</a:t>
            </a:r>
          </a:p>
          <a:p>
            <a:endParaRPr lang="fr-FR" dirty="0">
              <a:effectLst/>
              <a:latin typeface="Helvetica Neue" panose="02000503000000020004" pitchFamily="2" charset="0"/>
            </a:endParaRPr>
          </a:p>
          <a:p>
            <a:pPr algn="l"/>
            <a:r>
              <a:rPr lang="fr-FR" sz="1200" b="1" dirty="0">
                <a:solidFill>
                  <a:srgbClr val="FAD45F"/>
                </a:solidFill>
                <a:latin typeface="Alte Haas Grotesk" panose="02000503000000020004" pitchFamily="2" charset="77"/>
              </a:rPr>
              <a:t>Mettons que je récupère l’instant suivant pour la date de valeur d’une opération d’un client côté DI :</a:t>
            </a:r>
            <a:br>
              <a:rPr lang="fr-FR" sz="1200" b="1" dirty="0">
                <a:solidFill>
                  <a:srgbClr val="FAD45F"/>
                </a:solidFill>
                <a:latin typeface="Alte Haas Grotesk" panose="02000503000000020004" pitchFamily="2" charset="77"/>
              </a:rPr>
            </a:br>
            <a:endParaRPr lang="fr-FR" sz="1200" b="1" dirty="0">
              <a:solidFill>
                <a:srgbClr val="FAD45F"/>
              </a:solidFill>
              <a:latin typeface="Alte Haas Grotesk" panose="02000503000000020004" pitchFamily="2" charset="77"/>
            </a:endParaRPr>
          </a:p>
          <a:p>
            <a:pPr algn="l"/>
            <a:r>
              <a:rPr lang="fr-FR" sz="1200" b="1" dirty="0">
                <a:latin typeface="Alte Haas Grotesk" panose="02000503000000020004" pitchFamily="2" charset="77"/>
              </a:rPr>
              <a:t>Jun 7th 2018 22h10 UTC (+00)</a:t>
            </a:r>
          </a:p>
          <a:p>
            <a:pPr algn="l"/>
            <a:endParaRPr lang="fr-FR" sz="1200" b="1" dirty="0">
              <a:latin typeface="Alte Haas Grotesk" panose="02000503000000020004" pitchFamily="2" charset="77"/>
            </a:endParaRPr>
          </a:p>
          <a:p>
            <a:pPr algn="l"/>
            <a:r>
              <a:rPr lang="fr-FR" sz="1200" b="1" dirty="0">
                <a:solidFill>
                  <a:srgbClr val="FAD45F"/>
                </a:solidFill>
                <a:latin typeface="Alte Haas Grotesk" panose="02000503000000020004" pitchFamily="2" charset="77"/>
              </a:rPr>
              <a:t>A quelle journée dois-je affecter cette opération dans le plan de </a:t>
            </a:r>
            <a:r>
              <a:rPr lang="fr-FR" sz="1200" b="1" dirty="0" err="1">
                <a:solidFill>
                  <a:srgbClr val="FAD45F"/>
                </a:solidFill>
                <a:latin typeface="Alte Haas Grotesk" panose="02000503000000020004" pitchFamily="2" charset="77"/>
              </a:rPr>
              <a:t>tréso</a:t>
            </a:r>
            <a:r>
              <a:rPr lang="fr-FR" sz="1200" b="1" dirty="0">
                <a:solidFill>
                  <a:srgbClr val="FAD45F"/>
                </a:solidFill>
                <a:latin typeface="Alte Haas Grotesk" panose="02000503000000020004" pitchFamily="2" charset="77"/>
              </a:rPr>
              <a:t> du client ?</a:t>
            </a:r>
          </a:p>
          <a:p>
            <a:pPr algn="l"/>
            <a:endParaRPr lang="fr-FR" sz="1200" b="1" dirty="0">
              <a:solidFill>
                <a:srgbClr val="FAD45F"/>
              </a:solidFill>
              <a:latin typeface="Alte Haas Grotesk" panose="02000503000000020004" pitchFamily="2" charset="77"/>
            </a:endParaRPr>
          </a:p>
          <a:p>
            <a:pPr algn="l"/>
            <a:r>
              <a:rPr lang="fr-FR" sz="1200" b="1" dirty="0">
                <a:solidFill>
                  <a:srgbClr val="FAD45F"/>
                </a:solidFill>
                <a:latin typeface="Alte Haas Grotesk" panose="02000503000000020004" pitchFamily="2" charset="77"/>
              </a:rPr>
              <a:t>(silence pour que les gens répondent)</a:t>
            </a:r>
          </a:p>
          <a:p>
            <a:pPr algn="l"/>
            <a:endParaRPr lang="fr-FR" sz="1200" b="1" dirty="0">
              <a:solidFill>
                <a:srgbClr val="FAD45F"/>
              </a:solidFill>
              <a:latin typeface="Alte Haas Grotesk" panose="02000503000000020004" pitchFamily="2" charset="77"/>
            </a:endParaRPr>
          </a:p>
          <a:p>
            <a:pPr algn="l"/>
            <a:r>
              <a:rPr lang="fr-FR" sz="1200" b="1" dirty="0">
                <a:solidFill>
                  <a:srgbClr val="FAD45F"/>
                </a:solidFill>
                <a:latin typeface="Alte Haas Grotesk" panose="02000503000000020004" pitchFamily="2" charset="77"/>
              </a:rPr>
              <a:t>(Soluce à ne pas dévoiler  : 7 juin à 22h10 UTC, c’est déjà le 8 juin en France)</a:t>
            </a:r>
          </a:p>
          <a:p>
            <a:pPr algn="l"/>
            <a:endParaRPr lang="fr-FR" sz="1200" b="1" dirty="0">
              <a:solidFill>
                <a:srgbClr val="FAD45F"/>
              </a:solidFill>
              <a:latin typeface="Alte Haas Grotesk" panose="02000503000000020004" pitchFamily="2" charset="77"/>
            </a:endParaRPr>
          </a:p>
          <a:p>
            <a:r>
              <a:rPr lang="fr-FR" dirty="0">
                <a:effectLst/>
                <a:latin typeface="Helvetica Neue" panose="02000503000000020004" pitchFamily="2" charset="0"/>
              </a:rPr>
              <a:t>Bon. Avant de vous laisser me répondre (ou de vous donner ma réponse), on va se partager un peu de </a:t>
            </a:r>
            <a:r>
              <a:rPr lang="fr-FR" b="1" dirty="0">
                <a:effectLst/>
                <a:latin typeface="Helvetica Neue" panose="02000503000000020004" pitchFamily="2" charset="0"/>
              </a:rPr>
              <a:t>vocabulaire pour qu’on parle toutes et tous de la même chose.</a:t>
            </a:r>
            <a:endParaRPr lang="fr-FR" dirty="0">
              <a:effectLst/>
              <a:latin typeface="Helvetica Neue" panose="02000503000000020004" pitchFamily="2" charset="0"/>
            </a:endParaRPr>
          </a:p>
          <a:p>
            <a:endParaRPr lang="fr-FR" dirty="0">
              <a:effectLst/>
              <a:latin typeface="Helvetica Neue" panose="02000503000000020004" pitchFamily="2" charset="0"/>
            </a:endParaRPr>
          </a:p>
          <a:p>
            <a:r>
              <a:rPr lang="fr-FR" dirty="0">
                <a:effectLst/>
                <a:latin typeface="Helvetica Neue" panose="02000503000000020004" pitchFamily="2" charset="0"/>
              </a:rPr>
              <a:t>On va commencer par : c’est quoi </a:t>
            </a:r>
            <a:r>
              <a:rPr lang="fr-FR" b="1" dirty="0">
                <a:effectLst/>
                <a:latin typeface="Helvetica Neue" panose="02000503000000020004" pitchFamily="2" charset="0"/>
              </a:rPr>
              <a:t>une date</a:t>
            </a:r>
            <a:r>
              <a:rPr lang="fr-FR" dirty="0">
                <a:effectLst/>
                <a:latin typeface="Helvetica Neue" panose="02000503000000020004" pitchFamily="2" charset="0"/>
              </a:rPr>
              <a:t> et c’est quoi </a:t>
            </a:r>
            <a:r>
              <a:rPr lang="fr-FR" b="1" dirty="0">
                <a:effectLst/>
                <a:latin typeface="Helvetica Neue" panose="02000503000000020004" pitchFamily="2" charset="0"/>
              </a:rPr>
              <a:t>un instant</a:t>
            </a:r>
            <a:endParaRPr lang="fr-FR" dirty="0">
              <a:effectLst/>
              <a:latin typeface="Helvetica Neue" panose="02000503000000020004" pitchFamily="2" charset="0"/>
            </a:endParaRPr>
          </a:p>
          <a:p>
            <a:endParaRPr lang="fr-FR" dirty="0">
              <a:effectLst/>
              <a:latin typeface="Helvetica Neue" panose="02000503000000020004" pitchFamily="2" charset="0"/>
            </a:endParaRPr>
          </a:p>
          <a:p>
            <a:endParaRPr lang="fr-FR" dirty="0">
              <a:effectLst/>
              <a:latin typeface="Helvetica Neue" panose="02000503000000020004" pitchFamily="2" charset="0"/>
            </a:endParaRPr>
          </a:p>
          <a:p>
            <a:endParaRPr lang="fr-FR" dirty="0">
              <a:effectLst/>
              <a:latin typeface="Helvetica Neue" panose="02000503000000020004" pitchFamily="2" charset="0"/>
            </a:endParaRPr>
          </a:p>
          <a:p>
            <a:endParaRPr lang="fr-FR" dirty="0">
              <a:effectLst/>
              <a:latin typeface="Helvetica Neue" panose="02000503000000020004" pitchFamily="2" charset="0"/>
            </a:endParaRPr>
          </a:p>
          <a:p>
            <a:endParaRPr lang="fr-FR" dirty="0">
              <a:effectLst/>
              <a:latin typeface="Helvetica Neue" panose="02000503000000020004" pitchFamily="2" charset="0"/>
            </a:endParaRPr>
          </a:p>
          <a:p>
            <a:endParaRPr lang="fr-FR" dirty="0">
              <a:effectLst/>
              <a:latin typeface="Helvetica Neue" panose="02000503000000020004" pitchFamily="2" charset="0"/>
            </a:endParaRPr>
          </a:p>
          <a:p>
            <a:r>
              <a:rPr lang="fr-FR" dirty="0">
                <a:effectLst/>
                <a:latin typeface="Helvetica Neue" panose="02000503000000020004" pitchFamily="2" charset="0"/>
              </a:rPr>
              <a:t>https://</a:t>
            </a:r>
            <a:r>
              <a:rPr lang="fr-FR" dirty="0" err="1">
                <a:effectLst/>
                <a:latin typeface="Helvetica Neue" panose="02000503000000020004" pitchFamily="2" charset="0"/>
              </a:rPr>
              <a:t>hips.hearstapps.com</a:t>
            </a:r>
            <a:r>
              <a:rPr lang="fr-FR" dirty="0">
                <a:effectLst/>
                <a:latin typeface="Helvetica Neue" panose="02000503000000020004" pitchFamily="2" charset="0"/>
              </a:rPr>
              <a:t>/</a:t>
            </a:r>
            <a:r>
              <a:rPr lang="fr-FR" dirty="0" err="1">
                <a:effectLst/>
                <a:latin typeface="Helvetica Neue" panose="02000503000000020004" pitchFamily="2" charset="0"/>
              </a:rPr>
              <a:t>hmg</a:t>
            </a:r>
            <a:r>
              <a:rPr lang="fr-FR" dirty="0">
                <a:effectLst/>
                <a:latin typeface="Helvetica Neue" panose="02000503000000020004" pitchFamily="2" charset="0"/>
              </a:rPr>
              <a:t>-prod/images/loki-1624948549.png</a:t>
            </a:r>
          </a:p>
          <a:p>
            <a:pPr algn="l"/>
            <a:endParaRPr lang="fr-FR" sz="1200" b="1" dirty="0">
              <a:solidFill>
                <a:srgbClr val="FAD45F"/>
              </a:solidFill>
              <a:latin typeface="Alte Haas Grotesk" panose="02000503000000020004" pitchFamily="2" charset="77"/>
            </a:endParaRPr>
          </a:p>
          <a:p>
            <a:endParaRPr lang="fr-FR" dirty="0"/>
          </a:p>
          <a:p>
            <a:endParaRPr lang="fr-FR" dirty="0"/>
          </a:p>
        </p:txBody>
      </p:sp>
      <p:sp>
        <p:nvSpPr>
          <p:cNvPr id="4" name="Slide Number Placeholder 3"/>
          <p:cNvSpPr>
            <a:spLocks noGrp="1"/>
          </p:cNvSpPr>
          <p:nvPr>
            <p:ph type="sldNum" sz="quarter" idx="5"/>
          </p:nvPr>
        </p:nvSpPr>
        <p:spPr/>
        <p:txBody>
          <a:bodyPr/>
          <a:lstStyle/>
          <a:p>
            <a:fld id="{788D8A45-B12B-40AF-A07B-2EBC15495A4C}" type="slidenum">
              <a:rPr lang="fr-FR" smtClean="0"/>
              <a:t>8</a:t>
            </a:fld>
            <a:endParaRPr lang="fr-FR"/>
          </a:p>
        </p:txBody>
      </p:sp>
    </p:spTree>
    <p:extLst>
      <p:ext uri="{BB962C8B-B14F-4D97-AF65-F5344CB8AC3E}">
        <p14:creationId xmlns:p14="http://schemas.microsoft.com/office/powerpoint/2010/main" val="10927861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b="1" u="sng" dirty="0">
                <a:effectLst/>
                <a:latin typeface="Helvetica Neue" panose="02000503000000020004" pitchFamily="2" charset="0"/>
              </a:rPr>
              <a:t>Instant :</a:t>
            </a:r>
            <a:r>
              <a:rPr lang="fr-FR" dirty="0">
                <a:effectLst/>
                <a:latin typeface="Helvetica Neue" panose="02000503000000020004" pitchFamily="2" charset="0"/>
              </a:rPr>
              <a:t> moment précis dans le temps. On parle aussi de temps global/absolu/instantané/universel.</a:t>
            </a:r>
          </a:p>
          <a:p>
            <a:r>
              <a:rPr lang="fr-FR" dirty="0">
                <a:effectLst/>
                <a:latin typeface="Helvetica Neue" panose="02000503000000020004" pitchFamily="2" charset="0"/>
              </a:rPr>
              <a:t>Ca décrit </a:t>
            </a:r>
            <a:r>
              <a:rPr lang="fr-FR" b="1" dirty="0">
                <a:effectLst/>
                <a:latin typeface="Helvetica Neue" panose="02000503000000020004" pitchFamily="2" charset="0"/>
              </a:rPr>
              <a:t>quand quelque chose arrive (sur terre)</a:t>
            </a:r>
            <a:r>
              <a:rPr lang="fr-FR" dirty="0">
                <a:effectLst/>
                <a:latin typeface="Helvetica Neue" panose="02000503000000020004" pitchFamily="2" charset="0"/>
              </a:rPr>
              <a:t>. </a:t>
            </a:r>
          </a:p>
          <a:p>
            <a:r>
              <a:rPr lang="fr-FR" dirty="0">
                <a:effectLst/>
                <a:latin typeface="Helvetica Neue" panose="02000503000000020004" pitchFamily="2" charset="0"/>
              </a:rPr>
              <a:t>Si on ignore les effets de la relativité d’Einstein, tout le monde sur la planète Terre peut expérimenter le même instant simultanément. On parlera abusivement d’instant dans la timeline globale.</a:t>
            </a:r>
          </a:p>
          <a:p>
            <a:br>
              <a:rPr lang="fr-FR" dirty="0">
                <a:effectLst/>
                <a:latin typeface="Helvetica Neue" panose="02000503000000020004" pitchFamily="2" charset="0"/>
              </a:rPr>
            </a:br>
            <a:endParaRPr lang="fr-FR" dirty="0">
              <a:effectLst/>
              <a:latin typeface="Helvetica Neue" panose="02000503000000020004" pitchFamily="2" charset="0"/>
            </a:endParaRPr>
          </a:p>
          <a:p>
            <a:r>
              <a:rPr lang="fr-FR" b="1" dirty="0">
                <a:effectLst/>
                <a:latin typeface="Helvetica Neue" panose="02000503000000020004" pitchFamily="2" charset="0"/>
              </a:rPr>
              <a:t>Le même instant peut être interprété depuis plusieurs endroits en France, voire depuis plusieurs Pays, voire depuis plusieurs time zone, voire même depuis plusieurs calendriers. </a:t>
            </a:r>
          </a:p>
          <a:p>
            <a:endParaRPr lang="fr-FR" dirty="0">
              <a:effectLst/>
              <a:latin typeface="Helvetica Neue" panose="02000503000000020004" pitchFamily="2" charset="0"/>
            </a:endParaRPr>
          </a:p>
          <a:p>
            <a:endParaRPr lang="fr-FR" dirty="0">
              <a:effectLst/>
              <a:latin typeface="Helvetica Neue" panose="02000503000000020004" pitchFamily="2" charset="0"/>
            </a:endParaRPr>
          </a:p>
          <a:p>
            <a:r>
              <a:rPr lang="fr-FR" dirty="0">
                <a:effectLst/>
                <a:latin typeface="Helvetica Neue" panose="02000503000000020004" pitchFamily="2" charset="0"/>
              </a:rPr>
              <a:t>(parenthèse s’il y a des questions) : La théorie de la relativité d’</a:t>
            </a:r>
            <a:r>
              <a:rPr lang="fr-FR" dirty="0" err="1">
                <a:effectLst/>
                <a:latin typeface="Helvetica Neue" panose="02000503000000020004" pitchFamily="2" charset="0"/>
              </a:rPr>
              <a:t>Einstiein</a:t>
            </a:r>
            <a:r>
              <a:rPr lang="fr-FR" dirty="0">
                <a:effectLst/>
                <a:latin typeface="Helvetica Neue" panose="02000503000000020004" pitchFamily="2" charset="0"/>
              </a:rPr>
              <a:t> nous a montré que le </a:t>
            </a:r>
            <a:r>
              <a:rPr lang="fr-FR" dirty="0" err="1">
                <a:effectLst/>
                <a:latin typeface="Helvetica Neue" panose="02000503000000020004" pitchFamily="2" charset="0"/>
              </a:rPr>
              <a:t>Now</a:t>
            </a:r>
            <a:r>
              <a:rPr lang="fr-FR" dirty="0">
                <a:effectLst/>
                <a:latin typeface="Helvetica Neue" panose="02000503000000020004" pitchFamily="2" charset="0"/>
              </a:rPr>
              <a:t> dans un temps global n’existait pas, et que le concept de temps propre à chacun prévalait puisque celui-ci dépend à la fois de la vitesse et de la force de gravité sous lequel sont soumis le sujet qui expérimente le temps)</a:t>
            </a:r>
          </a:p>
          <a:p>
            <a:endParaRPr lang="fr-FR" dirty="0">
              <a:effectLst/>
              <a:latin typeface="Helvetica Neue" panose="02000503000000020004" pitchFamily="2" charset="0"/>
            </a:endParaRPr>
          </a:p>
          <a:p>
            <a:endParaRPr lang="fr-FR" dirty="0"/>
          </a:p>
          <a:p>
            <a:endParaRPr lang="fr-FR" dirty="0"/>
          </a:p>
          <a:p>
            <a:endParaRPr lang="fr-FR" dirty="0"/>
          </a:p>
          <a:p>
            <a:endParaRPr lang="fr-FR" dirty="0"/>
          </a:p>
          <a:p>
            <a:r>
              <a:rPr lang="fr-FR" dirty="0"/>
              <a:t>https://</a:t>
            </a:r>
            <a:r>
              <a:rPr lang="fr-FR" dirty="0" err="1"/>
              <a:t>hips.hearstapps.com</a:t>
            </a:r>
            <a:r>
              <a:rPr lang="fr-FR" dirty="0"/>
              <a:t>/</a:t>
            </a:r>
            <a:r>
              <a:rPr lang="fr-FR" dirty="0" err="1"/>
              <a:t>hmg</a:t>
            </a:r>
            <a:r>
              <a:rPr lang="fr-FR" dirty="0"/>
              <a:t>-prod/images/evil-tva-1623334591.jpeg</a:t>
            </a:r>
          </a:p>
          <a:p>
            <a:endParaRPr lang="fr-FR" dirty="0"/>
          </a:p>
        </p:txBody>
      </p:sp>
      <p:sp>
        <p:nvSpPr>
          <p:cNvPr id="4" name="Slide Number Placeholder 3"/>
          <p:cNvSpPr>
            <a:spLocks noGrp="1"/>
          </p:cNvSpPr>
          <p:nvPr>
            <p:ph type="sldNum" sz="quarter" idx="5"/>
          </p:nvPr>
        </p:nvSpPr>
        <p:spPr/>
        <p:txBody>
          <a:bodyPr/>
          <a:lstStyle/>
          <a:p>
            <a:fld id="{788D8A45-B12B-40AF-A07B-2EBC15495A4C}" type="slidenum">
              <a:rPr lang="fr-FR" smtClean="0"/>
              <a:t>9</a:t>
            </a:fld>
            <a:endParaRPr lang="fr-FR"/>
          </a:p>
        </p:txBody>
      </p:sp>
    </p:spTree>
    <p:extLst>
      <p:ext uri="{BB962C8B-B14F-4D97-AF65-F5344CB8AC3E}">
        <p14:creationId xmlns:p14="http://schemas.microsoft.com/office/powerpoint/2010/main" val="39254149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124532-3CCB-49B1-994D-04B2B3CFFBF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fr-FR"/>
          </a:p>
        </p:txBody>
      </p:sp>
      <p:sp>
        <p:nvSpPr>
          <p:cNvPr id="3" name="Subtitle 2">
            <a:extLst>
              <a:ext uri="{FF2B5EF4-FFF2-40B4-BE49-F238E27FC236}">
                <a16:creationId xmlns:a16="http://schemas.microsoft.com/office/drawing/2014/main" id="{B099CB1D-84B6-4AB1-B583-18EDE8E324F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fr-FR"/>
          </a:p>
        </p:txBody>
      </p:sp>
      <p:sp>
        <p:nvSpPr>
          <p:cNvPr id="4" name="Date Placeholder 3">
            <a:extLst>
              <a:ext uri="{FF2B5EF4-FFF2-40B4-BE49-F238E27FC236}">
                <a16:creationId xmlns:a16="http://schemas.microsoft.com/office/drawing/2014/main" id="{FC0B3C66-3BAF-4254-A4DC-9B6BB1C7B540}"/>
              </a:ext>
            </a:extLst>
          </p:cNvPr>
          <p:cNvSpPr>
            <a:spLocks noGrp="1"/>
          </p:cNvSpPr>
          <p:nvPr>
            <p:ph type="dt" sz="half" idx="10"/>
          </p:nvPr>
        </p:nvSpPr>
        <p:spPr/>
        <p:txBody>
          <a:bodyPr/>
          <a:lstStyle/>
          <a:p>
            <a:fld id="{2E0450E2-BB8E-48D1-94E1-E4F675E29F3B}" type="datetimeFigureOut">
              <a:rPr lang="fr-FR" smtClean="0"/>
              <a:t>09/10/2023</a:t>
            </a:fld>
            <a:endParaRPr lang="fr-FR"/>
          </a:p>
        </p:txBody>
      </p:sp>
      <p:sp>
        <p:nvSpPr>
          <p:cNvPr id="5" name="Footer Placeholder 4">
            <a:extLst>
              <a:ext uri="{FF2B5EF4-FFF2-40B4-BE49-F238E27FC236}">
                <a16:creationId xmlns:a16="http://schemas.microsoft.com/office/drawing/2014/main" id="{CF533372-A1E7-45CC-A337-B78A20635078}"/>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3F0C2BC2-F266-4CD0-9620-93BEDB149DD3}"/>
              </a:ext>
            </a:extLst>
          </p:cNvPr>
          <p:cNvSpPr>
            <a:spLocks noGrp="1"/>
          </p:cNvSpPr>
          <p:nvPr>
            <p:ph type="sldNum" sz="quarter" idx="12"/>
          </p:nvPr>
        </p:nvSpPr>
        <p:spPr/>
        <p:txBody>
          <a:bodyPr/>
          <a:lstStyle/>
          <a:p>
            <a:fld id="{5710A435-BC36-42DB-9D1A-A4463FC7C8CE}" type="slidenum">
              <a:rPr lang="fr-FR" smtClean="0"/>
              <a:t>‹N°›</a:t>
            </a:fld>
            <a:endParaRPr lang="fr-FR"/>
          </a:p>
        </p:txBody>
      </p:sp>
    </p:spTree>
    <p:extLst>
      <p:ext uri="{BB962C8B-B14F-4D97-AF65-F5344CB8AC3E}">
        <p14:creationId xmlns:p14="http://schemas.microsoft.com/office/powerpoint/2010/main" val="16436007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7707C2-C040-476D-9B57-C13329B77681}"/>
              </a:ext>
            </a:extLst>
          </p:cNvPr>
          <p:cNvSpPr>
            <a:spLocks noGrp="1"/>
          </p:cNvSpPr>
          <p:nvPr>
            <p:ph type="title"/>
          </p:nvPr>
        </p:nvSpPr>
        <p:spPr/>
        <p:txBody>
          <a:bodyPr/>
          <a:lstStyle/>
          <a:p>
            <a:r>
              <a:rPr lang="en-US"/>
              <a:t>Click to edit Master title style</a:t>
            </a:r>
            <a:endParaRPr lang="fr-FR"/>
          </a:p>
        </p:txBody>
      </p:sp>
      <p:sp>
        <p:nvSpPr>
          <p:cNvPr id="3" name="Vertical Text Placeholder 2">
            <a:extLst>
              <a:ext uri="{FF2B5EF4-FFF2-40B4-BE49-F238E27FC236}">
                <a16:creationId xmlns:a16="http://schemas.microsoft.com/office/drawing/2014/main" id="{1E5FC2AC-7B56-4629-92A9-3983DD0DB31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a:extLst>
              <a:ext uri="{FF2B5EF4-FFF2-40B4-BE49-F238E27FC236}">
                <a16:creationId xmlns:a16="http://schemas.microsoft.com/office/drawing/2014/main" id="{9A32D4BD-A06F-4045-8E65-C419F86A5423}"/>
              </a:ext>
            </a:extLst>
          </p:cNvPr>
          <p:cNvSpPr>
            <a:spLocks noGrp="1"/>
          </p:cNvSpPr>
          <p:nvPr>
            <p:ph type="dt" sz="half" idx="10"/>
          </p:nvPr>
        </p:nvSpPr>
        <p:spPr/>
        <p:txBody>
          <a:bodyPr/>
          <a:lstStyle/>
          <a:p>
            <a:fld id="{2E0450E2-BB8E-48D1-94E1-E4F675E29F3B}" type="datetimeFigureOut">
              <a:rPr lang="fr-FR" smtClean="0"/>
              <a:t>09/10/2023</a:t>
            </a:fld>
            <a:endParaRPr lang="fr-FR"/>
          </a:p>
        </p:txBody>
      </p:sp>
      <p:sp>
        <p:nvSpPr>
          <p:cNvPr id="5" name="Footer Placeholder 4">
            <a:extLst>
              <a:ext uri="{FF2B5EF4-FFF2-40B4-BE49-F238E27FC236}">
                <a16:creationId xmlns:a16="http://schemas.microsoft.com/office/drawing/2014/main" id="{6129131A-0BF8-4D68-BD51-A5B106884F05}"/>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0665EC7D-F2C5-44FC-8851-2A06A9C15A1F}"/>
              </a:ext>
            </a:extLst>
          </p:cNvPr>
          <p:cNvSpPr>
            <a:spLocks noGrp="1"/>
          </p:cNvSpPr>
          <p:nvPr>
            <p:ph type="sldNum" sz="quarter" idx="12"/>
          </p:nvPr>
        </p:nvSpPr>
        <p:spPr/>
        <p:txBody>
          <a:bodyPr/>
          <a:lstStyle/>
          <a:p>
            <a:fld id="{5710A435-BC36-42DB-9D1A-A4463FC7C8CE}" type="slidenum">
              <a:rPr lang="fr-FR" smtClean="0"/>
              <a:t>‹N°›</a:t>
            </a:fld>
            <a:endParaRPr lang="fr-FR"/>
          </a:p>
        </p:txBody>
      </p:sp>
    </p:spTree>
    <p:extLst>
      <p:ext uri="{BB962C8B-B14F-4D97-AF65-F5344CB8AC3E}">
        <p14:creationId xmlns:p14="http://schemas.microsoft.com/office/powerpoint/2010/main" val="19009801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9609BC7-A738-43EF-A258-70563D6783CB}"/>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fr-FR"/>
          </a:p>
        </p:txBody>
      </p:sp>
      <p:sp>
        <p:nvSpPr>
          <p:cNvPr id="3" name="Vertical Text Placeholder 2">
            <a:extLst>
              <a:ext uri="{FF2B5EF4-FFF2-40B4-BE49-F238E27FC236}">
                <a16:creationId xmlns:a16="http://schemas.microsoft.com/office/drawing/2014/main" id="{D88B0122-C15C-4A8E-B67E-DDE341B85C0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a:extLst>
              <a:ext uri="{FF2B5EF4-FFF2-40B4-BE49-F238E27FC236}">
                <a16:creationId xmlns:a16="http://schemas.microsoft.com/office/drawing/2014/main" id="{46DCD952-B879-4DD8-BB41-FC2D2A853F6C}"/>
              </a:ext>
            </a:extLst>
          </p:cNvPr>
          <p:cNvSpPr>
            <a:spLocks noGrp="1"/>
          </p:cNvSpPr>
          <p:nvPr>
            <p:ph type="dt" sz="half" idx="10"/>
          </p:nvPr>
        </p:nvSpPr>
        <p:spPr/>
        <p:txBody>
          <a:bodyPr/>
          <a:lstStyle/>
          <a:p>
            <a:fld id="{2E0450E2-BB8E-48D1-94E1-E4F675E29F3B}" type="datetimeFigureOut">
              <a:rPr lang="fr-FR" smtClean="0"/>
              <a:t>09/10/2023</a:t>
            </a:fld>
            <a:endParaRPr lang="fr-FR"/>
          </a:p>
        </p:txBody>
      </p:sp>
      <p:sp>
        <p:nvSpPr>
          <p:cNvPr id="5" name="Footer Placeholder 4">
            <a:extLst>
              <a:ext uri="{FF2B5EF4-FFF2-40B4-BE49-F238E27FC236}">
                <a16:creationId xmlns:a16="http://schemas.microsoft.com/office/drawing/2014/main" id="{4F92EE97-C057-480D-A54A-03E20623DE03}"/>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68BB6152-EF2B-405D-94F3-55403B233E8E}"/>
              </a:ext>
            </a:extLst>
          </p:cNvPr>
          <p:cNvSpPr>
            <a:spLocks noGrp="1"/>
          </p:cNvSpPr>
          <p:nvPr>
            <p:ph type="sldNum" sz="quarter" idx="12"/>
          </p:nvPr>
        </p:nvSpPr>
        <p:spPr/>
        <p:txBody>
          <a:bodyPr/>
          <a:lstStyle/>
          <a:p>
            <a:fld id="{5710A435-BC36-42DB-9D1A-A4463FC7C8CE}" type="slidenum">
              <a:rPr lang="fr-FR" smtClean="0"/>
              <a:t>‹N°›</a:t>
            </a:fld>
            <a:endParaRPr lang="fr-FR"/>
          </a:p>
        </p:txBody>
      </p:sp>
    </p:spTree>
    <p:extLst>
      <p:ext uri="{BB962C8B-B14F-4D97-AF65-F5344CB8AC3E}">
        <p14:creationId xmlns:p14="http://schemas.microsoft.com/office/powerpoint/2010/main" val="185034740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33" name="Texte du titre"/>
          <p:cNvSpPr txBox="1">
            <a:spLocks noGrp="1"/>
          </p:cNvSpPr>
          <p:nvPr>
            <p:ph type="title"/>
          </p:nvPr>
        </p:nvSpPr>
        <p:spPr>
          <a:xfrm>
            <a:off x="736600" y="2571750"/>
            <a:ext cx="10718800" cy="1714500"/>
          </a:xfrm>
          <a:prstGeom prst="rect">
            <a:avLst/>
          </a:prstGeom>
        </p:spPr>
        <p:txBody>
          <a:bodyPr/>
          <a:lstStyle/>
          <a:p>
            <a:r>
              <a:t>Texte du titre</a:t>
            </a:r>
          </a:p>
        </p:txBody>
      </p:sp>
      <p:sp>
        <p:nvSpPr>
          <p:cNvPr id="34" name="Numéro de diapositive"/>
          <p:cNvSpPr txBox="1">
            <a:spLocks noGrp="1"/>
          </p:cNvSpPr>
          <p:nvPr>
            <p:ph type="sldNum" sz="quarter" idx="2"/>
          </p:nvPr>
        </p:nvSpPr>
        <p:spPr>
          <a:prstGeom prst="rect">
            <a:avLst/>
          </a:prstGeom>
        </p:spPr>
        <p:txBody>
          <a:bodyPr/>
          <a:lstStyle/>
          <a:p>
            <a:pPr>
              <a:defRPr>
                <a:effectLst/>
              </a:defRPr>
            </a:pPr>
            <a:fld id="{86CB4B4D-7CA3-9044-876B-883B54F8677D}" type="slidenum">
              <a:t>‹N°›</a:t>
            </a:fld>
            <a:endParaRPr/>
          </a:p>
        </p:txBody>
      </p:sp>
    </p:spTree>
    <p:extLst>
      <p:ext uri="{BB962C8B-B14F-4D97-AF65-F5344CB8AC3E}">
        <p14:creationId xmlns:p14="http://schemas.microsoft.com/office/powerpoint/2010/main" val="3796895244"/>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24BD0C-8B66-424F-B389-0A609DCB1055}"/>
              </a:ext>
            </a:extLst>
          </p:cNvPr>
          <p:cNvSpPr>
            <a:spLocks noGrp="1"/>
          </p:cNvSpPr>
          <p:nvPr>
            <p:ph type="title"/>
          </p:nvPr>
        </p:nvSpPr>
        <p:spPr/>
        <p:txBody>
          <a:bodyPr/>
          <a:lstStyle/>
          <a:p>
            <a:r>
              <a:rPr lang="en-US"/>
              <a:t>Click to edit Master title style</a:t>
            </a:r>
            <a:endParaRPr lang="fr-FR"/>
          </a:p>
        </p:txBody>
      </p:sp>
      <p:sp>
        <p:nvSpPr>
          <p:cNvPr id="3" name="Content Placeholder 2">
            <a:extLst>
              <a:ext uri="{FF2B5EF4-FFF2-40B4-BE49-F238E27FC236}">
                <a16:creationId xmlns:a16="http://schemas.microsoft.com/office/drawing/2014/main" id="{9553BFC7-2A29-4509-A5BC-D1DF2510147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a:extLst>
              <a:ext uri="{FF2B5EF4-FFF2-40B4-BE49-F238E27FC236}">
                <a16:creationId xmlns:a16="http://schemas.microsoft.com/office/drawing/2014/main" id="{3A091210-7581-4975-87BE-1AAF1D68FFC5}"/>
              </a:ext>
            </a:extLst>
          </p:cNvPr>
          <p:cNvSpPr>
            <a:spLocks noGrp="1"/>
          </p:cNvSpPr>
          <p:nvPr>
            <p:ph type="dt" sz="half" idx="10"/>
          </p:nvPr>
        </p:nvSpPr>
        <p:spPr/>
        <p:txBody>
          <a:bodyPr/>
          <a:lstStyle/>
          <a:p>
            <a:fld id="{2E0450E2-BB8E-48D1-94E1-E4F675E29F3B}" type="datetimeFigureOut">
              <a:rPr lang="fr-FR" smtClean="0"/>
              <a:t>09/10/2023</a:t>
            </a:fld>
            <a:endParaRPr lang="fr-FR"/>
          </a:p>
        </p:txBody>
      </p:sp>
      <p:sp>
        <p:nvSpPr>
          <p:cNvPr id="5" name="Footer Placeholder 4">
            <a:extLst>
              <a:ext uri="{FF2B5EF4-FFF2-40B4-BE49-F238E27FC236}">
                <a16:creationId xmlns:a16="http://schemas.microsoft.com/office/drawing/2014/main" id="{BCF08320-C6E7-4D76-A90A-514F86A0500C}"/>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78E7F808-78D6-445D-8665-71DA7FB9144F}"/>
              </a:ext>
            </a:extLst>
          </p:cNvPr>
          <p:cNvSpPr>
            <a:spLocks noGrp="1"/>
          </p:cNvSpPr>
          <p:nvPr>
            <p:ph type="sldNum" sz="quarter" idx="12"/>
          </p:nvPr>
        </p:nvSpPr>
        <p:spPr/>
        <p:txBody>
          <a:bodyPr/>
          <a:lstStyle/>
          <a:p>
            <a:fld id="{5710A435-BC36-42DB-9D1A-A4463FC7C8CE}" type="slidenum">
              <a:rPr lang="fr-FR" smtClean="0"/>
              <a:t>‹N°›</a:t>
            </a:fld>
            <a:endParaRPr lang="fr-FR"/>
          </a:p>
        </p:txBody>
      </p:sp>
    </p:spTree>
    <p:extLst>
      <p:ext uri="{BB962C8B-B14F-4D97-AF65-F5344CB8AC3E}">
        <p14:creationId xmlns:p14="http://schemas.microsoft.com/office/powerpoint/2010/main" val="30217462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8B334-1A84-4F69-9150-790470CF100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fr-FR"/>
          </a:p>
        </p:txBody>
      </p:sp>
      <p:sp>
        <p:nvSpPr>
          <p:cNvPr id="3" name="Text Placeholder 2">
            <a:extLst>
              <a:ext uri="{FF2B5EF4-FFF2-40B4-BE49-F238E27FC236}">
                <a16:creationId xmlns:a16="http://schemas.microsoft.com/office/drawing/2014/main" id="{6D0CA21E-1988-488A-96E6-C11F9029409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D147996-2843-4D6C-950D-60C9E366F527}"/>
              </a:ext>
            </a:extLst>
          </p:cNvPr>
          <p:cNvSpPr>
            <a:spLocks noGrp="1"/>
          </p:cNvSpPr>
          <p:nvPr>
            <p:ph type="dt" sz="half" idx="10"/>
          </p:nvPr>
        </p:nvSpPr>
        <p:spPr/>
        <p:txBody>
          <a:bodyPr/>
          <a:lstStyle/>
          <a:p>
            <a:fld id="{2E0450E2-BB8E-48D1-94E1-E4F675E29F3B}" type="datetimeFigureOut">
              <a:rPr lang="fr-FR" smtClean="0"/>
              <a:t>09/10/2023</a:t>
            </a:fld>
            <a:endParaRPr lang="fr-FR"/>
          </a:p>
        </p:txBody>
      </p:sp>
      <p:sp>
        <p:nvSpPr>
          <p:cNvPr id="5" name="Footer Placeholder 4">
            <a:extLst>
              <a:ext uri="{FF2B5EF4-FFF2-40B4-BE49-F238E27FC236}">
                <a16:creationId xmlns:a16="http://schemas.microsoft.com/office/drawing/2014/main" id="{34239B70-ED17-4AF5-8F91-085206E040A0}"/>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8A775F14-03EF-4A6B-93F7-D0DF8DE08EB2}"/>
              </a:ext>
            </a:extLst>
          </p:cNvPr>
          <p:cNvSpPr>
            <a:spLocks noGrp="1"/>
          </p:cNvSpPr>
          <p:nvPr>
            <p:ph type="sldNum" sz="quarter" idx="12"/>
          </p:nvPr>
        </p:nvSpPr>
        <p:spPr/>
        <p:txBody>
          <a:bodyPr/>
          <a:lstStyle/>
          <a:p>
            <a:fld id="{5710A435-BC36-42DB-9D1A-A4463FC7C8CE}" type="slidenum">
              <a:rPr lang="fr-FR" smtClean="0"/>
              <a:t>‹N°›</a:t>
            </a:fld>
            <a:endParaRPr lang="fr-FR"/>
          </a:p>
        </p:txBody>
      </p:sp>
    </p:spTree>
    <p:extLst>
      <p:ext uri="{BB962C8B-B14F-4D97-AF65-F5344CB8AC3E}">
        <p14:creationId xmlns:p14="http://schemas.microsoft.com/office/powerpoint/2010/main" val="33451289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CBAF8A-2B70-48FE-8909-5F368735DAD5}"/>
              </a:ext>
            </a:extLst>
          </p:cNvPr>
          <p:cNvSpPr>
            <a:spLocks noGrp="1"/>
          </p:cNvSpPr>
          <p:nvPr>
            <p:ph type="title"/>
          </p:nvPr>
        </p:nvSpPr>
        <p:spPr/>
        <p:txBody>
          <a:bodyPr/>
          <a:lstStyle/>
          <a:p>
            <a:r>
              <a:rPr lang="en-US"/>
              <a:t>Click to edit Master title style</a:t>
            </a:r>
            <a:endParaRPr lang="fr-FR"/>
          </a:p>
        </p:txBody>
      </p:sp>
      <p:sp>
        <p:nvSpPr>
          <p:cNvPr id="3" name="Content Placeholder 2">
            <a:extLst>
              <a:ext uri="{FF2B5EF4-FFF2-40B4-BE49-F238E27FC236}">
                <a16:creationId xmlns:a16="http://schemas.microsoft.com/office/drawing/2014/main" id="{DF40AB5C-5091-4D70-AB67-1A064F0A6C7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Content Placeholder 3">
            <a:extLst>
              <a:ext uri="{FF2B5EF4-FFF2-40B4-BE49-F238E27FC236}">
                <a16:creationId xmlns:a16="http://schemas.microsoft.com/office/drawing/2014/main" id="{51AAEBFB-38DA-4C25-AE81-855AA49912A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5" name="Date Placeholder 4">
            <a:extLst>
              <a:ext uri="{FF2B5EF4-FFF2-40B4-BE49-F238E27FC236}">
                <a16:creationId xmlns:a16="http://schemas.microsoft.com/office/drawing/2014/main" id="{7F66C1D5-8A47-4E58-AF28-1A4FF823522E}"/>
              </a:ext>
            </a:extLst>
          </p:cNvPr>
          <p:cNvSpPr>
            <a:spLocks noGrp="1"/>
          </p:cNvSpPr>
          <p:nvPr>
            <p:ph type="dt" sz="half" idx="10"/>
          </p:nvPr>
        </p:nvSpPr>
        <p:spPr/>
        <p:txBody>
          <a:bodyPr/>
          <a:lstStyle/>
          <a:p>
            <a:fld id="{2E0450E2-BB8E-48D1-94E1-E4F675E29F3B}" type="datetimeFigureOut">
              <a:rPr lang="fr-FR" smtClean="0"/>
              <a:t>09/10/2023</a:t>
            </a:fld>
            <a:endParaRPr lang="fr-FR"/>
          </a:p>
        </p:txBody>
      </p:sp>
      <p:sp>
        <p:nvSpPr>
          <p:cNvPr id="6" name="Footer Placeholder 5">
            <a:extLst>
              <a:ext uri="{FF2B5EF4-FFF2-40B4-BE49-F238E27FC236}">
                <a16:creationId xmlns:a16="http://schemas.microsoft.com/office/drawing/2014/main" id="{AA899E3A-2C45-4766-85A4-964C589624AA}"/>
              </a:ext>
            </a:extLst>
          </p:cNvPr>
          <p:cNvSpPr>
            <a:spLocks noGrp="1"/>
          </p:cNvSpPr>
          <p:nvPr>
            <p:ph type="ftr" sz="quarter" idx="11"/>
          </p:nvPr>
        </p:nvSpPr>
        <p:spPr/>
        <p:txBody>
          <a:bodyPr/>
          <a:lstStyle/>
          <a:p>
            <a:endParaRPr lang="fr-FR"/>
          </a:p>
        </p:txBody>
      </p:sp>
      <p:sp>
        <p:nvSpPr>
          <p:cNvPr id="7" name="Slide Number Placeholder 6">
            <a:extLst>
              <a:ext uri="{FF2B5EF4-FFF2-40B4-BE49-F238E27FC236}">
                <a16:creationId xmlns:a16="http://schemas.microsoft.com/office/drawing/2014/main" id="{68C4885D-01B4-43AF-A6DB-3E50BD82CC0E}"/>
              </a:ext>
            </a:extLst>
          </p:cNvPr>
          <p:cNvSpPr>
            <a:spLocks noGrp="1"/>
          </p:cNvSpPr>
          <p:nvPr>
            <p:ph type="sldNum" sz="quarter" idx="12"/>
          </p:nvPr>
        </p:nvSpPr>
        <p:spPr/>
        <p:txBody>
          <a:bodyPr/>
          <a:lstStyle/>
          <a:p>
            <a:fld id="{5710A435-BC36-42DB-9D1A-A4463FC7C8CE}" type="slidenum">
              <a:rPr lang="fr-FR" smtClean="0"/>
              <a:t>‹N°›</a:t>
            </a:fld>
            <a:endParaRPr lang="fr-FR"/>
          </a:p>
        </p:txBody>
      </p:sp>
    </p:spTree>
    <p:extLst>
      <p:ext uri="{BB962C8B-B14F-4D97-AF65-F5344CB8AC3E}">
        <p14:creationId xmlns:p14="http://schemas.microsoft.com/office/powerpoint/2010/main" val="40828503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66FFE2-903A-4901-B7E9-2EBED34C6E8E}"/>
              </a:ext>
            </a:extLst>
          </p:cNvPr>
          <p:cNvSpPr>
            <a:spLocks noGrp="1"/>
          </p:cNvSpPr>
          <p:nvPr>
            <p:ph type="title"/>
          </p:nvPr>
        </p:nvSpPr>
        <p:spPr>
          <a:xfrm>
            <a:off x="839788" y="365125"/>
            <a:ext cx="10515600" cy="1325563"/>
          </a:xfrm>
        </p:spPr>
        <p:txBody>
          <a:bodyPr/>
          <a:lstStyle/>
          <a:p>
            <a:r>
              <a:rPr lang="en-US"/>
              <a:t>Click to edit Master title style</a:t>
            </a:r>
            <a:endParaRPr lang="fr-FR"/>
          </a:p>
        </p:txBody>
      </p:sp>
      <p:sp>
        <p:nvSpPr>
          <p:cNvPr id="3" name="Text Placeholder 2">
            <a:extLst>
              <a:ext uri="{FF2B5EF4-FFF2-40B4-BE49-F238E27FC236}">
                <a16:creationId xmlns:a16="http://schemas.microsoft.com/office/drawing/2014/main" id="{753FD7B1-C113-4687-8CC2-A515C4FBD33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64FCF84-A381-4C36-A1F1-80187D19FCF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5" name="Text Placeholder 4">
            <a:extLst>
              <a:ext uri="{FF2B5EF4-FFF2-40B4-BE49-F238E27FC236}">
                <a16:creationId xmlns:a16="http://schemas.microsoft.com/office/drawing/2014/main" id="{F2B07757-6EC5-4385-9DAD-23466606FBB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955ADD6-718B-42B3-A283-3C29F0CC881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7" name="Date Placeholder 6">
            <a:extLst>
              <a:ext uri="{FF2B5EF4-FFF2-40B4-BE49-F238E27FC236}">
                <a16:creationId xmlns:a16="http://schemas.microsoft.com/office/drawing/2014/main" id="{526FEC33-8450-433B-9E50-065BED7B896B}"/>
              </a:ext>
            </a:extLst>
          </p:cNvPr>
          <p:cNvSpPr>
            <a:spLocks noGrp="1"/>
          </p:cNvSpPr>
          <p:nvPr>
            <p:ph type="dt" sz="half" idx="10"/>
          </p:nvPr>
        </p:nvSpPr>
        <p:spPr/>
        <p:txBody>
          <a:bodyPr/>
          <a:lstStyle/>
          <a:p>
            <a:fld id="{2E0450E2-BB8E-48D1-94E1-E4F675E29F3B}" type="datetimeFigureOut">
              <a:rPr lang="fr-FR" smtClean="0"/>
              <a:t>09/10/2023</a:t>
            </a:fld>
            <a:endParaRPr lang="fr-FR"/>
          </a:p>
        </p:txBody>
      </p:sp>
      <p:sp>
        <p:nvSpPr>
          <p:cNvPr id="8" name="Footer Placeholder 7">
            <a:extLst>
              <a:ext uri="{FF2B5EF4-FFF2-40B4-BE49-F238E27FC236}">
                <a16:creationId xmlns:a16="http://schemas.microsoft.com/office/drawing/2014/main" id="{279DD9FA-84D8-4EE3-B76F-839ADA5CD502}"/>
              </a:ext>
            </a:extLst>
          </p:cNvPr>
          <p:cNvSpPr>
            <a:spLocks noGrp="1"/>
          </p:cNvSpPr>
          <p:nvPr>
            <p:ph type="ftr" sz="quarter" idx="11"/>
          </p:nvPr>
        </p:nvSpPr>
        <p:spPr/>
        <p:txBody>
          <a:bodyPr/>
          <a:lstStyle/>
          <a:p>
            <a:endParaRPr lang="fr-FR"/>
          </a:p>
        </p:txBody>
      </p:sp>
      <p:sp>
        <p:nvSpPr>
          <p:cNvPr id="9" name="Slide Number Placeholder 8">
            <a:extLst>
              <a:ext uri="{FF2B5EF4-FFF2-40B4-BE49-F238E27FC236}">
                <a16:creationId xmlns:a16="http://schemas.microsoft.com/office/drawing/2014/main" id="{EE753465-9181-4011-AAC1-2EAA486777AA}"/>
              </a:ext>
            </a:extLst>
          </p:cNvPr>
          <p:cNvSpPr>
            <a:spLocks noGrp="1"/>
          </p:cNvSpPr>
          <p:nvPr>
            <p:ph type="sldNum" sz="quarter" idx="12"/>
          </p:nvPr>
        </p:nvSpPr>
        <p:spPr/>
        <p:txBody>
          <a:bodyPr/>
          <a:lstStyle/>
          <a:p>
            <a:fld id="{5710A435-BC36-42DB-9D1A-A4463FC7C8CE}" type="slidenum">
              <a:rPr lang="fr-FR" smtClean="0"/>
              <a:t>‹N°›</a:t>
            </a:fld>
            <a:endParaRPr lang="fr-FR"/>
          </a:p>
        </p:txBody>
      </p:sp>
    </p:spTree>
    <p:extLst>
      <p:ext uri="{BB962C8B-B14F-4D97-AF65-F5344CB8AC3E}">
        <p14:creationId xmlns:p14="http://schemas.microsoft.com/office/powerpoint/2010/main" val="9542699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F5DED2-0DAA-4A96-8A52-5C90321F91DF}"/>
              </a:ext>
            </a:extLst>
          </p:cNvPr>
          <p:cNvSpPr>
            <a:spLocks noGrp="1"/>
          </p:cNvSpPr>
          <p:nvPr>
            <p:ph type="title"/>
          </p:nvPr>
        </p:nvSpPr>
        <p:spPr/>
        <p:txBody>
          <a:bodyPr/>
          <a:lstStyle/>
          <a:p>
            <a:r>
              <a:rPr lang="en-US"/>
              <a:t>Click to edit Master title style</a:t>
            </a:r>
            <a:endParaRPr lang="fr-FR"/>
          </a:p>
        </p:txBody>
      </p:sp>
      <p:sp>
        <p:nvSpPr>
          <p:cNvPr id="3" name="Date Placeholder 2">
            <a:extLst>
              <a:ext uri="{FF2B5EF4-FFF2-40B4-BE49-F238E27FC236}">
                <a16:creationId xmlns:a16="http://schemas.microsoft.com/office/drawing/2014/main" id="{1440D055-64F9-47AE-9623-5D059836F55A}"/>
              </a:ext>
            </a:extLst>
          </p:cNvPr>
          <p:cNvSpPr>
            <a:spLocks noGrp="1"/>
          </p:cNvSpPr>
          <p:nvPr>
            <p:ph type="dt" sz="half" idx="10"/>
          </p:nvPr>
        </p:nvSpPr>
        <p:spPr/>
        <p:txBody>
          <a:bodyPr/>
          <a:lstStyle/>
          <a:p>
            <a:fld id="{2E0450E2-BB8E-48D1-94E1-E4F675E29F3B}" type="datetimeFigureOut">
              <a:rPr lang="fr-FR" smtClean="0"/>
              <a:t>09/10/2023</a:t>
            </a:fld>
            <a:endParaRPr lang="fr-FR"/>
          </a:p>
        </p:txBody>
      </p:sp>
      <p:sp>
        <p:nvSpPr>
          <p:cNvPr id="4" name="Footer Placeholder 3">
            <a:extLst>
              <a:ext uri="{FF2B5EF4-FFF2-40B4-BE49-F238E27FC236}">
                <a16:creationId xmlns:a16="http://schemas.microsoft.com/office/drawing/2014/main" id="{D1833E0D-12F6-442D-89B8-752FA2E01929}"/>
              </a:ext>
            </a:extLst>
          </p:cNvPr>
          <p:cNvSpPr>
            <a:spLocks noGrp="1"/>
          </p:cNvSpPr>
          <p:nvPr>
            <p:ph type="ftr" sz="quarter" idx="11"/>
          </p:nvPr>
        </p:nvSpPr>
        <p:spPr/>
        <p:txBody>
          <a:bodyPr/>
          <a:lstStyle/>
          <a:p>
            <a:endParaRPr lang="fr-FR"/>
          </a:p>
        </p:txBody>
      </p:sp>
      <p:sp>
        <p:nvSpPr>
          <p:cNvPr id="5" name="Slide Number Placeholder 4">
            <a:extLst>
              <a:ext uri="{FF2B5EF4-FFF2-40B4-BE49-F238E27FC236}">
                <a16:creationId xmlns:a16="http://schemas.microsoft.com/office/drawing/2014/main" id="{3DD9B29D-F1B2-4BFA-B8E3-ABAB6979360D}"/>
              </a:ext>
            </a:extLst>
          </p:cNvPr>
          <p:cNvSpPr>
            <a:spLocks noGrp="1"/>
          </p:cNvSpPr>
          <p:nvPr>
            <p:ph type="sldNum" sz="quarter" idx="12"/>
          </p:nvPr>
        </p:nvSpPr>
        <p:spPr/>
        <p:txBody>
          <a:bodyPr/>
          <a:lstStyle/>
          <a:p>
            <a:fld id="{5710A435-BC36-42DB-9D1A-A4463FC7C8CE}" type="slidenum">
              <a:rPr lang="fr-FR" smtClean="0"/>
              <a:t>‹N°›</a:t>
            </a:fld>
            <a:endParaRPr lang="fr-FR"/>
          </a:p>
        </p:txBody>
      </p:sp>
    </p:spTree>
    <p:extLst>
      <p:ext uri="{BB962C8B-B14F-4D97-AF65-F5344CB8AC3E}">
        <p14:creationId xmlns:p14="http://schemas.microsoft.com/office/powerpoint/2010/main" val="16291914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8B25D2D-3E56-4B26-8C78-42CCD1DAF60D}"/>
              </a:ext>
            </a:extLst>
          </p:cNvPr>
          <p:cNvSpPr>
            <a:spLocks noGrp="1"/>
          </p:cNvSpPr>
          <p:nvPr>
            <p:ph type="dt" sz="half" idx="10"/>
          </p:nvPr>
        </p:nvSpPr>
        <p:spPr/>
        <p:txBody>
          <a:bodyPr/>
          <a:lstStyle/>
          <a:p>
            <a:fld id="{2E0450E2-BB8E-48D1-94E1-E4F675E29F3B}" type="datetimeFigureOut">
              <a:rPr lang="fr-FR" smtClean="0"/>
              <a:t>09/10/2023</a:t>
            </a:fld>
            <a:endParaRPr lang="fr-FR"/>
          </a:p>
        </p:txBody>
      </p:sp>
      <p:sp>
        <p:nvSpPr>
          <p:cNvPr id="3" name="Footer Placeholder 2">
            <a:extLst>
              <a:ext uri="{FF2B5EF4-FFF2-40B4-BE49-F238E27FC236}">
                <a16:creationId xmlns:a16="http://schemas.microsoft.com/office/drawing/2014/main" id="{854B1A69-1DAC-46A0-B78E-ADF1F265413A}"/>
              </a:ext>
            </a:extLst>
          </p:cNvPr>
          <p:cNvSpPr>
            <a:spLocks noGrp="1"/>
          </p:cNvSpPr>
          <p:nvPr>
            <p:ph type="ftr" sz="quarter" idx="11"/>
          </p:nvPr>
        </p:nvSpPr>
        <p:spPr/>
        <p:txBody>
          <a:bodyPr/>
          <a:lstStyle/>
          <a:p>
            <a:endParaRPr lang="fr-FR"/>
          </a:p>
        </p:txBody>
      </p:sp>
      <p:sp>
        <p:nvSpPr>
          <p:cNvPr id="4" name="Slide Number Placeholder 3">
            <a:extLst>
              <a:ext uri="{FF2B5EF4-FFF2-40B4-BE49-F238E27FC236}">
                <a16:creationId xmlns:a16="http://schemas.microsoft.com/office/drawing/2014/main" id="{C3767419-9DC1-4E6D-B959-8ED3ED786296}"/>
              </a:ext>
            </a:extLst>
          </p:cNvPr>
          <p:cNvSpPr>
            <a:spLocks noGrp="1"/>
          </p:cNvSpPr>
          <p:nvPr>
            <p:ph type="sldNum" sz="quarter" idx="12"/>
          </p:nvPr>
        </p:nvSpPr>
        <p:spPr/>
        <p:txBody>
          <a:bodyPr/>
          <a:lstStyle/>
          <a:p>
            <a:fld id="{5710A435-BC36-42DB-9D1A-A4463FC7C8CE}" type="slidenum">
              <a:rPr lang="fr-FR" smtClean="0"/>
              <a:t>‹N°›</a:t>
            </a:fld>
            <a:endParaRPr lang="fr-FR"/>
          </a:p>
        </p:txBody>
      </p:sp>
    </p:spTree>
    <p:extLst>
      <p:ext uri="{BB962C8B-B14F-4D97-AF65-F5344CB8AC3E}">
        <p14:creationId xmlns:p14="http://schemas.microsoft.com/office/powerpoint/2010/main" val="42716807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5F42E1-085E-448B-BE01-640DDB7E577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fr-FR"/>
          </a:p>
        </p:txBody>
      </p:sp>
      <p:sp>
        <p:nvSpPr>
          <p:cNvPr id="3" name="Content Placeholder 2">
            <a:extLst>
              <a:ext uri="{FF2B5EF4-FFF2-40B4-BE49-F238E27FC236}">
                <a16:creationId xmlns:a16="http://schemas.microsoft.com/office/drawing/2014/main" id="{D1B17BD6-D5B5-414E-B8EF-C340AA2590D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Text Placeholder 3">
            <a:extLst>
              <a:ext uri="{FF2B5EF4-FFF2-40B4-BE49-F238E27FC236}">
                <a16:creationId xmlns:a16="http://schemas.microsoft.com/office/drawing/2014/main" id="{9BDE21DF-74CB-4D80-9BA0-666E2255BFF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969F068-9AAC-4115-BA3E-26A84819A094}"/>
              </a:ext>
            </a:extLst>
          </p:cNvPr>
          <p:cNvSpPr>
            <a:spLocks noGrp="1"/>
          </p:cNvSpPr>
          <p:nvPr>
            <p:ph type="dt" sz="half" idx="10"/>
          </p:nvPr>
        </p:nvSpPr>
        <p:spPr/>
        <p:txBody>
          <a:bodyPr/>
          <a:lstStyle/>
          <a:p>
            <a:fld id="{2E0450E2-BB8E-48D1-94E1-E4F675E29F3B}" type="datetimeFigureOut">
              <a:rPr lang="fr-FR" smtClean="0"/>
              <a:t>09/10/2023</a:t>
            </a:fld>
            <a:endParaRPr lang="fr-FR"/>
          </a:p>
        </p:txBody>
      </p:sp>
      <p:sp>
        <p:nvSpPr>
          <p:cNvPr id="6" name="Footer Placeholder 5">
            <a:extLst>
              <a:ext uri="{FF2B5EF4-FFF2-40B4-BE49-F238E27FC236}">
                <a16:creationId xmlns:a16="http://schemas.microsoft.com/office/drawing/2014/main" id="{02752819-7FC9-4893-8616-7FD97453E861}"/>
              </a:ext>
            </a:extLst>
          </p:cNvPr>
          <p:cNvSpPr>
            <a:spLocks noGrp="1"/>
          </p:cNvSpPr>
          <p:nvPr>
            <p:ph type="ftr" sz="quarter" idx="11"/>
          </p:nvPr>
        </p:nvSpPr>
        <p:spPr/>
        <p:txBody>
          <a:bodyPr/>
          <a:lstStyle/>
          <a:p>
            <a:endParaRPr lang="fr-FR"/>
          </a:p>
        </p:txBody>
      </p:sp>
      <p:sp>
        <p:nvSpPr>
          <p:cNvPr id="7" name="Slide Number Placeholder 6">
            <a:extLst>
              <a:ext uri="{FF2B5EF4-FFF2-40B4-BE49-F238E27FC236}">
                <a16:creationId xmlns:a16="http://schemas.microsoft.com/office/drawing/2014/main" id="{578D4DCB-8372-4AF2-85C0-FFC661AF4958}"/>
              </a:ext>
            </a:extLst>
          </p:cNvPr>
          <p:cNvSpPr>
            <a:spLocks noGrp="1"/>
          </p:cNvSpPr>
          <p:nvPr>
            <p:ph type="sldNum" sz="quarter" idx="12"/>
          </p:nvPr>
        </p:nvSpPr>
        <p:spPr/>
        <p:txBody>
          <a:bodyPr/>
          <a:lstStyle/>
          <a:p>
            <a:fld id="{5710A435-BC36-42DB-9D1A-A4463FC7C8CE}" type="slidenum">
              <a:rPr lang="fr-FR" smtClean="0"/>
              <a:t>‹N°›</a:t>
            </a:fld>
            <a:endParaRPr lang="fr-FR"/>
          </a:p>
        </p:txBody>
      </p:sp>
    </p:spTree>
    <p:extLst>
      <p:ext uri="{BB962C8B-B14F-4D97-AF65-F5344CB8AC3E}">
        <p14:creationId xmlns:p14="http://schemas.microsoft.com/office/powerpoint/2010/main" val="23705586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598D1-636C-4D95-9B77-7270206AEBA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fr-FR"/>
          </a:p>
        </p:txBody>
      </p:sp>
      <p:sp>
        <p:nvSpPr>
          <p:cNvPr id="3" name="Picture Placeholder 2">
            <a:extLst>
              <a:ext uri="{FF2B5EF4-FFF2-40B4-BE49-F238E27FC236}">
                <a16:creationId xmlns:a16="http://schemas.microsoft.com/office/drawing/2014/main" id="{E25D06E7-9D81-41A7-8ACC-84300D4D969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Text Placeholder 3">
            <a:extLst>
              <a:ext uri="{FF2B5EF4-FFF2-40B4-BE49-F238E27FC236}">
                <a16:creationId xmlns:a16="http://schemas.microsoft.com/office/drawing/2014/main" id="{2300D3A4-CB87-491C-9E57-DF7DED268D6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9E16B92-7D86-4C4C-8F36-BF28C1F61AE4}"/>
              </a:ext>
            </a:extLst>
          </p:cNvPr>
          <p:cNvSpPr>
            <a:spLocks noGrp="1"/>
          </p:cNvSpPr>
          <p:nvPr>
            <p:ph type="dt" sz="half" idx="10"/>
          </p:nvPr>
        </p:nvSpPr>
        <p:spPr/>
        <p:txBody>
          <a:bodyPr/>
          <a:lstStyle/>
          <a:p>
            <a:fld id="{2E0450E2-BB8E-48D1-94E1-E4F675E29F3B}" type="datetimeFigureOut">
              <a:rPr lang="fr-FR" smtClean="0"/>
              <a:t>09/10/2023</a:t>
            </a:fld>
            <a:endParaRPr lang="fr-FR"/>
          </a:p>
        </p:txBody>
      </p:sp>
      <p:sp>
        <p:nvSpPr>
          <p:cNvPr id="6" name="Footer Placeholder 5">
            <a:extLst>
              <a:ext uri="{FF2B5EF4-FFF2-40B4-BE49-F238E27FC236}">
                <a16:creationId xmlns:a16="http://schemas.microsoft.com/office/drawing/2014/main" id="{CB6A0BDC-CCE3-451A-87B4-2BAEF04171F9}"/>
              </a:ext>
            </a:extLst>
          </p:cNvPr>
          <p:cNvSpPr>
            <a:spLocks noGrp="1"/>
          </p:cNvSpPr>
          <p:nvPr>
            <p:ph type="ftr" sz="quarter" idx="11"/>
          </p:nvPr>
        </p:nvSpPr>
        <p:spPr/>
        <p:txBody>
          <a:bodyPr/>
          <a:lstStyle/>
          <a:p>
            <a:endParaRPr lang="fr-FR"/>
          </a:p>
        </p:txBody>
      </p:sp>
      <p:sp>
        <p:nvSpPr>
          <p:cNvPr id="7" name="Slide Number Placeholder 6">
            <a:extLst>
              <a:ext uri="{FF2B5EF4-FFF2-40B4-BE49-F238E27FC236}">
                <a16:creationId xmlns:a16="http://schemas.microsoft.com/office/drawing/2014/main" id="{AF90CEA2-8073-4156-A4D0-B30265B1CB22}"/>
              </a:ext>
            </a:extLst>
          </p:cNvPr>
          <p:cNvSpPr>
            <a:spLocks noGrp="1"/>
          </p:cNvSpPr>
          <p:nvPr>
            <p:ph type="sldNum" sz="quarter" idx="12"/>
          </p:nvPr>
        </p:nvSpPr>
        <p:spPr/>
        <p:txBody>
          <a:bodyPr/>
          <a:lstStyle/>
          <a:p>
            <a:fld id="{5710A435-BC36-42DB-9D1A-A4463FC7C8CE}" type="slidenum">
              <a:rPr lang="fr-FR" smtClean="0"/>
              <a:t>‹N°›</a:t>
            </a:fld>
            <a:endParaRPr lang="fr-FR"/>
          </a:p>
        </p:txBody>
      </p:sp>
    </p:spTree>
    <p:extLst>
      <p:ext uri="{BB962C8B-B14F-4D97-AF65-F5344CB8AC3E}">
        <p14:creationId xmlns:p14="http://schemas.microsoft.com/office/powerpoint/2010/main" val="34279406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B27956C-848F-4A4C-95E9-6AA5AF08759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fr-FR"/>
          </a:p>
        </p:txBody>
      </p:sp>
      <p:sp>
        <p:nvSpPr>
          <p:cNvPr id="3" name="Text Placeholder 2">
            <a:extLst>
              <a:ext uri="{FF2B5EF4-FFF2-40B4-BE49-F238E27FC236}">
                <a16:creationId xmlns:a16="http://schemas.microsoft.com/office/drawing/2014/main" id="{5119F021-0A89-4C69-A192-052EB90B7F7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a:extLst>
              <a:ext uri="{FF2B5EF4-FFF2-40B4-BE49-F238E27FC236}">
                <a16:creationId xmlns:a16="http://schemas.microsoft.com/office/drawing/2014/main" id="{244611AD-3669-47E4-A353-D5836739507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bg1"/>
                </a:solidFill>
              </a:defRPr>
            </a:lvl1pPr>
          </a:lstStyle>
          <a:p>
            <a:fld id="{2E0450E2-BB8E-48D1-94E1-E4F675E29F3B}" type="datetimeFigureOut">
              <a:rPr lang="fr-FR" smtClean="0"/>
              <a:pPr/>
              <a:t>09/10/2023</a:t>
            </a:fld>
            <a:endParaRPr lang="fr-FR"/>
          </a:p>
        </p:txBody>
      </p:sp>
      <p:sp>
        <p:nvSpPr>
          <p:cNvPr id="5" name="Footer Placeholder 4">
            <a:extLst>
              <a:ext uri="{FF2B5EF4-FFF2-40B4-BE49-F238E27FC236}">
                <a16:creationId xmlns:a16="http://schemas.microsoft.com/office/drawing/2014/main" id="{1557025E-F69D-4207-B057-263EE803CE6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bg1"/>
                </a:solidFill>
              </a:defRPr>
            </a:lvl1pPr>
          </a:lstStyle>
          <a:p>
            <a:endParaRPr lang="fr-FR"/>
          </a:p>
        </p:txBody>
      </p:sp>
      <p:sp>
        <p:nvSpPr>
          <p:cNvPr id="6" name="Slide Number Placeholder 5">
            <a:extLst>
              <a:ext uri="{FF2B5EF4-FFF2-40B4-BE49-F238E27FC236}">
                <a16:creationId xmlns:a16="http://schemas.microsoft.com/office/drawing/2014/main" id="{0DA8B961-B66E-4F7A-A8D4-1434E4C8FA6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bg1"/>
                </a:solidFill>
              </a:defRPr>
            </a:lvl1pPr>
          </a:lstStyle>
          <a:p>
            <a:fld id="{5710A435-BC36-42DB-9D1A-A4463FC7C8CE}" type="slidenum">
              <a:rPr lang="fr-FR" smtClean="0"/>
              <a:pPr/>
              <a:t>‹N°›</a:t>
            </a:fld>
            <a:endParaRPr lang="fr-FR"/>
          </a:p>
        </p:txBody>
      </p:sp>
    </p:spTree>
    <p:extLst>
      <p:ext uri="{BB962C8B-B14F-4D97-AF65-F5344CB8AC3E}">
        <p14:creationId xmlns:p14="http://schemas.microsoft.com/office/powerpoint/2010/main" val="70732872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3200" b="1" kern="1200" cap="all" baseline="0">
          <a:solidFill>
            <a:schemeClr val="bg1"/>
          </a:solidFill>
          <a:latin typeface="Alte Haas Grotesk" panose="02000503000000020004" pitchFamily="2"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Alte Haas Grotesk" panose="02000503000000020004"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Alte Haas Grotesk" panose="02000503000000020004"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Alte Haas Grotesk" panose="02000503000000020004"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Alte Haas Grotesk" panose="02000503000000020004"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Alte Haas Grotesk" panose="02000503000000020004"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22.jpe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microsoft.com/office/2007/relationships/hdphoto" Target="../media/hdphoto1.wdp"/></Relationships>
</file>

<file path=ppt/slides/_rels/slide30.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microsoft.com/office/2007/relationships/hdphoto" Target="../media/hdphoto1.wdp"/></Relationships>
</file>

<file path=ppt/slides/_rels/slide40.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44.xml"/><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7.xml"/><Relationship Id="rId1" Type="http://schemas.openxmlformats.org/officeDocument/2006/relationships/slideLayout" Target="../slideLayouts/slideLayout1.xml"/><Relationship Id="rId4" Type="http://schemas.microsoft.com/office/2007/relationships/hdphoto" Target="../media/hdphoto1.wdp"/></Relationships>
</file>

<file path=ppt/slides/_rels/slide6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8.xml"/><Relationship Id="rId1" Type="http://schemas.openxmlformats.org/officeDocument/2006/relationships/slideLayout" Target="../slideLayouts/slideLayout1.xml"/><Relationship Id="rId4" Type="http://schemas.microsoft.com/office/2007/relationships/hdphoto" Target="../media/hdphoto1.wdp"/></Relationships>
</file>

<file path=ppt/slides/_rels/slide63.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50.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The Race for Nuclear Time – Scientists Make Important Advance">
            <a:extLst>
              <a:ext uri="{FF2B5EF4-FFF2-40B4-BE49-F238E27FC236}">
                <a16:creationId xmlns:a16="http://schemas.microsoft.com/office/drawing/2014/main" id="{CCC1C44D-69ED-EB0B-3F45-66C348F0CED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32" t="22342" r="42968" b="28739"/>
          <a:stretch/>
        </p:blipFill>
        <p:spPr bwMode="auto">
          <a:xfrm flipH="1">
            <a:off x="-2" y="0"/>
            <a:ext cx="12191999" cy="6858000"/>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a:extLst>
              <a:ext uri="{FF2B5EF4-FFF2-40B4-BE49-F238E27FC236}">
                <a16:creationId xmlns:a16="http://schemas.microsoft.com/office/drawing/2014/main" id="{6ED7000A-D182-4D27-8D40-BCF0B0B969B1}"/>
              </a:ext>
            </a:extLst>
          </p:cNvPr>
          <p:cNvSpPr/>
          <p:nvPr/>
        </p:nvSpPr>
        <p:spPr>
          <a:xfrm>
            <a:off x="-459956" y="-193428"/>
            <a:ext cx="13170115" cy="7462908"/>
          </a:xfrm>
          <a:prstGeom prst="rect">
            <a:avLst/>
          </a:prstGeom>
          <a:solidFill>
            <a:schemeClr val="tx1">
              <a:alpha val="1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Rectangle 6">
            <a:extLst>
              <a:ext uri="{FF2B5EF4-FFF2-40B4-BE49-F238E27FC236}">
                <a16:creationId xmlns:a16="http://schemas.microsoft.com/office/drawing/2014/main" id="{29803296-9270-02FE-D6FE-3D20B04B3D25}"/>
              </a:ext>
            </a:extLst>
          </p:cNvPr>
          <p:cNvSpPr/>
          <p:nvPr/>
        </p:nvSpPr>
        <p:spPr>
          <a:xfrm>
            <a:off x="0" y="4829784"/>
            <a:ext cx="12192000" cy="1276281"/>
          </a:xfrm>
          <a:prstGeom prst="rect">
            <a:avLst/>
          </a:prstGeom>
          <a:solidFill>
            <a:schemeClr val="tx1">
              <a:alpha val="82165"/>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TextBox 12">
            <a:extLst>
              <a:ext uri="{FF2B5EF4-FFF2-40B4-BE49-F238E27FC236}">
                <a16:creationId xmlns:a16="http://schemas.microsoft.com/office/drawing/2014/main" id="{5DF07B74-75C5-49CD-8737-580C0F9937AE}"/>
              </a:ext>
            </a:extLst>
          </p:cNvPr>
          <p:cNvSpPr txBox="1"/>
          <p:nvPr/>
        </p:nvSpPr>
        <p:spPr>
          <a:xfrm>
            <a:off x="775582" y="5206314"/>
            <a:ext cx="6117470" cy="523220"/>
          </a:xfrm>
          <a:prstGeom prst="rect">
            <a:avLst/>
          </a:prstGeom>
          <a:noFill/>
        </p:spPr>
        <p:txBody>
          <a:bodyPr wrap="square" rtlCol="0">
            <a:spAutoFit/>
          </a:bodyPr>
          <a:lstStyle/>
          <a:p>
            <a:r>
              <a:rPr lang="fr-FR" sz="2800" b="1" cap="all" dirty="0">
                <a:solidFill>
                  <a:srgbClr val="F9D45F"/>
                </a:solidFill>
                <a:latin typeface="Alte Haas Grotesk" panose="02000503000000020004" pitchFamily="2" charset="0"/>
              </a:rPr>
              <a:t>Do </a:t>
            </a:r>
            <a:r>
              <a:rPr lang="fr-FR" sz="2800" b="1" cap="all" dirty="0" err="1">
                <a:solidFill>
                  <a:srgbClr val="F9D45F"/>
                </a:solidFill>
                <a:latin typeface="Alte Haas Grotesk" panose="02000503000000020004" pitchFamily="2" charset="0"/>
              </a:rPr>
              <a:t>you</a:t>
            </a:r>
            <a:r>
              <a:rPr lang="fr-FR" sz="2800" b="1" cap="all" dirty="0">
                <a:solidFill>
                  <a:srgbClr val="F9D45F"/>
                </a:solidFill>
                <a:latin typeface="Alte Haas Grotesk" panose="02000503000000020004" pitchFamily="2" charset="0"/>
              </a:rPr>
              <a:t> have an </a:t>
            </a:r>
            <a:r>
              <a:rPr lang="fr-FR" sz="2800" b="1" cap="all" dirty="0">
                <a:solidFill>
                  <a:srgbClr val="FAFCD7"/>
                </a:solidFill>
                <a:latin typeface="Alte Haas Grotesk" panose="02000503000000020004" pitchFamily="2" charset="0"/>
              </a:rPr>
              <a:t>‘instant’?</a:t>
            </a:r>
          </a:p>
        </p:txBody>
      </p:sp>
      <p:grpSp>
        <p:nvGrpSpPr>
          <p:cNvPr id="8" name="Groupe 7">
            <a:extLst>
              <a:ext uri="{FF2B5EF4-FFF2-40B4-BE49-F238E27FC236}">
                <a16:creationId xmlns:a16="http://schemas.microsoft.com/office/drawing/2014/main" id="{40B76B41-4AAC-C407-FF1B-D6EE121F632B}"/>
              </a:ext>
            </a:extLst>
          </p:cNvPr>
          <p:cNvGrpSpPr/>
          <p:nvPr/>
        </p:nvGrpSpPr>
        <p:grpSpPr>
          <a:xfrm>
            <a:off x="10221312" y="5267461"/>
            <a:ext cx="1587102" cy="400926"/>
            <a:chOff x="10040625" y="5267460"/>
            <a:chExt cx="1587102" cy="400926"/>
          </a:xfrm>
        </p:grpSpPr>
        <p:pic>
          <p:nvPicPr>
            <p:cNvPr id="6" name="Picture 5">
              <a:extLst>
                <a:ext uri="{FF2B5EF4-FFF2-40B4-BE49-F238E27FC236}">
                  <a16:creationId xmlns:a16="http://schemas.microsoft.com/office/drawing/2014/main" id="{FFA769FE-E825-4AC9-BE2F-FEBFAAB8B468}"/>
                </a:ext>
              </a:extLst>
            </p:cNvPr>
            <p:cNvPicPr>
              <a:picLocks noChangeAspect="1"/>
            </p:cNvPicPr>
            <p:nvPr/>
          </p:nvPicPr>
          <p:blipFill>
            <a:blip r:embed="rId4">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rot="21480000">
              <a:off x="10040625" y="5267460"/>
              <a:ext cx="400927" cy="400926"/>
            </a:xfrm>
            <a:prstGeom prst="rect">
              <a:avLst/>
            </a:prstGeom>
          </p:spPr>
        </p:pic>
        <p:sp>
          <p:nvSpPr>
            <p:cNvPr id="4" name="TextBox 3">
              <a:extLst>
                <a:ext uri="{FF2B5EF4-FFF2-40B4-BE49-F238E27FC236}">
                  <a16:creationId xmlns:a16="http://schemas.microsoft.com/office/drawing/2014/main" id="{52DD694B-A5BD-4816-832D-6A76613F66A8}"/>
                </a:ext>
              </a:extLst>
            </p:cNvPr>
            <p:cNvSpPr txBox="1"/>
            <p:nvPr/>
          </p:nvSpPr>
          <p:spPr>
            <a:xfrm>
              <a:off x="10328171" y="5314036"/>
              <a:ext cx="1299556" cy="307777"/>
            </a:xfrm>
            <a:prstGeom prst="rect">
              <a:avLst/>
            </a:prstGeom>
            <a:noFill/>
          </p:spPr>
          <p:txBody>
            <a:bodyPr wrap="square" rtlCol="0">
              <a:spAutoFit/>
            </a:bodyPr>
            <a:lstStyle/>
            <a:p>
              <a:r>
                <a:rPr lang="fr-FR" sz="1400" b="1" dirty="0">
                  <a:solidFill>
                    <a:srgbClr val="DCDCDC"/>
                  </a:solidFill>
                  <a:latin typeface="Alte Haas Grotesk" panose="02000503000000020004" pitchFamily="2" charset="0"/>
                </a:rPr>
                <a:t>@tpierrain</a:t>
              </a:r>
            </a:p>
          </p:txBody>
        </p:sp>
      </p:grpSp>
      <p:grpSp>
        <p:nvGrpSpPr>
          <p:cNvPr id="3" name="Groupe 2">
            <a:extLst>
              <a:ext uri="{FF2B5EF4-FFF2-40B4-BE49-F238E27FC236}">
                <a16:creationId xmlns:a16="http://schemas.microsoft.com/office/drawing/2014/main" id="{99B483B5-8899-1398-A7DB-B869D6B046DA}"/>
              </a:ext>
            </a:extLst>
          </p:cNvPr>
          <p:cNvGrpSpPr/>
          <p:nvPr/>
        </p:nvGrpSpPr>
        <p:grpSpPr>
          <a:xfrm>
            <a:off x="7187477" y="5140787"/>
            <a:ext cx="2846275" cy="654274"/>
            <a:chOff x="6893052" y="5021648"/>
            <a:chExt cx="2846275" cy="654274"/>
          </a:xfrm>
        </p:grpSpPr>
        <p:sp>
          <p:nvSpPr>
            <p:cNvPr id="18" name="TextBox 17">
              <a:extLst>
                <a:ext uri="{FF2B5EF4-FFF2-40B4-BE49-F238E27FC236}">
                  <a16:creationId xmlns:a16="http://schemas.microsoft.com/office/drawing/2014/main" id="{A6E91DBF-3E89-4D56-B673-F8A41EF8293E}"/>
                </a:ext>
              </a:extLst>
            </p:cNvPr>
            <p:cNvSpPr txBox="1"/>
            <p:nvPr/>
          </p:nvSpPr>
          <p:spPr>
            <a:xfrm>
              <a:off x="6893052" y="5021648"/>
              <a:ext cx="2846275" cy="369332"/>
            </a:xfrm>
            <a:prstGeom prst="rect">
              <a:avLst/>
            </a:prstGeom>
            <a:noFill/>
          </p:spPr>
          <p:txBody>
            <a:bodyPr wrap="square" lIns="91440" tIns="45720" rIns="91440" bIns="45720" rtlCol="0" anchor="t">
              <a:spAutoFit/>
            </a:bodyPr>
            <a:lstStyle/>
            <a:p>
              <a:pPr algn="ctr"/>
              <a:r>
                <a:rPr lang="fr-FR" b="1" cap="all" dirty="0">
                  <a:solidFill>
                    <a:srgbClr val="FAFCD7"/>
                  </a:solidFill>
                  <a:latin typeface="Alte Haas Grotesk"/>
                </a:rPr>
                <a:t>Thomas </a:t>
              </a:r>
              <a:r>
                <a:rPr lang="fr-FR" b="1" cap="all" dirty="0">
                  <a:solidFill>
                    <a:srgbClr val="F9D45F"/>
                  </a:solidFill>
                  <a:latin typeface="Alte Haas Grotesk"/>
                </a:rPr>
                <a:t>Pierrain</a:t>
              </a:r>
              <a:endParaRPr lang="fr-FR" b="1" cap="all" dirty="0">
                <a:solidFill>
                  <a:srgbClr val="F9D45F"/>
                </a:solidFill>
                <a:latin typeface="Alte Haas Grotesk" panose="02000503000000020004" pitchFamily="2" charset="0"/>
              </a:endParaRPr>
            </a:p>
          </p:txBody>
        </p:sp>
        <p:pic>
          <p:nvPicPr>
            <p:cNvPr id="21" name="Picture 20" descr="A picture containing text, clipart&#10;&#10;Description automatically generated">
              <a:extLst>
                <a:ext uri="{FF2B5EF4-FFF2-40B4-BE49-F238E27FC236}">
                  <a16:creationId xmlns:a16="http://schemas.microsoft.com/office/drawing/2014/main" id="{1450FB9A-1C1B-49BF-9565-B500F52A3CD2}"/>
                </a:ext>
              </a:extLst>
            </p:cNvPr>
            <p:cNvPicPr>
              <a:picLocks noChangeAspect="1"/>
            </p:cNvPicPr>
            <p:nvPr/>
          </p:nvPicPr>
          <p:blipFill>
            <a:blip r:embed="rId5">
              <a:biLevel thresh="25000"/>
              <a:extLst>
                <a:ext uri="{28A0092B-C50C-407E-A947-70E740481C1C}">
                  <a14:useLocalDpi xmlns:a14="http://schemas.microsoft.com/office/drawing/2010/main" val="0"/>
                </a:ext>
              </a:extLst>
            </a:blip>
            <a:stretch>
              <a:fillRect/>
            </a:stretch>
          </p:blipFill>
          <p:spPr>
            <a:xfrm>
              <a:off x="7569141" y="5390980"/>
              <a:ext cx="1494096" cy="284942"/>
            </a:xfrm>
            <a:prstGeom prst="rect">
              <a:avLst/>
            </a:prstGeom>
          </p:spPr>
        </p:pic>
      </p:grpSp>
    </p:spTree>
    <p:extLst>
      <p:ext uri="{BB962C8B-B14F-4D97-AF65-F5344CB8AC3E}">
        <p14:creationId xmlns:p14="http://schemas.microsoft.com/office/powerpoint/2010/main" val="25639123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ncredible Loki Fan Theory Explains the Real Purpose of the TVA - Is the  Time Variance Authority Evil?">
            <a:extLst>
              <a:ext uri="{FF2B5EF4-FFF2-40B4-BE49-F238E27FC236}">
                <a16:creationId xmlns:a16="http://schemas.microsoft.com/office/drawing/2014/main" id="{34006B2E-6BCF-9977-0084-03B1EA3F2FA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4242" r="20013"/>
          <a:stretch/>
        </p:blipFill>
        <p:spPr bwMode="auto">
          <a:xfrm>
            <a:off x="6768518" y="0"/>
            <a:ext cx="6253948" cy="683557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8EB3CD57-B2EC-DF16-3C3A-7F5C8F352D32}"/>
              </a:ext>
            </a:extLst>
          </p:cNvPr>
          <p:cNvSpPr/>
          <p:nvPr/>
        </p:nvSpPr>
        <p:spPr>
          <a:xfrm>
            <a:off x="-149277" y="-203529"/>
            <a:ext cx="12341277" cy="7242628"/>
          </a:xfrm>
          <a:prstGeom prst="rect">
            <a:avLst/>
          </a:prstGeom>
          <a:solidFill>
            <a:schemeClr val="tx1">
              <a:alpha val="35996"/>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 </a:t>
            </a:r>
          </a:p>
        </p:txBody>
      </p:sp>
      <p:sp>
        <p:nvSpPr>
          <p:cNvPr id="5" name="ZoneTexte 4">
            <a:extLst>
              <a:ext uri="{FF2B5EF4-FFF2-40B4-BE49-F238E27FC236}">
                <a16:creationId xmlns:a16="http://schemas.microsoft.com/office/drawing/2014/main" id="{9B3CF84B-8531-6808-A5C5-A608C27A5185}"/>
              </a:ext>
            </a:extLst>
          </p:cNvPr>
          <p:cNvSpPr txBox="1"/>
          <p:nvPr/>
        </p:nvSpPr>
        <p:spPr>
          <a:xfrm>
            <a:off x="523241" y="2535747"/>
            <a:ext cx="5572759" cy="3637095"/>
          </a:xfrm>
          <a:prstGeom prst="rect">
            <a:avLst/>
          </a:prstGeom>
          <a:solidFill>
            <a:schemeClr val="tx1">
              <a:alpha val="6937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24000" tIns="216000" rIns="251999" bIns="216000" rtlCol="0" anchor="b">
            <a:spAutoFit/>
          </a:bodyPr>
          <a:lstStyle>
            <a:defPPr>
              <a:defRPr lang="fr-FR"/>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4000" b="1" i="0" u="none" strike="noStrike" kern="1200" cap="none" spc="0" normalizeH="0" baseline="0" noProof="0" dirty="0">
                <a:ln>
                  <a:noFill/>
                </a:ln>
                <a:solidFill>
                  <a:prstClr val="white"/>
                </a:solidFill>
                <a:effectLst/>
                <a:uLnTx/>
                <a:uFillTx/>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t>Calendrier </a:t>
            </a:r>
            <a:r>
              <a:rPr kumimoji="0" lang="fr-FR" sz="2400" b="0" i="0" u="none" strike="noStrike" kern="1200" cap="none" spc="0" normalizeH="0" baseline="0" noProof="0" dirty="0">
                <a:ln>
                  <a:noFill/>
                </a:ln>
                <a:solidFill>
                  <a:prstClr val="white"/>
                </a:solidFill>
                <a:effectLst/>
                <a:uLnTx/>
                <a:uFillTx/>
                <a:latin typeface="Helvetica Neue Light" panose="02000403000000020004" pitchFamily="2" charset="0"/>
                <a:ea typeface="Helvetica Neue Light" panose="02000403000000020004" pitchFamily="2" charset="0"/>
                <a:cs typeface="Helvetica Neue Condensed Black" panose="02000503000000020004" pitchFamily="2" charset="0"/>
              </a:rPr>
              <a:t>[</a:t>
            </a:r>
            <a:r>
              <a:rPr kumimoji="0" lang="fr-FR" sz="2400" b="0" i="0" u="none" strike="noStrike" kern="1200" cap="none" spc="0" normalizeH="0" baseline="0" noProof="0" dirty="0" err="1">
                <a:ln>
                  <a:noFill/>
                </a:ln>
                <a:solidFill>
                  <a:prstClr val="white"/>
                </a:solidFill>
                <a:effectLst/>
                <a:uLnTx/>
                <a:uFillTx/>
                <a:latin typeface="Helvetica Neue Light" panose="02000403000000020004" pitchFamily="2" charset="0"/>
                <a:ea typeface="Helvetica Neue Light" panose="02000403000000020004" pitchFamily="2" charset="0"/>
                <a:cs typeface="Helvetica Neue Condensed Black" panose="02000503000000020004" pitchFamily="2" charset="0"/>
              </a:rPr>
              <a:t>py</a:t>
            </a:r>
            <a:r>
              <a:rPr kumimoji="0" lang="fr-FR" sz="2400" b="0" i="0" u="none" strike="noStrike" kern="1200" cap="none" spc="0" normalizeH="0" baseline="0" noProof="0" dirty="0">
                <a:ln>
                  <a:noFill/>
                </a:ln>
                <a:solidFill>
                  <a:prstClr val="white"/>
                </a:solidFill>
                <a:effectLst/>
                <a:uLnTx/>
                <a:uFillTx/>
                <a:latin typeface="Helvetica Neue Light" panose="02000403000000020004" pitchFamily="2" charset="0"/>
                <a:ea typeface="Helvetica Neue Light" panose="02000403000000020004" pitchFamily="2" charset="0"/>
                <a:cs typeface="Helvetica Neue Condensed Black" panose="02000503000000020004" pitchFamily="2" charset="0"/>
              </a:rPr>
              <a:t>-rei-li]</a:t>
            </a:r>
            <a:endParaRPr kumimoji="0" lang="fr-FR" sz="4000" b="0" i="0" u="none" strike="noStrike" kern="1200" cap="none" spc="0" normalizeH="0" baseline="0" noProof="0" dirty="0">
              <a:ln>
                <a:noFill/>
              </a:ln>
              <a:solidFill>
                <a:prstClr val="white"/>
              </a:solidFill>
              <a:effectLst/>
              <a:uLnTx/>
              <a:uFillTx/>
              <a:latin typeface="Helvetica Neue Light" panose="02000403000000020004" pitchFamily="2" charset="0"/>
              <a:ea typeface="Helvetica Neue Light" panose="02000403000000020004" pitchFamily="2" charset="0"/>
              <a:cs typeface="Helvetica Neue Condensed Black"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2400" b="0" i="0" u="none" strike="noStrike" kern="1200" cap="none" spc="0" normalizeH="0" baseline="0" noProof="0" dirty="0">
              <a:ln>
                <a:noFill/>
              </a:ln>
              <a:solidFill>
                <a:prstClr val="white"/>
              </a:solidFill>
              <a:effectLst/>
              <a:uLnTx/>
              <a:uFillTx/>
              <a:latin typeface="Helvetica Neue Light" panose="02000403000000020004" pitchFamily="2" charset="0"/>
              <a:ea typeface="Helvetica Neue Light" panose="02000403000000020004" pitchFamily="2" charset="0"/>
              <a:cs typeface="Helvetica Neue" panose="02000503000000020004" pitchFamily="2"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fr-FR" sz="2400" b="0" i="0" u="none" strike="noStrike" kern="1200" cap="none" spc="0" normalizeH="0" baseline="0" noProof="0" dirty="0">
                <a:ln>
                  <a:noFill/>
                </a:ln>
                <a:solidFill>
                  <a:srgbClr val="FAD45F"/>
                </a:solidFill>
                <a:effectLst/>
                <a:uLnTx/>
                <a:uFillTx/>
                <a:latin typeface="Helvetica Neue Light" panose="02000403000000020004" pitchFamily="2" charset="0"/>
                <a:ea typeface="Helvetica Neue Light" panose="02000403000000020004" pitchFamily="2" charset="0"/>
                <a:cs typeface="Helvetica Neue" panose="02000503000000020004" pitchFamily="2" charset="0"/>
              </a:rPr>
              <a:t>Système permettant de recenser les jours, les semaines, les mois et les années.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2400" b="0" i="0" u="none" strike="noStrike" kern="1200" cap="none" spc="0" normalizeH="0" baseline="0" noProof="0" dirty="0">
              <a:ln>
                <a:noFill/>
              </a:ln>
              <a:solidFill>
                <a:srgbClr val="FAD45F"/>
              </a:solidFill>
              <a:effectLst/>
              <a:uLnTx/>
              <a:uFillTx/>
              <a:latin typeface="Helvetica Neue Light" panose="02000403000000020004" pitchFamily="2" charset="0"/>
              <a:ea typeface="Helvetica Neue Light" panose="02000403000000020004" pitchFamily="2" charset="0"/>
              <a:cs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2400" u="none" strike="noStrike" kern="1200" cap="none" spc="0" normalizeH="0" baseline="0" noProof="0" dirty="0">
                <a:ln>
                  <a:noFill/>
                </a:ln>
                <a:solidFill>
                  <a:prstClr val="white"/>
                </a:solidFill>
                <a:effectLst/>
                <a:uLnTx/>
                <a:uFillTx/>
                <a:latin typeface="Helvetica Neue Light" panose="02000403000000020004" pitchFamily="2" charset="0"/>
                <a:ea typeface="Helvetica Neue Light" panose="02000403000000020004" pitchFamily="2" charset="0"/>
              </a:rPr>
              <a:t>e.g.: Calendrier Grégorien, hébreu, islamique, Japonais Impérial…</a:t>
            </a:r>
            <a:endParaRPr lang="fr-FR" sz="4000" dirty="0">
              <a:latin typeface="Helvetica Neue Light" panose="02000403000000020004" pitchFamily="2" charset="0"/>
              <a:ea typeface="Helvetica Neue Light" panose="02000403000000020004" pitchFamily="2" charset="0"/>
            </a:endParaRPr>
          </a:p>
        </p:txBody>
      </p:sp>
    </p:spTree>
    <p:extLst>
      <p:ext uri="{BB962C8B-B14F-4D97-AF65-F5344CB8AC3E}">
        <p14:creationId xmlns:p14="http://schemas.microsoft.com/office/powerpoint/2010/main" val="35080194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ncredible Loki Fan Theory Explains the Real Purpose of the TVA - Is the  Time Variance Authority Evil?">
            <a:extLst>
              <a:ext uri="{FF2B5EF4-FFF2-40B4-BE49-F238E27FC236}">
                <a16:creationId xmlns:a16="http://schemas.microsoft.com/office/drawing/2014/main" id="{34006B2E-6BCF-9977-0084-03B1EA3F2FA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4242" r="20013"/>
          <a:stretch/>
        </p:blipFill>
        <p:spPr bwMode="auto">
          <a:xfrm>
            <a:off x="6768518" y="0"/>
            <a:ext cx="6253948" cy="683557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8EB3CD57-B2EC-DF16-3C3A-7F5C8F352D32}"/>
              </a:ext>
            </a:extLst>
          </p:cNvPr>
          <p:cNvSpPr/>
          <p:nvPr/>
        </p:nvSpPr>
        <p:spPr>
          <a:xfrm>
            <a:off x="-149277" y="-203529"/>
            <a:ext cx="12341277" cy="7242628"/>
          </a:xfrm>
          <a:prstGeom prst="rect">
            <a:avLst/>
          </a:prstGeom>
          <a:solidFill>
            <a:schemeClr val="tx1">
              <a:alpha val="35996"/>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 </a:t>
            </a:r>
          </a:p>
        </p:txBody>
      </p:sp>
      <p:sp>
        <p:nvSpPr>
          <p:cNvPr id="5" name="ZoneTexte 4">
            <a:extLst>
              <a:ext uri="{FF2B5EF4-FFF2-40B4-BE49-F238E27FC236}">
                <a16:creationId xmlns:a16="http://schemas.microsoft.com/office/drawing/2014/main" id="{9B3CF84B-8531-6808-A5C5-A608C27A5185}"/>
              </a:ext>
            </a:extLst>
          </p:cNvPr>
          <p:cNvSpPr txBox="1"/>
          <p:nvPr/>
        </p:nvSpPr>
        <p:spPr>
          <a:xfrm>
            <a:off x="523241" y="3274411"/>
            <a:ext cx="5572759" cy="2898431"/>
          </a:xfrm>
          <a:prstGeom prst="rect">
            <a:avLst/>
          </a:prstGeom>
          <a:solidFill>
            <a:schemeClr val="tx1">
              <a:alpha val="6937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24000" tIns="216000" rIns="251999" bIns="216000" rtlCol="0" anchor="b">
            <a:spAutoFit/>
          </a:bodyPr>
          <a:lstStyle>
            <a:defPPr>
              <a:defRPr lang="fr-FR"/>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4000" b="1" i="0" u="none" strike="noStrike" kern="1200" cap="none" spc="0" normalizeH="0" baseline="0" noProof="0" dirty="0">
                <a:ln>
                  <a:noFill/>
                </a:ln>
                <a:solidFill>
                  <a:prstClr val="white"/>
                </a:solidFill>
                <a:effectLst/>
                <a:uLnTx/>
                <a:uFillTx/>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t>Date </a:t>
            </a:r>
            <a:r>
              <a:rPr kumimoji="0" lang="fr-FR" sz="2400" b="0" i="0" u="none" strike="noStrike" kern="1200" cap="none" spc="0" normalizeH="0" baseline="0" noProof="0" dirty="0">
                <a:ln>
                  <a:noFill/>
                </a:ln>
                <a:solidFill>
                  <a:prstClr val="white"/>
                </a:solidFill>
                <a:effectLst/>
                <a:uLnTx/>
                <a:uFillTx/>
                <a:latin typeface="Helvetica Neue Light" panose="02000403000000020004" pitchFamily="2" charset="0"/>
                <a:ea typeface="Helvetica Neue Light" panose="02000403000000020004" pitchFamily="2" charset="0"/>
                <a:cs typeface="Helvetica Neue Condensed Black" panose="02000503000000020004" pitchFamily="2" charset="0"/>
              </a:rPr>
              <a:t>[</a:t>
            </a:r>
            <a:r>
              <a:rPr kumimoji="0" lang="fr-FR" sz="2400" b="0" i="0" u="none" strike="noStrike" kern="1200" cap="none" spc="0" normalizeH="0" baseline="0" noProof="0" dirty="0" err="1">
                <a:ln>
                  <a:noFill/>
                </a:ln>
                <a:solidFill>
                  <a:prstClr val="white"/>
                </a:solidFill>
                <a:effectLst/>
                <a:uLnTx/>
                <a:uFillTx/>
                <a:latin typeface="Helvetica Neue Light" panose="02000403000000020004" pitchFamily="2" charset="0"/>
                <a:ea typeface="Helvetica Neue Light" panose="02000403000000020004" pitchFamily="2" charset="0"/>
                <a:cs typeface="Helvetica Neue Condensed Black" panose="02000503000000020004" pitchFamily="2" charset="0"/>
              </a:rPr>
              <a:t>crush</a:t>
            </a:r>
            <a:r>
              <a:rPr kumimoji="0" lang="fr-FR" sz="2400" b="0" i="0" u="none" strike="noStrike" kern="1200" cap="none" spc="0" normalizeH="0" baseline="0" noProof="0" dirty="0">
                <a:ln>
                  <a:noFill/>
                </a:ln>
                <a:solidFill>
                  <a:prstClr val="white"/>
                </a:solidFill>
                <a:effectLst/>
                <a:uLnTx/>
                <a:uFillTx/>
                <a:latin typeface="Helvetica Neue Light" panose="02000403000000020004" pitchFamily="2" charset="0"/>
                <a:ea typeface="Helvetica Neue Light" panose="02000403000000020004" pitchFamily="2" charset="0"/>
                <a:cs typeface="Helvetica Neue Condensed Black" panose="02000503000000020004" pitchFamily="2" charset="0"/>
              </a:rPr>
              <a:t>]</a:t>
            </a:r>
            <a:endParaRPr kumimoji="0" lang="fr-FR" sz="4000" b="0" i="0" u="none" strike="noStrike" kern="1200" cap="none" spc="0" normalizeH="0" baseline="0" noProof="0" dirty="0">
              <a:ln>
                <a:noFill/>
              </a:ln>
              <a:solidFill>
                <a:prstClr val="white"/>
              </a:solidFill>
              <a:effectLst/>
              <a:uLnTx/>
              <a:uFillTx/>
              <a:latin typeface="Helvetica Neue Light" panose="02000403000000020004" pitchFamily="2" charset="0"/>
              <a:ea typeface="Helvetica Neue Light" panose="02000403000000020004" pitchFamily="2" charset="0"/>
              <a:cs typeface="Helvetica Neue Condensed Black"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2400" b="0" i="0" u="none" strike="noStrike" kern="1200" cap="none" spc="0" normalizeH="0" baseline="0" noProof="0" dirty="0">
              <a:ln>
                <a:noFill/>
              </a:ln>
              <a:solidFill>
                <a:prstClr val="white"/>
              </a:solidFill>
              <a:effectLst/>
              <a:uLnTx/>
              <a:uFillTx/>
              <a:latin typeface="Helvetica Neue Light" panose="02000403000000020004" pitchFamily="2" charset="0"/>
              <a:ea typeface="Helvetica Neue Light" panose="02000403000000020004" pitchFamily="2" charset="0"/>
              <a:cs typeface="Helvetica Neue" panose="02000503000000020004" pitchFamily="2"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fr-FR" sz="2400" b="0" i="0" u="none" strike="noStrike" kern="1200" cap="none" spc="0" normalizeH="0" baseline="0" noProof="0" dirty="0">
                <a:ln>
                  <a:noFill/>
                </a:ln>
                <a:solidFill>
                  <a:srgbClr val="FAD45F"/>
                </a:solidFill>
                <a:effectLst/>
                <a:uLnTx/>
                <a:uFillTx/>
                <a:latin typeface="Helvetica Neue Light" panose="02000403000000020004" pitchFamily="2" charset="0"/>
                <a:ea typeface="Helvetica Neue Light" panose="02000403000000020004" pitchFamily="2" charset="0"/>
                <a:cs typeface="Helvetica Neue" panose="02000503000000020004" pitchFamily="2" charset="0"/>
              </a:rPr>
              <a:t>Jour précis dans un calendrier donné.</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2400" b="0" i="0" u="none" strike="noStrike" kern="1200" cap="none" spc="0" normalizeH="0" baseline="0" noProof="0" dirty="0">
              <a:ln>
                <a:noFill/>
              </a:ln>
              <a:solidFill>
                <a:srgbClr val="FAD45F"/>
              </a:solidFill>
              <a:effectLst/>
              <a:uLnTx/>
              <a:uFillTx/>
              <a:latin typeface="Helvetica Neue Light" panose="02000403000000020004" pitchFamily="2" charset="0"/>
              <a:ea typeface="Helvetica Neue Light" panose="02000403000000020004" pitchFamily="2" charset="0"/>
              <a:cs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2400" u="none" strike="noStrike" kern="1200" cap="none" spc="0" normalizeH="0" baseline="0" noProof="0" dirty="0">
                <a:ln>
                  <a:noFill/>
                </a:ln>
                <a:solidFill>
                  <a:prstClr val="white"/>
                </a:solidFill>
                <a:effectLst/>
                <a:uLnTx/>
                <a:uFillTx/>
                <a:latin typeface="Helvetica Neue Light" panose="02000403000000020004" pitchFamily="2" charset="0"/>
                <a:ea typeface="Helvetica Neue Light" panose="02000403000000020004" pitchFamily="2" charset="0"/>
              </a:rPr>
              <a:t>e.g.: le 8 juin 1974 dans le calendrier Grégorien</a:t>
            </a:r>
          </a:p>
        </p:txBody>
      </p:sp>
    </p:spTree>
    <p:extLst>
      <p:ext uri="{BB962C8B-B14F-4D97-AF65-F5344CB8AC3E}">
        <p14:creationId xmlns:p14="http://schemas.microsoft.com/office/powerpoint/2010/main" val="25927870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Short Cuts, un film de 1993 - Télérama Vodkaster">
            <a:extLst>
              <a:ext uri="{FF2B5EF4-FFF2-40B4-BE49-F238E27FC236}">
                <a16:creationId xmlns:a16="http://schemas.microsoft.com/office/drawing/2014/main" id="{2461211A-B937-0067-1A1A-E74D1651C5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393CFFA1-3BA9-A1E8-2CBE-774EED5CF7A5}"/>
              </a:ext>
            </a:extLst>
          </p:cNvPr>
          <p:cNvSpPr/>
          <p:nvPr/>
        </p:nvSpPr>
        <p:spPr>
          <a:xfrm>
            <a:off x="-130630" y="-116114"/>
            <a:ext cx="12341277" cy="7242628"/>
          </a:xfrm>
          <a:prstGeom prst="rect">
            <a:avLst/>
          </a:prstGeom>
          <a:solidFill>
            <a:schemeClr val="tx1">
              <a:alpha val="27985"/>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 </a:t>
            </a:r>
          </a:p>
        </p:txBody>
      </p:sp>
      <p:sp>
        <p:nvSpPr>
          <p:cNvPr id="10" name="Rectangle 9">
            <a:extLst>
              <a:ext uri="{FF2B5EF4-FFF2-40B4-BE49-F238E27FC236}">
                <a16:creationId xmlns:a16="http://schemas.microsoft.com/office/drawing/2014/main" id="{0855AE35-EF9A-4B37-9AD9-B6A0FE22C24B}"/>
              </a:ext>
            </a:extLst>
          </p:cNvPr>
          <p:cNvSpPr/>
          <p:nvPr/>
        </p:nvSpPr>
        <p:spPr>
          <a:xfrm>
            <a:off x="0" y="4829784"/>
            <a:ext cx="12192000" cy="1276281"/>
          </a:xfrm>
          <a:prstGeom prst="rect">
            <a:avLst/>
          </a:prstGeom>
          <a:solidFill>
            <a:schemeClr val="tx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extBox 6">
            <a:extLst>
              <a:ext uri="{FF2B5EF4-FFF2-40B4-BE49-F238E27FC236}">
                <a16:creationId xmlns:a16="http://schemas.microsoft.com/office/drawing/2014/main" id="{611DAD04-CA01-46ED-9FCB-CA0D167FD491}"/>
              </a:ext>
            </a:extLst>
          </p:cNvPr>
          <p:cNvSpPr txBox="1"/>
          <p:nvPr/>
        </p:nvSpPr>
        <p:spPr>
          <a:xfrm>
            <a:off x="498796" y="5225364"/>
            <a:ext cx="7635553" cy="523220"/>
          </a:xfrm>
          <a:prstGeom prst="rect">
            <a:avLst/>
          </a:prstGeom>
          <a:noFill/>
        </p:spPr>
        <p:txBody>
          <a:bodyPr wrap="square" lIns="91440" tIns="45720" rIns="91440" bIns="45720" rtlCol="0" anchor="ctr">
            <a:spAutoFit/>
          </a:bodyPr>
          <a:lstStyle/>
          <a:p>
            <a:r>
              <a:rPr lang="fr-FR" sz="2800" b="1" cap="all" dirty="0">
                <a:solidFill>
                  <a:srgbClr val="F9D45F"/>
                </a:solidFill>
                <a:latin typeface="Alte Haas Grotesk"/>
              </a:rPr>
              <a:t>Lundi </a:t>
            </a:r>
            <a:r>
              <a:rPr lang="fr-FR" sz="2800" b="1" cap="all" dirty="0">
                <a:solidFill>
                  <a:srgbClr val="FAFCD7"/>
                </a:solidFill>
                <a:latin typeface="Alte Haas Grotesk"/>
              </a:rPr>
              <a:t>Dernier</a:t>
            </a:r>
          </a:p>
        </p:txBody>
      </p:sp>
    </p:spTree>
    <p:extLst>
      <p:ext uri="{BB962C8B-B14F-4D97-AF65-F5344CB8AC3E}">
        <p14:creationId xmlns:p14="http://schemas.microsoft.com/office/powerpoint/2010/main" val="38412771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a:extLst>
              <a:ext uri="{FF2B5EF4-FFF2-40B4-BE49-F238E27FC236}">
                <a16:creationId xmlns:a16="http://schemas.microsoft.com/office/drawing/2014/main" id="{F3CEAB6A-7430-B774-4614-D21AC6066E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80139" y="924792"/>
            <a:ext cx="6431722" cy="482379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611DAD04-CA01-46ED-9FCB-CA0D167FD491}"/>
              </a:ext>
            </a:extLst>
          </p:cNvPr>
          <p:cNvSpPr txBox="1"/>
          <p:nvPr/>
        </p:nvSpPr>
        <p:spPr>
          <a:xfrm>
            <a:off x="498796" y="5225364"/>
            <a:ext cx="7635553" cy="523220"/>
          </a:xfrm>
          <a:prstGeom prst="rect">
            <a:avLst/>
          </a:prstGeom>
          <a:noFill/>
        </p:spPr>
        <p:txBody>
          <a:bodyPr wrap="square" lIns="91440" tIns="45720" rIns="91440" bIns="45720" rtlCol="0" anchor="ctr">
            <a:spAutoFit/>
          </a:bodyPr>
          <a:lstStyle/>
          <a:p>
            <a:r>
              <a:rPr lang="fr-FR" sz="2800" b="1" cap="all" dirty="0">
                <a:solidFill>
                  <a:srgbClr val="F9D45F"/>
                </a:solidFill>
                <a:latin typeface="Alte Haas Grotesk"/>
              </a:rPr>
              <a:t>Chacun </a:t>
            </a:r>
            <a:r>
              <a:rPr lang="fr-FR" sz="2800" b="1" cap="all" dirty="0">
                <a:solidFill>
                  <a:srgbClr val="FAFCD7"/>
                </a:solidFill>
                <a:latin typeface="Alte Haas Grotesk"/>
              </a:rPr>
              <a:t>son tour</a:t>
            </a:r>
          </a:p>
        </p:txBody>
      </p:sp>
    </p:spTree>
    <p:extLst>
      <p:ext uri="{BB962C8B-B14F-4D97-AF65-F5344CB8AC3E}">
        <p14:creationId xmlns:p14="http://schemas.microsoft.com/office/powerpoint/2010/main" val="1091558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astering Jet Lag: Restoring a Well-Balanced Sleep Schedule">
            <a:extLst>
              <a:ext uri="{FF2B5EF4-FFF2-40B4-BE49-F238E27FC236}">
                <a16:creationId xmlns:a16="http://schemas.microsoft.com/office/drawing/2014/main" id="{A6458831-9F14-8B3A-901B-9DBEB89A6B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6719" y="-478631"/>
            <a:ext cx="13025438" cy="78152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393CFFA1-3BA9-A1E8-2CBE-774EED5CF7A5}"/>
              </a:ext>
            </a:extLst>
          </p:cNvPr>
          <p:cNvSpPr/>
          <p:nvPr/>
        </p:nvSpPr>
        <p:spPr>
          <a:xfrm>
            <a:off x="-74638" y="-192314"/>
            <a:ext cx="12341277" cy="7242628"/>
          </a:xfrm>
          <a:prstGeom prst="rect">
            <a:avLst/>
          </a:prstGeom>
          <a:solidFill>
            <a:schemeClr val="tx1">
              <a:alpha val="27985"/>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 </a:t>
            </a:r>
          </a:p>
        </p:txBody>
      </p:sp>
      <p:sp>
        <p:nvSpPr>
          <p:cNvPr id="10" name="Rectangle 9">
            <a:extLst>
              <a:ext uri="{FF2B5EF4-FFF2-40B4-BE49-F238E27FC236}">
                <a16:creationId xmlns:a16="http://schemas.microsoft.com/office/drawing/2014/main" id="{0855AE35-EF9A-4B37-9AD9-B6A0FE22C24B}"/>
              </a:ext>
            </a:extLst>
          </p:cNvPr>
          <p:cNvSpPr/>
          <p:nvPr/>
        </p:nvSpPr>
        <p:spPr>
          <a:xfrm>
            <a:off x="0" y="4829784"/>
            <a:ext cx="12192000" cy="1276281"/>
          </a:xfrm>
          <a:prstGeom prst="rect">
            <a:avLst/>
          </a:prstGeom>
          <a:solidFill>
            <a:schemeClr val="tx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extBox 6">
            <a:extLst>
              <a:ext uri="{FF2B5EF4-FFF2-40B4-BE49-F238E27FC236}">
                <a16:creationId xmlns:a16="http://schemas.microsoft.com/office/drawing/2014/main" id="{611DAD04-CA01-46ED-9FCB-CA0D167FD491}"/>
              </a:ext>
            </a:extLst>
          </p:cNvPr>
          <p:cNvSpPr txBox="1"/>
          <p:nvPr/>
        </p:nvSpPr>
        <p:spPr>
          <a:xfrm>
            <a:off x="498796" y="5225364"/>
            <a:ext cx="7635553" cy="523220"/>
          </a:xfrm>
          <a:prstGeom prst="rect">
            <a:avLst/>
          </a:prstGeom>
          <a:noFill/>
        </p:spPr>
        <p:txBody>
          <a:bodyPr wrap="square" lIns="91440" tIns="45720" rIns="91440" bIns="45720" rtlCol="0" anchor="ctr">
            <a:spAutoFit/>
          </a:bodyPr>
          <a:lstStyle/>
          <a:p>
            <a:r>
              <a:rPr lang="fr-FR" sz="2800" b="1" cap="all" dirty="0">
                <a:solidFill>
                  <a:srgbClr val="F9D45F"/>
                </a:solidFill>
                <a:latin typeface="Alte Haas Grotesk"/>
              </a:rPr>
              <a:t>L’heure </a:t>
            </a:r>
            <a:r>
              <a:rPr lang="fr-FR" sz="2800" b="1" cap="all" dirty="0">
                <a:solidFill>
                  <a:srgbClr val="FAFCD7"/>
                </a:solidFill>
                <a:latin typeface="Alte Haas Grotesk"/>
              </a:rPr>
              <a:t>sur terre</a:t>
            </a:r>
          </a:p>
        </p:txBody>
      </p:sp>
    </p:spTree>
    <p:extLst>
      <p:ext uri="{BB962C8B-B14F-4D97-AF65-F5344CB8AC3E}">
        <p14:creationId xmlns:p14="http://schemas.microsoft.com/office/powerpoint/2010/main" val="6220001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ybrid Work Is Disrupting Your Circadian Rhythm">
            <a:extLst>
              <a:ext uri="{FF2B5EF4-FFF2-40B4-BE49-F238E27FC236}">
                <a16:creationId xmlns:a16="http://schemas.microsoft.com/office/drawing/2014/main" id="{86C9DAB4-5FA4-D546-D8BA-43E9000A06B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8871"/>
          <a:stretch/>
        </p:blipFill>
        <p:spPr bwMode="auto">
          <a:xfrm>
            <a:off x="1095376" y="314330"/>
            <a:ext cx="10001249" cy="4703946"/>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0855AE35-EF9A-4B37-9AD9-B6A0FE22C24B}"/>
              </a:ext>
            </a:extLst>
          </p:cNvPr>
          <p:cNvSpPr/>
          <p:nvPr/>
        </p:nvSpPr>
        <p:spPr>
          <a:xfrm>
            <a:off x="0" y="4829784"/>
            <a:ext cx="12192000" cy="1276281"/>
          </a:xfrm>
          <a:prstGeom prst="rect">
            <a:avLst/>
          </a:prstGeom>
          <a:solidFill>
            <a:schemeClr val="tx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extBox 6">
            <a:extLst>
              <a:ext uri="{FF2B5EF4-FFF2-40B4-BE49-F238E27FC236}">
                <a16:creationId xmlns:a16="http://schemas.microsoft.com/office/drawing/2014/main" id="{611DAD04-CA01-46ED-9FCB-CA0D167FD491}"/>
              </a:ext>
            </a:extLst>
          </p:cNvPr>
          <p:cNvSpPr txBox="1"/>
          <p:nvPr/>
        </p:nvSpPr>
        <p:spPr>
          <a:xfrm>
            <a:off x="498796" y="5225364"/>
            <a:ext cx="7635553" cy="523220"/>
          </a:xfrm>
          <a:prstGeom prst="rect">
            <a:avLst/>
          </a:prstGeom>
          <a:noFill/>
        </p:spPr>
        <p:txBody>
          <a:bodyPr wrap="square" lIns="91440" tIns="45720" rIns="91440" bIns="45720" rtlCol="0" anchor="ctr">
            <a:spAutoFit/>
          </a:bodyPr>
          <a:lstStyle/>
          <a:p>
            <a:r>
              <a:rPr lang="fr-FR" sz="2800" b="1" cap="all" dirty="0">
                <a:solidFill>
                  <a:srgbClr val="F9D45F"/>
                </a:solidFill>
                <a:latin typeface="Alte Haas Grotesk"/>
              </a:rPr>
              <a:t>Cycle </a:t>
            </a:r>
            <a:r>
              <a:rPr lang="fr-FR" sz="2800" b="1" cap="all" dirty="0">
                <a:solidFill>
                  <a:srgbClr val="FAFCD7"/>
                </a:solidFill>
                <a:latin typeface="Alte Haas Grotesk"/>
              </a:rPr>
              <a:t>circadien</a:t>
            </a:r>
          </a:p>
        </p:txBody>
      </p:sp>
    </p:spTree>
    <p:extLst>
      <p:ext uri="{BB962C8B-B14F-4D97-AF65-F5344CB8AC3E}">
        <p14:creationId xmlns:p14="http://schemas.microsoft.com/office/powerpoint/2010/main" val="23743311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a:extLst>
              <a:ext uri="{FF2B5EF4-FFF2-40B4-BE49-F238E27FC236}">
                <a16:creationId xmlns:a16="http://schemas.microsoft.com/office/drawing/2014/main" id="{87D0EB77-4FC0-C730-6104-D7BFA63C13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9359" y="-192314"/>
            <a:ext cx="13905846" cy="7242628"/>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393CFFA1-3BA9-A1E8-2CBE-774EED5CF7A5}"/>
              </a:ext>
            </a:extLst>
          </p:cNvPr>
          <p:cNvSpPr/>
          <p:nvPr/>
        </p:nvSpPr>
        <p:spPr>
          <a:xfrm>
            <a:off x="-74638" y="-192314"/>
            <a:ext cx="12341277" cy="7242628"/>
          </a:xfrm>
          <a:prstGeom prst="rect">
            <a:avLst/>
          </a:prstGeom>
          <a:solidFill>
            <a:schemeClr val="tx1">
              <a:alpha val="27985"/>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 </a:t>
            </a:r>
          </a:p>
        </p:txBody>
      </p:sp>
      <p:sp>
        <p:nvSpPr>
          <p:cNvPr id="10" name="Rectangle 9">
            <a:extLst>
              <a:ext uri="{FF2B5EF4-FFF2-40B4-BE49-F238E27FC236}">
                <a16:creationId xmlns:a16="http://schemas.microsoft.com/office/drawing/2014/main" id="{0855AE35-EF9A-4B37-9AD9-B6A0FE22C24B}"/>
              </a:ext>
            </a:extLst>
          </p:cNvPr>
          <p:cNvSpPr/>
          <p:nvPr/>
        </p:nvSpPr>
        <p:spPr>
          <a:xfrm>
            <a:off x="0" y="4829784"/>
            <a:ext cx="12192000" cy="1276281"/>
          </a:xfrm>
          <a:prstGeom prst="rect">
            <a:avLst/>
          </a:prstGeom>
          <a:solidFill>
            <a:schemeClr val="tx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extBox 6">
            <a:extLst>
              <a:ext uri="{FF2B5EF4-FFF2-40B4-BE49-F238E27FC236}">
                <a16:creationId xmlns:a16="http://schemas.microsoft.com/office/drawing/2014/main" id="{611DAD04-CA01-46ED-9FCB-CA0D167FD491}"/>
              </a:ext>
            </a:extLst>
          </p:cNvPr>
          <p:cNvSpPr txBox="1"/>
          <p:nvPr/>
        </p:nvSpPr>
        <p:spPr>
          <a:xfrm>
            <a:off x="498796" y="5225364"/>
            <a:ext cx="7635553" cy="523220"/>
          </a:xfrm>
          <a:prstGeom prst="rect">
            <a:avLst/>
          </a:prstGeom>
          <a:noFill/>
        </p:spPr>
        <p:txBody>
          <a:bodyPr wrap="square" lIns="91440" tIns="45720" rIns="91440" bIns="45720" rtlCol="0" anchor="ctr">
            <a:spAutoFit/>
          </a:bodyPr>
          <a:lstStyle/>
          <a:p>
            <a:r>
              <a:rPr lang="fr-FR" sz="2800" b="1" cap="all" dirty="0">
                <a:solidFill>
                  <a:srgbClr val="F9D45F"/>
                </a:solidFill>
                <a:latin typeface="Alte Haas Grotesk"/>
              </a:rPr>
              <a:t>Le soleil comme </a:t>
            </a:r>
            <a:r>
              <a:rPr lang="fr-FR" sz="2800" b="1" cap="all" dirty="0">
                <a:solidFill>
                  <a:srgbClr val="FAFCD7"/>
                </a:solidFill>
                <a:latin typeface="Alte Haas Grotesk"/>
              </a:rPr>
              <a:t>boussole</a:t>
            </a:r>
          </a:p>
        </p:txBody>
      </p:sp>
    </p:spTree>
    <p:extLst>
      <p:ext uri="{BB962C8B-B14F-4D97-AF65-F5344CB8AC3E}">
        <p14:creationId xmlns:p14="http://schemas.microsoft.com/office/powerpoint/2010/main" val="4191027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4" name="Picture 4" descr="Hoy la Tierra estará más cerca del sol">
            <a:extLst>
              <a:ext uri="{FF2B5EF4-FFF2-40B4-BE49-F238E27FC236}">
                <a16:creationId xmlns:a16="http://schemas.microsoft.com/office/drawing/2014/main" id="{3CB2890B-3B6D-1AF3-6425-EF52BCA5FA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532405"/>
            <a:ext cx="13144990" cy="7390405"/>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393CFFA1-3BA9-A1E8-2CBE-774EED5CF7A5}"/>
              </a:ext>
            </a:extLst>
          </p:cNvPr>
          <p:cNvSpPr/>
          <p:nvPr/>
        </p:nvSpPr>
        <p:spPr>
          <a:xfrm>
            <a:off x="-74638" y="-192314"/>
            <a:ext cx="12341277" cy="7242628"/>
          </a:xfrm>
          <a:prstGeom prst="rect">
            <a:avLst/>
          </a:prstGeom>
          <a:solidFill>
            <a:schemeClr val="tx1">
              <a:alpha val="11154"/>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 </a:t>
            </a:r>
          </a:p>
        </p:txBody>
      </p:sp>
      <p:sp>
        <p:nvSpPr>
          <p:cNvPr id="10" name="Rectangle 9">
            <a:extLst>
              <a:ext uri="{FF2B5EF4-FFF2-40B4-BE49-F238E27FC236}">
                <a16:creationId xmlns:a16="http://schemas.microsoft.com/office/drawing/2014/main" id="{0855AE35-EF9A-4B37-9AD9-B6A0FE22C24B}"/>
              </a:ext>
            </a:extLst>
          </p:cNvPr>
          <p:cNvSpPr/>
          <p:nvPr/>
        </p:nvSpPr>
        <p:spPr>
          <a:xfrm>
            <a:off x="0" y="4829784"/>
            <a:ext cx="12192000" cy="1276281"/>
          </a:xfrm>
          <a:prstGeom prst="rect">
            <a:avLst/>
          </a:prstGeom>
          <a:solidFill>
            <a:schemeClr val="tx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extBox 6">
            <a:extLst>
              <a:ext uri="{FF2B5EF4-FFF2-40B4-BE49-F238E27FC236}">
                <a16:creationId xmlns:a16="http://schemas.microsoft.com/office/drawing/2014/main" id="{611DAD04-CA01-46ED-9FCB-CA0D167FD491}"/>
              </a:ext>
            </a:extLst>
          </p:cNvPr>
          <p:cNvSpPr txBox="1"/>
          <p:nvPr/>
        </p:nvSpPr>
        <p:spPr>
          <a:xfrm>
            <a:off x="498796" y="5225364"/>
            <a:ext cx="7635553" cy="523220"/>
          </a:xfrm>
          <a:prstGeom prst="rect">
            <a:avLst/>
          </a:prstGeom>
          <a:noFill/>
        </p:spPr>
        <p:txBody>
          <a:bodyPr wrap="square" lIns="91440" tIns="45720" rIns="91440" bIns="45720" rtlCol="0" anchor="ctr">
            <a:spAutoFit/>
          </a:bodyPr>
          <a:lstStyle/>
          <a:p>
            <a:r>
              <a:rPr lang="fr-FR" sz="2800" b="1" cap="all" dirty="0">
                <a:solidFill>
                  <a:srgbClr val="F9D45F"/>
                </a:solidFill>
                <a:latin typeface="Alte Haas Grotesk"/>
              </a:rPr>
              <a:t>24h / </a:t>
            </a:r>
            <a:r>
              <a:rPr lang="fr-FR" sz="2800" b="1" cap="all" dirty="0">
                <a:solidFill>
                  <a:srgbClr val="FAFCD7"/>
                </a:solidFill>
                <a:latin typeface="Alte Haas Grotesk"/>
              </a:rPr>
              <a:t>365 jours</a:t>
            </a:r>
          </a:p>
        </p:txBody>
      </p:sp>
    </p:spTree>
    <p:extLst>
      <p:ext uri="{BB962C8B-B14F-4D97-AF65-F5344CB8AC3E}">
        <p14:creationId xmlns:p14="http://schemas.microsoft.com/office/powerpoint/2010/main" val="36672622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8" name="Picture 4">
            <a:extLst>
              <a:ext uri="{FF2B5EF4-FFF2-40B4-BE49-F238E27FC236}">
                <a16:creationId xmlns:a16="http://schemas.microsoft.com/office/drawing/2014/main" id="{08A8ACE5-03CA-A4A4-ED74-B0106CCD08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42875"/>
            <a:ext cx="12192000" cy="657225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393CFFA1-3BA9-A1E8-2CBE-774EED5CF7A5}"/>
              </a:ext>
            </a:extLst>
          </p:cNvPr>
          <p:cNvSpPr/>
          <p:nvPr/>
        </p:nvSpPr>
        <p:spPr>
          <a:xfrm>
            <a:off x="-74638" y="-192315"/>
            <a:ext cx="12341277" cy="7242628"/>
          </a:xfrm>
          <a:prstGeom prst="rect">
            <a:avLst/>
          </a:prstGeom>
          <a:solidFill>
            <a:schemeClr val="tx1">
              <a:alpha val="11154"/>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 </a:t>
            </a:r>
          </a:p>
        </p:txBody>
      </p:sp>
      <p:sp>
        <p:nvSpPr>
          <p:cNvPr id="10" name="Rectangle 9">
            <a:extLst>
              <a:ext uri="{FF2B5EF4-FFF2-40B4-BE49-F238E27FC236}">
                <a16:creationId xmlns:a16="http://schemas.microsoft.com/office/drawing/2014/main" id="{0855AE35-EF9A-4B37-9AD9-B6A0FE22C24B}"/>
              </a:ext>
            </a:extLst>
          </p:cNvPr>
          <p:cNvSpPr/>
          <p:nvPr/>
        </p:nvSpPr>
        <p:spPr>
          <a:xfrm>
            <a:off x="0" y="4829784"/>
            <a:ext cx="12192000" cy="1276281"/>
          </a:xfrm>
          <a:prstGeom prst="rect">
            <a:avLst/>
          </a:prstGeom>
          <a:solidFill>
            <a:schemeClr val="tx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extBox 6">
            <a:extLst>
              <a:ext uri="{FF2B5EF4-FFF2-40B4-BE49-F238E27FC236}">
                <a16:creationId xmlns:a16="http://schemas.microsoft.com/office/drawing/2014/main" id="{611DAD04-CA01-46ED-9FCB-CA0D167FD491}"/>
              </a:ext>
            </a:extLst>
          </p:cNvPr>
          <p:cNvSpPr txBox="1"/>
          <p:nvPr/>
        </p:nvSpPr>
        <p:spPr>
          <a:xfrm>
            <a:off x="498796" y="5225364"/>
            <a:ext cx="7635553" cy="523220"/>
          </a:xfrm>
          <a:prstGeom prst="rect">
            <a:avLst/>
          </a:prstGeom>
          <a:noFill/>
        </p:spPr>
        <p:txBody>
          <a:bodyPr wrap="square" lIns="91440" tIns="45720" rIns="91440" bIns="45720" rtlCol="0" anchor="ctr">
            <a:spAutoFit/>
          </a:bodyPr>
          <a:lstStyle/>
          <a:p>
            <a:r>
              <a:rPr lang="fr-FR" sz="2800" b="1" cap="all" dirty="0">
                <a:solidFill>
                  <a:srgbClr val="F9D45F"/>
                </a:solidFill>
                <a:latin typeface="Alte Haas Grotesk"/>
              </a:rPr>
              <a:t>Fuseaux horaires / </a:t>
            </a:r>
            <a:r>
              <a:rPr lang="fr-FR" sz="2800" b="1" cap="all" dirty="0">
                <a:solidFill>
                  <a:srgbClr val="FAFCD7"/>
                </a:solidFill>
                <a:latin typeface="Alte Haas Grotesk"/>
              </a:rPr>
              <a:t>time zones</a:t>
            </a:r>
          </a:p>
        </p:txBody>
      </p:sp>
    </p:spTree>
    <p:extLst>
      <p:ext uri="{BB962C8B-B14F-4D97-AF65-F5344CB8AC3E}">
        <p14:creationId xmlns:p14="http://schemas.microsoft.com/office/powerpoint/2010/main" val="24698446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ncredible Loki Fan Theory Explains the Real Purpose of the TVA - Is the  Time Variance Authority Evil?">
            <a:extLst>
              <a:ext uri="{FF2B5EF4-FFF2-40B4-BE49-F238E27FC236}">
                <a16:creationId xmlns:a16="http://schemas.microsoft.com/office/drawing/2014/main" id="{34006B2E-6BCF-9977-0084-03B1EA3F2FA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4242" r="20013"/>
          <a:stretch/>
        </p:blipFill>
        <p:spPr bwMode="auto">
          <a:xfrm>
            <a:off x="6768518" y="0"/>
            <a:ext cx="6253948" cy="683557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8EB3CD57-B2EC-DF16-3C3A-7F5C8F352D32}"/>
              </a:ext>
            </a:extLst>
          </p:cNvPr>
          <p:cNvSpPr/>
          <p:nvPr/>
        </p:nvSpPr>
        <p:spPr>
          <a:xfrm>
            <a:off x="-149277" y="-203529"/>
            <a:ext cx="12341277" cy="7242628"/>
          </a:xfrm>
          <a:prstGeom prst="rect">
            <a:avLst/>
          </a:prstGeom>
          <a:solidFill>
            <a:schemeClr val="tx1">
              <a:alpha val="35996"/>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 </a:t>
            </a:r>
          </a:p>
        </p:txBody>
      </p:sp>
      <p:sp>
        <p:nvSpPr>
          <p:cNvPr id="5" name="ZoneTexte 4">
            <a:extLst>
              <a:ext uri="{FF2B5EF4-FFF2-40B4-BE49-F238E27FC236}">
                <a16:creationId xmlns:a16="http://schemas.microsoft.com/office/drawing/2014/main" id="{9B3CF84B-8531-6808-A5C5-A608C27A5185}"/>
              </a:ext>
            </a:extLst>
          </p:cNvPr>
          <p:cNvSpPr txBox="1"/>
          <p:nvPr/>
        </p:nvSpPr>
        <p:spPr>
          <a:xfrm>
            <a:off x="523241" y="2535747"/>
            <a:ext cx="5572759" cy="3637095"/>
          </a:xfrm>
          <a:prstGeom prst="rect">
            <a:avLst/>
          </a:prstGeom>
          <a:solidFill>
            <a:schemeClr val="tx1">
              <a:alpha val="6937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24000" tIns="216000" rIns="251999" bIns="216000" rtlCol="0" anchor="b">
            <a:spAutoFit/>
          </a:bodyPr>
          <a:lstStyle>
            <a:defPPr>
              <a:defRPr lang="fr-FR"/>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4000" b="1" i="0" u="none" strike="noStrike" kern="1200" cap="none" spc="0" normalizeH="0" baseline="0" noProof="0" dirty="0">
                <a:ln>
                  <a:noFill/>
                </a:ln>
                <a:solidFill>
                  <a:prstClr val="white"/>
                </a:solidFill>
                <a:effectLst/>
                <a:uLnTx/>
                <a:uFillTx/>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t>Time Zone </a:t>
            </a:r>
            <a:r>
              <a:rPr kumimoji="0" lang="fr-FR" sz="2400" b="0" i="0" u="none" strike="noStrike" kern="1200" cap="none" spc="0" normalizeH="0" baseline="0" noProof="0" dirty="0">
                <a:ln>
                  <a:noFill/>
                </a:ln>
                <a:solidFill>
                  <a:prstClr val="white"/>
                </a:solidFill>
                <a:effectLst/>
                <a:uLnTx/>
                <a:uFillTx/>
                <a:latin typeface="Helvetica Neue Light" panose="02000403000000020004" pitchFamily="2" charset="0"/>
                <a:ea typeface="Helvetica Neue Light" panose="02000403000000020004" pitchFamily="2" charset="0"/>
                <a:cs typeface="Helvetica Neue Condensed Black" panose="02000503000000020004" pitchFamily="2" charset="0"/>
              </a:rPr>
              <a:t>[</a:t>
            </a:r>
            <a:r>
              <a:rPr kumimoji="0" lang="fr-FR" sz="2400" b="0" i="0" u="none" strike="noStrike" kern="1200" cap="none" spc="0" normalizeH="0" baseline="0" noProof="0" dirty="0" err="1">
                <a:ln>
                  <a:noFill/>
                </a:ln>
                <a:solidFill>
                  <a:prstClr val="white"/>
                </a:solidFill>
                <a:effectLst/>
                <a:uLnTx/>
                <a:uFillTx/>
                <a:latin typeface="Helvetica Neue Light" panose="02000403000000020004" pitchFamily="2" charset="0"/>
                <a:ea typeface="Helvetica Neue Light" panose="02000403000000020004" pitchFamily="2" charset="0"/>
                <a:cs typeface="Helvetica Neue Condensed Black" panose="02000503000000020004" pitchFamily="2" charset="0"/>
              </a:rPr>
              <a:t>fuzo-horère</a:t>
            </a:r>
            <a:r>
              <a:rPr kumimoji="0" lang="fr-FR" sz="2400" b="0" i="0" u="none" strike="noStrike" kern="1200" cap="none" spc="0" normalizeH="0" baseline="0" noProof="0" dirty="0">
                <a:ln>
                  <a:noFill/>
                </a:ln>
                <a:solidFill>
                  <a:prstClr val="white"/>
                </a:solidFill>
                <a:effectLst/>
                <a:uLnTx/>
                <a:uFillTx/>
                <a:latin typeface="Helvetica Neue Light" panose="02000403000000020004" pitchFamily="2" charset="0"/>
                <a:ea typeface="Helvetica Neue Light" panose="02000403000000020004" pitchFamily="2" charset="0"/>
                <a:cs typeface="Helvetica Neue Condensed Black" panose="02000503000000020004" pitchFamily="2" charset="0"/>
              </a:rPr>
              <a:t>]</a:t>
            </a:r>
            <a:endParaRPr kumimoji="0" lang="fr-FR" sz="4000" b="0" i="0" u="none" strike="noStrike" kern="1200" cap="none" spc="0" normalizeH="0" baseline="0" noProof="0" dirty="0">
              <a:ln>
                <a:noFill/>
              </a:ln>
              <a:solidFill>
                <a:prstClr val="white"/>
              </a:solidFill>
              <a:effectLst/>
              <a:uLnTx/>
              <a:uFillTx/>
              <a:latin typeface="Helvetica Neue Light" panose="02000403000000020004" pitchFamily="2" charset="0"/>
              <a:ea typeface="Helvetica Neue Light" panose="02000403000000020004" pitchFamily="2" charset="0"/>
              <a:cs typeface="Helvetica Neue Condensed Black"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2400" b="0" i="0" u="none" strike="noStrike" kern="1200" cap="none" spc="0" normalizeH="0" baseline="0" noProof="0" dirty="0">
              <a:ln>
                <a:noFill/>
              </a:ln>
              <a:solidFill>
                <a:prstClr val="white"/>
              </a:solidFill>
              <a:effectLst/>
              <a:uLnTx/>
              <a:uFillTx/>
              <a:latin typeface="Helvetica Neue Light" panose="02000403000000020004" pitchFamily="2" charset="0"/>
              <a:ea typeface="Helvetica Neue Light" panose="02000403000000020004" pitchFamily="2" charset="0"/>
              <a:cs typeface="Helvetica Neue" panose="02000503000000020004" pitchFamily="2" charset="0"/>
            </a:endParaRPr>
          </a:p>
          <a:p>
            <a:pPr algn="just">
              <a:defRPr/>
            </a:pPr>
            <a:r>
              <a:rPr kumimoji="0" lang="fr-FR" sz="2400" b="0" i="0" u="none" strike="noStrike" kern="1200" cap="none" spc="0" normalizeH="0" baseline="0" noProof="0" dirty="0">
                <a:ln>
                  <a:noFill/>
                </a:ln>
                <a:solidFill>
                  <a:srgbClr val="FAD45F"/>
                </a:solidFill>
                <a:effectLst/>
                <a:uLnTx/>
                <a:uFillTx/>
                <a:latin typeface="Helvetica Neue Light" panose="02000403000000020004" pitchFamily="2" charset="0"/>
                <a:ea typeface="Helvetica Neue Light" panose="02000403000000020004" pitchFamily="2" charset="0"/>
                <a:cs typeface="Helvetica Neue" panose="02000503000000020004" pitchFamily="2" charset="0"/>
              </a:rPr>
              <a:t>Zone géographique ou Géopolitique où le temps actuel sera le même pour tout le monde.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2400" b="0" i="0" u="none" strike="noStrike" kern="1200" cap="none" spc="0" normalizeH="0" baseline="0" noProof="0" dirty="0">
              <a:ln>
                <a:noFill/>
              </a:ln>
              <a:solidFill>
                <a:srgbClr val="FAD45F"/>
              </a:solidFill>
              <a:effectLst/>
              <a:uLnTx/>
              <a:uFillTx/>
              <a:latin typeface="Helvetica Neue Light" panose="02000403000000020004" pitchFamily="2" charset="0"/>
              <a:ea typeface="Helvetica Neue Light" panose="02000403000000020004" pitchFamily="2" charset="0"/>
              <a:cs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2400" u="none" strike="noStrike" kern="1200" cap="none" spc="0" normalizeH="0" baseline="0" noProof="0" dirty="0">
                <a:ln>
                  <a:noFill/>
                </a:ln>
                <a:solidFill>
                  <a:prstClr val="white"/>
                </a:solidFill>
                <a:effectLst/>
                <a:uLnTx/>
                <a:uFillTx/>
                <a:latin typeface="Helvetica Neue Light" panose="02000403000000020004" pitchFamily="2" charset="0"/>
                <a:ea typeface="Helvetica Neue Light" panose="02000403000000020004" pitchFamily="2" charset="0"/>
              </a:rPr>
              <a:t>e.g.: </a:t>
            </a:r>
            <a:r>
              <a:rPr kumimoji="0" lang="fr-FR" sz="2400" u="none" strike="noStrike" kern="1200" cap="none" spc="0" normalizeH="0" baseline="0" noProof="0" dirty="0" err="1">
                <a:ln>
                  <a:noFill/>
                </a:ln>
                <a:solidFill>
                  <a:prstClr val="white"/>
                </a:solidFill>
                <a:effectLst/>
                <a:uLnTx/>
                <a:uFillTx/>
                <a:latin typeface="Helvetica Neue Light" panose="02000403000000020004" pitchFamily="2" charset="0"/>
                <a:ea typeface="Helvetica Neue Light" panose="02000403000000020004" pitchFamily="2" charset="0"/>
              </a:rPr>
              <a:t>European</a:t>
            </a:r>
            <a:r>
              <a:rPr kumimoji="0" lang="fr-FR" sz="2400" u="none" strike="noStrike" kern="1200" cap="none" spc="0" normalizeH="0" baseline="0" noProof="0" dirty="0">
                <a:ln>
                  <a:noFill/>
                </a:ln>
                <a:solidFill>
                  <a:prstClr val="white"/>
                </a:solidFill>
                <a:effectLst/>
                <a:uLnTx/>
                <a:uFillTx/>
                <a:latin typeface="Helvetica Neue Light" panose="02000403000000020004" pitchFamily="2" charset="0"/>
                <a:ea typeface="Helvetica Neue Light" panose="02000403000000020004" pitchFamily="2" charset="0"/>
              </a:rPr>
              <a:t> Central Time (ECT), Beijing Time (BJT), etc.</a:t>
            </a:r>
          </a:p>
        </p:txBody>
      </p:sp>
    </p:spTree>
    <p:extLst>
      <p:ext uri="{BB962C8B-B14F-4D97-AF65-F5344CB8AC3E}">
        <p14:creationId xmlns:p14="http://schemas.microsoft.com/office/powerpoint/2010/main" val="33617818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5">
            <a:extLst>
              <a:ext uri="{FF2B5EF4-FFF2-40B4-BE49-F238E27FC236}">
                <a16:creationId xmlns:a16="http://schemas.microsoft.com/office/drawing/2014/main" id="{0FFCF8AD-A4C7-DFB6-C069-12CC7384B612}"/>
              </a:ext>
            </a:extLst>
          </p:cNvPr>
          <p:cNvGrpSpPr/>
          <p:nvPr/>
        </p:nvGrpSpPr>
        <p:grpSpPr>
          <a:xfrm>
            <a:off x="0" y="-632"/>
            <a:ext cx="12192825" cy="6858464"/>
            <a:chOff x="0" y="0"/>
            <a:chExt cx="12192000" cy="6858000"/>
          </a:xfrm>
        </p:grpSpPr>
        <p:grpSp>
          <p:nvGrpSpPr>
            <p:cNvPr id="4" name="Group 4">
              <a:extLst>
                <a:ext uri="{FF2B5EF4-FFF2-40B4-BE49-F238E27FC236}">
                  <a16:creationId xmlns:a16="http://schemas.microsoft.com/office/drawing/2014/main" id="{6737B523-8238-39B2-F608-3DBBD76D4335}"/>
                </a:ext>
              </a:extLst>
            </p:cNvPr>
            <p:cNvGrpSpPr/>
            <p:nvPr/>
          </p:nvGrpSpPr>
          <p:grpSpPr>
            <a:xfrm>
              <a:off x="0" y="0"/>
              <a:ext cx="12192000" cy="6858000"/>
              <a:chOff x="0" y="0"/>
              <a:chExt cx="12192000" cy="6858000"/>
            </a:xfrm>
          </p:grpSpPr>
          <p:pic>
            <p:nvPicPr>
              <p:cNvPr id="6" name="Picture 2">
                <a:extLst>
                  <a:ext uri="{FF2B5EF4-FFF2-40B4-BE49-F238E27FC236}">
                    <a16:creationId xmlns:a16="http://schemas.microsoft.com/office/drawing/2014/main" id="{609B682E-1B85-3272-B096-5D28255663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9" name="Parallelogram 3">
                <a:extLst>
                  <a:ext uri="{FF2B5EF4-FFF2-40B4-BE49-F238E27FC236}">
                    <a16:creationId xmlns:a16="http://schemas.microsoft.com/office/drawing/2014/main" id="{6AA69DDE-F1BB-06EF-144D-77571E118B47}"/>
                  </a:ext>
                </a:extLst>
              </p:cNvPr>
              <p:cNvSpPr/>
              <p:nvPr/>
            </p:nvSpPr>
            <p:spPr>
              <a:xfrm rot="9246701">
                <a:off x="3161131" y="996711"/>
                <a:ext cx="505838" cy="178148"/>
              </a:xfrm>
              <a:prstGeom prst="parallelogram">
                <a:avLst>
                  <a:gd name="adj" fmla="val 64153"/>
                </a:avLst>
              </a:prstGeom>
              <a:solidFill>
                <a:srgbClr val="2F5B9D">
                  <a:alpha val="9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7200"/>
              </a:p>
            </p:txBody>
          </p:sp>
        </p:grpSp>
        <p:sp>
          <p:nvSpPr>
            <p:cNvPr id="5" name="Parallelogram 9">
              <a:extLst>
                <a:ext uri="{FF2B5EF4-FFF2-40B4-BE49-F238E27FC236}">
                  <a16:creationId xmlns:a16="http://schemas.microsoft.com/office/drawing/2014/main" id="{36950850-5081-3139-AA08-323EDA7D64EF}"/>
                </a:ext>
              </a:extLst>
            </p:cNvPr>
            <p:cNvSpPr/>
            <p:nvPr/>
          </p:nvSpPr>
          <p:spPr>
            <a:xfrm rot="2258301" flipV="1">
              <a:off x="6004209" y="5333522"/>
              <a:ext cx="458542" cy="234236"/>
            </a:xfrm>
            <a:prstGeom prst="parallelogram">
              <a:avLst>
                <a:gd name="adj" fmla="val 86501"/>
              </a:avLst>
            </a:prstGeom>
            <a:solidFill>
              <a:srgbClr val="16549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7200"/>
            </a:p>
          </p:txBody>
        </p:sp>
      </p:grpSp>
      <p:sp>
        <p:nvSpPr>
          <p:cNvPr id="8" name="Rectangle 7">
            <a:extLst>
              <a:ext uri="{FF2B5EF4-FFF2-40B4-BE49-F238E27FC236}">
                <a16:creationId xmlns:a16="http://schemas.microsoft.com/office/drawing/2014/main" id="{44BD8A44-9CF9-4C24-BD06-36A1114B4F43}"/>
              </a:ext>
            </a:extLst>
          </p:cNvPr>
          <p:cNvSpPr/>
          <p:nvPr/>
        </p:nvSpPr>
        <p:spPr>
          <a:xfrm>
            <a:off x="-130630" y="-116114"/>
            <a:ext cx="12341277" cy="7242628"/>
          </a:xfrm>
          <a:prstGeom prst="rect">
            <a:avLst/>
          </a:prstGeom>
          <a:solidFill>
            <a:schemeClr val="tx1">
              <a:alpha val="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 </a:t>
            </a:r>
          </a:p>
        </p:txBody>
      </p:sp>
      <p:sp>
        <p:nvSpPr>
          <p:cNvPr id="10" name="Rectangle 9">
            <a:extLst>
              <a:ext uri="{FF2B5EF4-FFF2-40B4-BE49-F238E27FC236}">
                <a16:creationId xmlns:a16="http://schemas.microsoft.com/office/drawing/2014/main" id="{0855AE35-EF9A-4B37-9AD9-B6A0FE22C24B}"/>
              </a:ext>
            </a:extLst>
          </p:cNvPr>
          <p:cNvSpPr/>
          <p:nvPr/>
        </p:nvSpPr>
        <p:spPr>
          <a:xfrm>
            <a:off x="0" y="4829784"/>
            <a:ext cx="12192000" cy="1276281"/>
          </a:xfrm>
          <a:prstGeom prst="rect">
            <a:avLst/>
          </a:prstGeom>
          <a:solidFill>
            <a:schemeClr val="tx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extBox 6">
            <a:extLst>
              <a:ext uri="{FF2B5EF4-FFF2-40B4-BE49-F238E27FC236}">
                <a16:creationId xmlns:a16="http://schemas.microsoft.com/office/drawing/2014/main" id="{611DAD04-CA01-46ED-9FCB-CA0D167FD491}"/>
              </a:ext>
            </a:extLst>
          </p:cNvPr>
          <p:cNvSpPr txBox="1"/>
          <p:nvPr/>
        </p:nvSpPr>
        <p:spPr>
          <a:xfrm>
            <a:off x="498796" y="5225364"/>
            <a:ext cx="7635553" cy="523220"/>
          </a:xfrm>
          <a:prstGeom prst="rect">
            <a:avLst/>
          </a:prstGeom>
          <a:noFill/>
        </p:spPr>
        <p:txBody>
          <a:bodyPr wrap="square" lIns="91440" tIns="45720" rIns="91440" bIns="45720" rtlCol="0" anchor="ctr">
            <a:spAutoFit/>
          </a:bodyPr>
          <a:lstStyle/>
          <a:p>
            <a:r>
              <a:rPr lang="fr-FR" sz="2800" b="1" cap="all" dirty="0">
                <a:solidFill>
                  <a:srgbClr val="F9D45F"/>
                </a:solidFill>
                <a:latin typeface="Alte Haas Grotesk"/>
              </a:rPr>
              <a:t>Once </a:t>
            </a:r>
            <a:r>
              <a:rPr lang="fr-FR" sz="2800" b="1" cap="all" dirty="0" err="1">
                <a:solidFill>
                  <a:srgbClr val="F9D45F"/>
                </a:solidFill>
                <a:latin typeface="Alte Haas Grotesk"/>
              </a:rPr>
              <a:t>upon</a:t>
            </a:r>
            <a:r>
              <a:rPr lang="fr-FR" sz="2800" b="1" cap="all" dirty="0">
                <a:solidFill>
                  <a:srgbClr val="F9D45F"/>
                </a:solidFill>
                <a:latin typeface="Alte Haas Grotesk"/>
              </a:rPr>
              <a:t> a </a:t>
            </a:r>
            <a:r>
              <a:rPr lang="fr-FR" sz="2800" b="1" cap="all" dirty="0">
                <a:solidFill>
                  <a:srgbClr val="FAFCD7"/>
                </a:solidFill>
                <a:latin typeface="Alte Haas Grotesk"/>
              </a:rPr>
              <a:t>time</a:t>
            </a:r>
          </a:p>
        </p:txBody>
      </p:sp>
    </p:spTree>
    <p:extLst>
      <p:ext uri="{BB962C8B-B14F-4D97-AF65-F5344CB8AC3E}">
        <p14:creationId xmlns:p14="http://schemas.microsoft.com/office/powerpoint/2010/main" val="36823086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a:extLst>
              <a:ext uri="{FF2B5EF4-FFF2-40B4-BE49-F238E27FC236}">
                <a16:creationId xmlns:a16="http://schemas.microsoft.com/office/drawing/2014/main" id="{CF114817-5B0E-AE71-5CEF-B51B693AF9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291" y="-396622"/>
            <a:ext cx="12375291" cy="8250194"/>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393CFFA1-3BA9-A1E8-2CBE-774EED5CF7A5}"/>
              </a:ext>
            </a:extLst>
          </p:cNvPr>
          <p:cNvSpPr/>
          <p:nvPr/>
        </p:nvSpPr>
        <p:spPr>
          <a:xfrm>
            <a:off x="-74638" y="-192314"/>
            <a:ext cx="12341277" cy="7242628"/>
          </a:xfrm>
          <a:prstGeom prst="rect">
            <a:avLst/>
          </a:prstGeom>
          <a:solidFill>
            <a:schemeClr val="tx1">
              <a:alpha val="11154"/>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 </a:t>
            </a:r>
          </a:p>
        </p:txBody>
      </p:sp>
      <p:sp>
        <p:nvSpPr>
          <p:cNvPr id="10" name="Rectangle 9">
            <a:extLst>
              <a:ext uri="{FF2B5EF4-FFF2-40B4-BE49-F238E27FC236}">
                <a16:creationId xmlns:a16="http://schemas.microsoft.com/office/drawing/2014/main" id="{0855AE35-EF9A-4B37-9AD9-B6A0FE22C24B}"/>
              </a:ext>
            </a:extLst>
          </p:cNvPr>
          <p:cNvSpPr/>
          <p:nvPr/>
        </p:nvSpPr>
        <p:spPr>
          <a:xfrm>
            <a:off x="0" y="4829784"/>
            <a:ext cx="12192000" cy="1276281"/>
          </a:xfrm>
          <a:prstGeom prst="rect">
            <a:avLst/>
          </a:prstGeom>
          <a:solidFill>
            <a:schemeClr val="tx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extBox 6">
            <a:extLst>
              <a:ext uri="{FF2B5EF4-FFF2-40B4-BE49-F238E27FC236}">
                <a16:creationId xmlns:a16="http://schemas.microsoft.com/office/drawing/2014/main" id="{611DAD04-CA01-46ED-9FCB-CA0D167FD491}"/>
              </a:ext>
            </a:extLst>
          </p:cNvPr>
          <p:cNvSpPr txBox="1"/>
          <p:nvPr/>
        </p:nvSpPr>
        <p:spPr>
          <a:xfrm>
            <a:off x="498796" y="5225364"/>
            <a:ext cx="7635553" cy="523220"/>
          </a:xfrm>
          <a:prstGeom prst="rect">
            <a:avLst/>
          </a:prstGeom>
          <a:noFill/>
        </p:spPr>
        <p:txBody>
          <a:bodyPr wrap="square" lIns="91440" tIns="45720" rIns="91440" bIns="45720" rtlCol="0" anchor="ctr">
            <a:spAutoFit/>
          </a:bodyPr>
          <a:lstStyle/>
          <a:p>
            <a:r>
              <a:rPr lang="fr-FR" sz="2800" b="1" cap="all" dirty="0">
                <a:solidFill>
                  <a:srgbClr val="F9D45F"/>
                </a:solidFill>
                <a:latin typeface="Alte Haas Grotesk"/>
              </a:rPr>
              <a:t>Un  </a:t>
            </a:r>
            <a:r>
              <a:rPr lang="fr-FR" sz="2800" b="1" dirty="0" err="1">
                <a:solidFill>
                  <a:srgbClr val="F9D45F"/>
                </a:solidFill>
                <a:latin typeface="Alte Haas Grotesk"/>
              </a:rPr>
              <a:t>n</a:t>
            </a:r>
            <a:r>
              <a:rPr lang="fr-FR" sz="2800" b="1" cap="all" dirty="0" err="1">
                <a:solidFill>
                  <a:srgbClr val="F9D45F"/>
                </a:solidFill>
                <a:latin typeface="Alte Haas Grotesk"/>
              </a:rPr>
              <a:t>-ieme</a:t>
            </a:r>
            <a:r>
              <a:rPr lang="fr-FR" sz="2800" b="1" cap="all" dirty="0">
                <a:solidFill>
                  <a:srgbClr val="F9D45F"/>
                </a:solidFill>
                <a:latin typeface="Alte Haas Grotesk"/>
              </a:rPr>
              <a:t> </a:t>
            </a:r>
            <a:r>
              <a:rPr lang="fr-FR" sz="2800" b="1" cap="all" dirty="0">
                <a:solidFill>
                  <a:srgbClr val="FAFCD7"/>
                </a:solidFill>
                <a:latin typeface="Alte Haas Grotesk"/>
              </a:rPr>
              <a:t>microclimat ?</a:t>
            </a:r>
          </a:p>
        </p:txBody>
      </p:sp>
    </p:spTree>
    <p:extLst>
      <p:ext uri="{BB962C8B-B14F-4D97-AF65-F5344CB8AC3E}">
        <p14:creationId xmlns:p14="http://schemas.microsoft.com/office/powerpoint/2010/main" val="35511565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8" name="Picture 4">
            <a:extLst>
              <a:ext uri="{FF2B5EF4-FFF2-40B4-BE49-F238E27FC236}">
                <a16:creationId xmlns:a16="http://schemas.microsoft.com/office/drawing/2014/main" id="{08A8ACE5-03CA-A4A4-ED74-B0106CCD08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42875"/>
            <a:ext cx="12192000" cy="657225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393CFFA1-3BA9-A1E8-2CBE-774EED5CF7A5}"/>
              </a:ext>
            </a:extLst>
          </p:cNvPr>
          <p:cNvSpPr/>
          <p:nvPr/>
        </p:nvSpPr>
        <p:spPr>
          <a:xfrm>
            <a:off x="-74638" y="-192315"/>
            <a:ext cx="12341277" cy="7242628"/>
          </a:xfrm>
          <a:prstGeom prst="rect">
            <a:avLst/>
          </a:prstGeom>
          <a:solidFill>
            <a:schemeClr val="tx1">
              <a:alpha val="11154"/>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 </a:t>
            </a:r>
          </a:p>
        </p:txBody>
      </p:sp>
      <p:sp>
        <p:nvSpPr>
          <p:cNvPr id="10" name="Rectangle 9">
            <a:extLst>
              <a:ext uri="{FF2B5EF4-FFF2-40B4-BE49-F238E27FC236}">
                <a16:creationId xmlns:a16="http://schemas.microsoft.com/office/drawing/2014/main" id="{0855AE35-EF9A-4B37-9AD9-B6A0FE22C24B}"/>
              </a:ext>
            </a:extLst>
          </p:cNvPr>
          <p:cNvSpPr/>
          <p:nvPr/>
        </p:nvSpPr>
        <p:spPr>
          <a:xfrm>
            <a:off x="0" y="4829784"/>
            <a:ext cx="12192000" cy="1276281"/>
          </a:xfrm>
          <a:prstGeom prst="rect">
            <a:avLst/>
          </a:prstGeom>
          <a:solidFill>
            <a:schemeClr val="tx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extBox 6">
            <a:extLst>
              <a:ext uri="{FF2B5EF4-FFF2-40B4-BE49-F238E27FC236}">
                <a16:creationId xmlns:a16="http://schemas.microsoft.com/office/drawing/2014/main" id="{611DAD04-CA01-46ED-9FCB-CA0D167FD491}"/>
              </a:ext>
            </a:extLst>
          </p:cNvPr>
          <p:cNvSpPr txBox="1"/>
          <p:nvPr/>
        </p:nvSpPr>
        <p:spPr>
          <a:xfrm>
            <a:off x="498796" y="5225364"/>
            <a:ext cx="7635553" cy="523220"/>
          </a:xfrm>
          <a:prstGeom prst="rect">
            <a:avLst/>
          </a:prstGeom>
          <a:noFill/>
        </p:spPr>
        <p:txBody>
          <a:bodyPr wrap="square" lIns="91440" tIns="45720" rIns="91440" bIns="45720" rtlCol="0" anchor="ctr">
            <a:spAutoFit/>
          </a:bodyPr>
          <a:lstStyle/>
          <a:p>
            <a:r>
              <a:rPr lang="fr-FR" sz="2800" b="1" cap="all" dirty="0">
                <a:solidFill>
                  <a:srgbClr val="F9D45F"/>
                </a:solidFill>
                <a:latin typeface="Alte Haas Grotesk"/>
              </a:rPr>
              <a:t>Rien qui vous </a:t>
            </a:r>
            <a:r>
              <a:rPr lang="fr-FR" sz="2800" b="1" cap="all" dirty="0">
                <a:solidFill>
                  <a:srgbClr val="FAFCD7"/>
                </a:solidFill>
                <a:latin typeface="Alte Haas Grotesk"/>
              </a:rPr>
              <a:t>choque ?</a:t>
            </a:r>
          </a:p>
        </p:txBody>
      </p:sp>
    </p:spTree>
    <p:extLst>
      <p:ext uri="{BB962C8B-B14F-4D97-AF65-F5344CB8AC3E}">
        <p14:creationId xmlns:p14="http://schemas.microsoft.com/office/powerpoint/2010/main" val="1687711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descr="Only One Time Zone in China">
            <a:extLst>
              <a:ext uri="{FF2B5EF4-FFF2-40B4-BE49-F238E27FC236}">
                <a16:creationId xmlns:a16="http://schemas.microsoft.com/office/drawing/2014/main" id="{B7FA8140-C14A-B8B0-99E3-1EDFF4C2D1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917" y="-8915"/>
            <a:ext cx="12241835" cy="687583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393CFFA1-3BA9-A1E8-2CBE-774EED5CF7A5}"/>
              </a:ext>
            </a:extLst>
          </p:cNvPr>
          <p:cNvSpPr/>
          <p:nvPr/>
        </p:nvSpPr>
        <p:spPr>
          <a:xfrm>
            <a:off x="-74638" y="-103106"/>
            <a:ext cx="12341277" cy="7242628"/>
          </a:xfrm>
          <a:prstGeom prst="rect">
            <a:avLst/>
          </a:prstGeom>
          <a:solidFill>
            <a:schemeClr val="tx1">
              <a:alpha val="11154"/>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 </a:t>
            </a:r>
          </a:p>
        </p:txBody>
      </p:sp>
      <p:sp>
        <p:nvSpPr>
          <p:cNvPr id="10" name="Rectangle 9">
            <a:extLst>
              <a:ext uri="{FF2B5EF4-FFF2-40B4-BE49-F238E27FC236}">
                <a16:creationId xmlns:a16="http://schemas.microsoft.com/office/drawing/2014/main" id="{0855AE35-EF9A-4B37-9AD9-B6A0FE22C24B}"/>
              </a:ext>
            </a:extLst>
          </p:cNvPr>
          <p:cNvSpPr/>
          <p:nvPr/>
        </p:nvSpPr>
        <p:spPr>
          <a:xfrm>
            <a:off x="0" y="4829784"/>
            <a:ext cx="12192000" cy="1276281"/>
          </a:xfrm>
          <a:prstGeom prst="rect">
            <a:avLst/>
          </a:prstGeom>
          <a:solidFill>
            <a:schemeClr val="tx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extBox 6">
            <a:extLst>
              <a:ext uri="{FF2B5EF4-FFF2-40B4-BE49-F238E27FC236}">
                <a16:creationId xmlns:a16="http://schemas.microsoft.com/office/drawing/2014/main" id="{611DAD04-CA01-46ED-9FCB-CA0D167FD491}"/>
              </a:ext>
            </a:extLst>
          </p:cNvPr>
          <p:cNvSpPr txBox="1"/>
          <p:nvPr/>
        </p:nvSpPr>
        <p:spPr>
          <a:xfrm>
            <a:off x="498796" y="5225364"/>
            <a:ext cx="7635553" cy="523220"/>
          </a:xfrm>
          <a:prstGeom prst="rect">
            <a:avLst/>
          </a:prstGeom>
          <a:noFill/>
        </p:spPr>
        <p:txBody>
          <a:bodyPr wrap="square" lIns="91440" tIns="45720" rIns="91440" bIns="45720" rtlCol="0" anchor="ctr">
            <a:spAutoFit/>
          </a:bodyPr>
          <a:lstStyle/>
          <a:p>
            <a:r>
              <a:rPr lang="fr-FR" sz="2800" b="1" cap="all" dirty="0">
                <a:solidFill>
                  <a:srgbClr val="F9D45F"/>
                </a:solidFill>
                <a:latin typeface="Alte Haas Grotesk"/>
              </a:rPr>
              <a:t>Au lieu de </a:t>
            </a:r>
            <a:r>
              <a:rPr lang="fr-FR" sz="2800" b="1" cap="all" dirty="0">
                <a:solidFill>
                  <a:srgbClr val="FAFCD7"/>
                </a:solidFill>
                <a:latin typeface="Alte Haas Grotesk"/>
              </a:rPr>
              <a:t>5 </a:t>
            </a:r>
            <a:r>
              <a:rPr lang="fr-FR" sz="2800" b="1" cap="all" dirty="0" err="1">
                <a:solidFill>
                  <a:srgbClr val="FAFCD7"/>
                </a:solidFill>
                <a:latin typeface="Alte Haas Grotesk"/>
              </a:rPr>
              <a:t>timezones</a:t>
            </a:r>
            <a:endParaRPr lang="fr-FR" sz="2800" b="1" cap="all" dirty="0">
              <a:solidFill>
                <a:srgbClr val="FAFCD7"/>
              </a:solidFill>
              <a:latin typeface="Alte Haas Grotesk"/>
            </a:endParaRPr>
          </a:p>
        </p:txBody>
      </p:sp>
    </p:spTree>
    <p:extLst>
      <p:ext uri="{BB962C8B-B14F-4D97-AF65-F5344CB8AC3E}">
        <p14:creationId xmlns:p14="http://schemas.microsoft.com/office/powerpoint/2010/main" val="9198611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a:extLst>
              <a:ext uri="{FF2B5EF4-FFF2-40B4-BE49-F238E27FC236}">
                <a16:creationId xmlns:a16="http://schemas.microsoft.com/office/drawing/2014/main" id="{EF3BB798-97AB-FF6F-D17F-891B3A18D8F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3438" t="25975" r="6556" b="32279"/>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393CFFA1-3BA9-A1E8-2CBE-774EED5CF7A5}"/>
              </a:ext>
            </a:extLst>
          </p:cNvPr>
          <p:cNvSpPr/>
          <p:nvPr/>
        </p:nvSpPr>
        <p:spPr>
          <a:xfrm>
            <a:off x="-74638" y="-192314"/>
            <a:ext cx="12341277" cy="7242628"/>
          </a:xfrm>
          <a:prstGeom prst="rect">
            <a:avLst/>
          </a:prstGeom>
          <a:solidFill>
            <a:schemeClr val="tx1">
              <a:alpha val="11154"/>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 </a:t>
            </a:r>
          </a:p>
        </p:txBody>
      </p:sp>
      <p:sp>
        <p:nvSpPr>
          <p:cNvPr id="10" name="Rectangle 9">
            <a:extLst>
              <a:ext uri="{FF2B5EF4-FFF2-40B4-BE49-F238E27FC236}">
                <a16:creationId xmlns:a16="http://schemas.microsoft.com/office/drawing/2014/main" id="{0855AE35-EF9A-4B37-9AD9-B6A0FE22C24B}"/>
              </a:ext>
            </a:extLst>
          </p:cNvPr>
          <p:cNvSpPr/>
          <p:nvPr/>
        </p:nvSpPr>
        <p:spPr>
          <a:xfrm>
            <a:off x="0" y="4829784"/>
            <a:ext cx="12192000" cy="1276281"/>
          </a:xfrm>
          <a:prstGeom prst="rect">
            <a:avLst/>
          </a:prstGeom>
          <a:solidFill>
            <a:schemeClr val="tx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extBox 6">
            <a:extLst>
              <a:ext uri="{FF2B5EF4-FFF2-40B4-BE49-F238E27FC236}">
                <a16:creationId xmlns:a16="http://schemas.microsoft.com/office/drawing/2014/main" id="{611DAD04-CA01-46ED-9FCB-CA0D167FD491}"/>
              </a:ext>
            </a:extLst>
          </p:cNvPr>
          <p:cNvSpPr txBox="1"/>
          <p:nvPr/>
        </p:nvSpPr>
        <p:spPr>
          <a:xfrm>
            <a:off x="498796" y="5225364"/>
            <a:ext cx="7635553" cy="523220"/>
          </a:xfrm>
          <a:prstGeom prst="rect">
            <a:avLst/>
          </a:prstGeom>
          <a:noFill/>
        </p:spPr>
        <p:txBody>
          <a:bodyPr wrap="square" lIns="91440" tIns="45720" rIns="91440" bIns="45720" rtlCol="0" anchor="ctr">
            <a:spAutoFit/>
          </a:bodyPr>
          <a:lstStyle/>
          <a:p>
            <a:r>
              <a:rPr lang="fr-FR" sz="2800" b="1" cap="all" dirty="0">
                <a:solidFill>
                  <a:srgbClr val="F9D45F"/>
                </a:solidFill>
                <a:latin typeface="Alte Haas Grotesk"/>
              </a:rPr>
              <a:t>Une seule </a:t>
            </a:r>
            <a:r>
              <a:rPr lang="fr-FR" sz="2800" b="1" cap="all" dirty="0" err="1">
                <a:solidFill>
                  <a:srgbClr val="FAFCD7"/>
                </a:solidFill>
                <a:latin typeface="Alte Haas Grotesk"/>
              </a:rPr>
              <a:t>Timezone</a:t>
            </a:r>
            <a:r>
              <a:rPr lang="fr-FR" sz="2800" b="1" cap="all" dirty="0">
                <a:solidFill>
                  <a:srgbClr val="FAFCD7"/>
                </a:solidFill>
                <a:latin typeface="Alte Haas Grotesk"/>
              </a:rPr>
              <a:t> officielle</a:t>
            </a:r>
          </a:p>
        </p:txBody>
      </p:sp>
    </p:spTree>
    <p:extLst>
      <p:ext uri="{BB962C8B-B14F-4D97-AF65-F5344CB8AC3E}">
        <p14:creationId xmlns:p14="http://schemas.microsoft.com/office/powerpoint/2010/main" val="16385072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descr="undefined">
            <a:extLst>
              <a:ext uri="{FF2B5EF4-FFF2-40B4-BE49-F238E27FC236}">
                <a16:creationId xmlns:a16="http://schemas.microsoft.com/office/drawing/2014/main" id="{53C29F52-BEE4-4F83-6BB1-DC947CDFBB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039352"/>
            <a:ext cx="12536905" cy="940268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393CFFA1-3BA9-A1E8-2CBE-774EED5CF7A5}"/>
              </a:ext>
            </a:extLst>
          </p:cNvPr>
          <p:cNvSpPr/>
          <p:nvPr/>
        </p:nvSpPr>
        <p:spPr>
          <a:xfrm>
            <a:off x="-74638" y="-192314"/>
            <a:ext cx="12341277" cy="7242628"/>
          </a:xfrm>
          <a:prstGeom prst="rect">
            <a:avLst/>
          </a:prstGeom>
          <a:solidFill>
            <a:schemeClr val="tx1">
              <a:alpha val="11154"/>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 </a:t>
            </a:r>
          </a:p>
        </p:txBody>
      </p:sp>
      <p:sp>
        <p:nvSpPr>
          <p:cNvPr id="10" name="Rectangle 9">
            <a:extLst>
              <a:ext uri="{FF2B5EF4-FFF2-40B4-BE49-F238E27FC236}">
                <a16:creationId xmlns:a16="http://schemas.microsoft.com/office/drawing/2014/main" id="{0855AE35-EF9A-4B37-9AD9-B6A0FE22C24B}"/>
              </a:ext>
            </a:extLst>
          </p:cNvPr>
          <p:cNvSpPr/>
          <p:nvPr/>
        </p:nvSpPr>
        <p:spPr>
          <a:xfrm>
            <a:off x="0" y="4829784"/>
            <a:ext cx="12192000" cy="1276281"/>
          </a:xfrm>
          <a:prstGeom prst="rect">
            <a:avLst/>
          </a:prstGeom>
          <a:solidFill>
            <a:schemeClr val="tx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extBox 6">
            <a:extLst>
              <a:ext uri="{FF2B5EF4-FFF2-40B4-BE49-F238E27FC236}">
                <a16:creationId xmlns:a16="http://schemas.microsoft.com/office/drawing/2014/main" id="{611DAD04-CA01-46ED-9FCB-CA0D167FD491}"/>
              </a:ext>
            </a:extLst>
          </p:cNvPr>
          <p:cNvSpPr txBox="1"/>
          <p:nvPr/>
        </p:nvSpPr>
        <p:spPr>
          <a:xfrm>
            <a:off x="498796" y="5225364"/>
            <a:ext cx="7635553" cy="523220"/>
          </a:xfrm>
          <a:prstGeom prst="rect">
            <a:avLst/>
          </a:prstGeom>
          <a:noFill/>
        </p:spPr>
        <p:txBody>
          <a:bodyPr wrap="square" lIns="91440" tIns="45720" rIns="91440" bIns="45720" rtlCol="0" anchor="ctr">
            <a:spAutoFit/>
          </a:bodyPr>
          <a:lstStyle/>
          <a:p>
            <a:r>
              <a:rPr lang="fr-FR" sz="2800" b="1" cap="all" dirty="0">
                <a:solidFill>
                  <a:srgbClr val="F9D45F"/>
                </a:solidFill>
                <a:latin typeface="Alte Haas Grotesk"/>
              </a:rPr>
              <a:t>Xin </a:t>
            </a:r>
            <a:r>
              <a:rPr lang="fr-FR" sz="2800" b="1" cap="all" dirty="0" err="1">
                <a:solidFill>
                  <a:srgbClr val="F9D45F"/>
                </a:solidFill>
                <a:latin typeface="Alte Haas Grotesk"/>
              </a:rPr>
              <a:t>jiang</a:t>
            </a:r>
            <a:r>
              <a:rPr lang="fr-FR" sz="2800" b="1" cap="all" dirty="0">
                <a:solidFill>
                  <a:srgbClr val="F9D45F"/>
                </a:solidFill>
                <a:latin typeface="Alte Haas Grotesk"/>
              </a:rPr>
              <a:t> </a:t>
            </a:r>
            <a:r>
              <a:rPr lang="fr-FR" sz="2800" b="1" cap="all" dirty="0">
                <a:solidFill>
                  <a:srgbClr val="FAFCD7"/>
                </a:solidFill>
                <a:latin typeface="Alte Haas Grotesk"/>
              </a:rPr>
              <a:t>Time</a:t>
            </a:r>
          </a:p>
        </p:txBody>
      </p:sp>
    </p:spTree>
    <p:extLst>
      <p:ext uri="{BB962C8B-B14F-4D97-AF65-F5344CB8AC3E}">
        <p14:creationId xmlns:p14="http://schemas.microsoft.com/office/powerpoint/2010/main" val="42460756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omputers in the 80s, 90s, and now - ByteScout">
            <a:extLst>
              <a:ext uri="{FF2B5EF4-FFF2-40B4-BE49-F238E27FC236}">
                <a16:creationId xmlns:a16="http://schemas.microsoft.com/office/drawing/2014/main" id="{49DB14DA-F913-AAA3-75D8-A415EA6130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888" y="-601596"/>
            <a:ext cx="11960225" cy="8061192"/>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393CFFA1-3BA9-A1E8-2CBE-774EED5CF7A5}"/>
              </a:ext>
            </a:extLst>
          </p:cNvPr>
          <p:cNvSpPr/>
          <p:nvPr/>
        </p:nvSpPr>
        <p:spPr>
          <a:xfrm>
            <a:off x="-74638" y="-192314"/>
            <a:ext cx="12341277" cy="7242628"/>
          </a:xfrm>
          <a:prstGeom prst="rect">
            <a:avLst/>
          </a:prstGeom>
          <a:solidFill>
            <a:schemeClr val="tx1">
              <a:alpha val="11154"/>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 </a:t>
            </a:r>
          </a:p>
        </p:txBody>
      </p:sp>
      <p:sp>
        <p:nvSpPr>
          <p:cNvPr id="10" name="Rectangle 9">
            <a:extLst>
              <a:ext uri="{FF2B5EF4-FFF2-40B4-BE49-F238E27FC236}">
                <a16:creationId xmlns:a16="http://schemas.microsoft.com/office/drawing/2014/main" id="{0855AE35-EF9A-4B37-9AD9-B6A0FE22C24B}"/>
              </a:ext>
            </a:extLst>
          </p:cNvPr>
          <p:cNvSpPr/>
          <p:nvPr/>
        </p:nvSpPr>
        <p:spPr>
          <a:xfrm>
            <a:off x="0" y="4829784"/>
            <a:ext cx="12192000" cy="1276281"/>
          </a:xfrm>
          <a:prstGeom prst="rect">
            <a:avLst/>
          </a:prstGeom>
          <a:solidFill>
            <a:schemeClr val="tx1">
              <a:alpha val="76563"/>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extBox 6">
            <a:extLst>
              <a:ext uri="{FF2B5EF4-FFF2-40B4-BE49-F238E27FC236}">
                <a16:creationId xmlns:a16="http://schemas.microsoft.com/office/drawing/2014/main" id="{611DAD04-CA01-46ED-9FCB-CA0D167FD491}"/>
              </a:ext>
            </a:extLst>
          </p:cNvPr>
          <p:cNvSpPr txBox="1"/>
          <p:nvPr/>
        </p:nvSpPr>
        <p:spPr>
          <a:xfrm>
            <a:off x="498796" y="5225364"/>
            <a:ext cx="7635553" cy="523220"/>
          </a:xfrm>
          <a:prstGeom prst="rect">
            <a:avLst/>
          </a:prstGeom>
          <a:noFill/>
        </p:spPr>
        <p:txBody>
          <a:bodyPr wrap="square" lIns="91440" tIns="45720" rIns="91440" bIns="45720" rtlCol="0" anchor="ctr">
            <a:spAutoFit/>
          </a:bodyPr>
          <a:lstStyle/>
          <a:p>
            <a:r>
              <a:rPr lang="fr-FR" sz="2800" b="1" cap="all" dirty="0">
                <a:solidFill>
                  <a:srgbClr val="F9D45F"/>
                </a:solidFill>
                <a:latin typeface="Alte Haas Grotesk"/>
              </a:rPr>
              <a:t>TZ </a:t>
            </a:r>
            <a:r>
              <a:rPr lang="fr-FR" sz="2800" b="1" cap="all" dirty="0">
                <a:solidFill>
                  <a:srgbClr val="FAFCD7"/>
                </a:solidFill>
                <a:latin typeface="Alte Haas Grotesk"/>
              </a:rPr>
              <a:t>Tables</a:t>
            </a:r>
          </a:p>
        </p:txBody>
      </p:sp>
      <p:sp>
        <p:nvSpPr>
          <p:cNvPr id="2" name="ZoneTexte 1">
            <a:extLst>
              <a:ext uri="{FF2B5EF4-FFF2-40B4-BE49-F238E27FC236}">
                <a16:creationId xmlns:a16="http://schemas.microsoft.com/office/drawing/2014/main" id="{0AF5D715-706B-85CC-F9E4-086F8EA895F1}"/>
              </a:ext>
            </a:extLst>
          </p:cNvPr>
          <p:cNvSpPr txBox="1"/>
          <p:nvPr/>
        </p:nvSpPr>
        <p:spPr>
          <a:xfrm>
            <a:off x="3843338" y="342200"/>
            <a:ext cx="7129462" cy="1174883"/>
          </a:xfrm>
          <a:prstGeom prst="rect">
            <a:avLst/>
          </a:prstGeom>
          <a:solidFill>
            <a:schemeClr val="tx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24000" tIns="216000" rIns="251999" bIns="216000" rtlCol="0" anchor="t">
            <a:spAutoFit/>
          </a:bodyPr>
          <a:lstStyle>
            <a:defPPr>
              <a:defRPr lang="fr-FR"/>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342900" indent="-342900" algn="l">
              <a:buFont typeface="Arial" panose="020B0604020202020204" pitchFamily="34" charset="0"/>
              <a:buChar char="•"/>
            </a:pPr>
            <a:r>
              <a:rPr lang="fr-FR" sz="2400" dirty="0">
                <a:solidFill>
                  <a:schemeClr val="bg1"/>
                </a:solidFill>
                <a:latin typeface="Helvetica Neue Light" panose="02000403000000020004" pitchFamily="2" charset="0"/>
                <a:ea typeface="Helvetica Neue Light" panose="02000403000000020004" pitchFamily="2" charset="0"/>
              </a:rPr>
              <a:t>Microsoft </a:t>
            </a:r>
            <a:r>
              <a:rPr lang="fr-FR" sz="2400" dirty="0" err="1">
                <a:solidFill>
                  <a:schemeClr val="bg1"/>
                </a:solidFill>
                <a:latin typeface="Helvetica Neue Light" panose="02000403000000020004" pitchFamily="2" charset="0"/>
                <a:ea typeface="Helvetica Neue Light" panose="02000403000000020004" pitchFamily="2" charset="0"/>
              </a:rPr>
              <a:t>windows</a:t>
            </a:r>
            <a:r>
              <a:rPr lang="fr-FR" sz="2400" dirty="0">
                <a:solidFill>
                  <a:schemeClr val="bg1"/>
                </a:solidFill>
                <a:latin typeface="Helvetica Neue Light" panose="02000403000000020004" pitchFamily="2" charset="0"/>
                <a:ea typeface="Helvetica Neue Light" panose="02000403000000020004" pitchFamily="2" charset="0"/>
              </a:rPr>
              <a:t> time zones</a:t>
            </a:r>
          </a:p>
          <a:p>
            <a:pPr marL="342900" indent="-342900" algn="l">
              <a:buFont typeface="Arial" panose="020B0604020202020204" pitchFamily="34" charset="0"/>
              <a:buChar char="•"/>
            </a:pPr>
            <a:r>
              <a:rPr lang="fr-FR" sz="2400" dirty="0">
                <a:solidFill>
                  <a:schemeClr val="bg1"/>
                </a:solidFill>
                <a:latin typeface="Helvetica Neue Light" panose="02000403000000020004" pitchFamily="2" charset="0"/>
                <a:ea typeface="Helvetica Neue Light" panose="02000403000000020004" pitchFamily="2" charset="0"/>
              </a:rPr>
              <a:t>IANA  </a:t>
            </a:r>
            <a:r>
              <a:rPr lang="fr-FR" sz="2400" dirty="0" err="1">
                <a:solidFill>
                  <a:schemeClr val="bg1"/>
                </a:solidFill>
                <a:latin typeface="Helvetica Neue Light" panose="02000403000000020004" pitchFamily="2" charset="0"/>
                <a:ea typeface="Helvetica Neue Light" panose="02000403000000020004" pitchFamily="2" charset="0"/>
              </a:rPr>
              <a:t>tz</a:t>
            </a:r>
            <a:r>
              <a:rPr lang="fr-FR" sz="2400" dirty="0">
                <a:solidFill>
                  <a:schemeClr val="bg1"/>
                </a:solidFill>
                <a:latin typeface="Helvetica Neue Light" panose="02000403000000020004" pitchFamily="2" charset="0"/>
                <a:ea typeface="Helvetica Neue Light" panose="02000403000000020004" pitchFamily="2" charset="0"/>
              </a:rPr>
              <a:t> </a:t>
            </a:r>
            <a:r>
              <a:rPr lang="fr-FR" sz="2400" dirty="0" err="1">
                <a:solidFill>
                  <a:schemeClr val="bg1"/>
                </a:solidFill>
                <a:latin typeface="Helvetica Neue Light" panose="02000403000000020004" pitchFamily="2" charset="0"/>
                <a:ea typeface="Helvetica Neue Light" panose="02000403000000020004" pitchFamily="2" charset="0"/>
              </a:rPr>
              <a:t>database</a:t>
            </a:r>
            <a:endParaRPr lang="fr-FR" sz="2400" dirty="0">
              <a:solidFill>
                <a:schemeClr val="bg1"/>
              </a:solidFill>
              <a:latin typeface="Helvetica Neue Light" panose="02000403000000020004" pitchFamily="2" charset="0"/>
              <a:ea typeface="Helvetica Neue Light" panose="02000403000000020004" pitchFamily="2" charset="0"/>
            </a:endParaRPr>
          </a:p>
        </p:txBody>
      </p:sp>
    </p:spTree>
    <p:extLst>
      <p:ext uri="{BB962C8B-B14F-4D97-AF65-F5344CB8AC3E}">
        <p14:creationId xmlns:p14="http://schemas.microsoft.com/office/powerpoint/2010/main" val="18076828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omputers in the 80s, 90s, and now - ByteScout">
            <a:extLst>
              <a:ext uri="{FF2B5EF4-FFF2-40B4-BE49-F238E27FC236}">
                <a16:creationId xmlns:a16="http://schemas.microsoft.com/office/drawing/2014/main" id="{49DB14DA-F913-AAA3-75D8-A415EA6130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888" y="-601596"/>
            <a:ext cx="11960225" cy="8061192"/>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393CFFA1-3BA9-A1E8-2CBE-774EED5CF7A5}"/>
              </a:ext>
            </a:extLst>
          </p:cNvPr>
          <p:cNvSpPr/>
          <p:nvPr/>
        </p:nvSpPr>
        <p:spPr>
          <a:xfrm>
            <a:off x="-74638" y="-192314"/>
            <a:ext cx="12341277" cy="7242628"/>
          </a:xfrm>
          <a:prstGeom prst="rect">
            <a:avLst/>
          </a:prstGeom>
          <a:solidFill>
            <a:schemeClr val="tx1">
              <a:alpha val="11154"/>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 </a:t>
            </a:r>
          </a:p>
        </p:txBody>
      </p:sp>
      <p:sp>
        <p:nvSpPr>
          <p:cNvPr id="10" name="Rectangle 9">
            <a:extLst>
              <a:ext uri="{FF2B5EF4-FFF2-40B4-BE49-F238E27FC236}">
                <a16:creationId xmlns:a16="http://schemas.microsoft.com/office/drawing/2014/main" id="{0855AE35-EF9A-4B37-9AD9-B6A0FE22C24B}"/>
              </a:ext>
            </a:extLst>
          </p:cNvPr>
          <p:cNvSpPr/>
          <p:nvPr/>
        </p:nvSpPr>
        <p:spPr>
          <a:xfrm>
            <a:off x="0" y="4829784"/>
            <a:ext cx="12192000" cy="1276281"/>
          </a:xfrm>
          <a:prstGeom prst="rect">
            <a:avLst/>
          </a:prstGeom>
          <a:solidFill>
            <a:schemeClr val="tx1">
              <a:alpha val="76563"/>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extBox 6">
            <a:extLst>
              <a:ext uri="{FF2B5EF4-FFF2-40B4-BE49-F238E27FC236}">
                <a16:creationId xmlns:a16="http://schemas.microsoft.com/office/drawing/2014/main" id="{611DAD04-CA01-46ED-9FCB-CA0D167FD491}"/>
              </a:ext>
            </a:extLst>
          </p:cNvPr>
          <p:cNvSpPr txBox="1"/>
          <p:nvPr/>
        </p:nvSpPr>
        <p:spPr>
          <a:xfrm>
            <a:off x="498796" y="5225364"/>
            <a:ext cx="7635553" cy="523220"/>
          </a:xfrm>
          <a:prstGeom prst="rect">
            <a:avLst/>
          </a:prstGeom>
          <a:noFill/>
        </p:spPr>
        <p:txBody>
          <a:bodyPr wrap="square" lIns="91440" tIns="45720" rIns="91440" bIns="45720" rtlCol="0" anchor="ctr">
            <a:spAutoFit/>
          </a:bodyPr>
          <a:lstStyle/>
          <a:p>
            <a:r>
              <a:rPr lang="fr-FR" sz="2800" b="1" cap="all" dirty="0">
                <a:solidFill>
                  <a:srgbClr val="F9D45F"/>
                </a:solidFill>
                <a:latin typeface="Alte Haas Grotesk"/>
              </a:rPr>
              <a:t>TZ </a:t>
            </a:r>
            <a:r>
              <a:rPr lang="fr-FR" sz="2800" b="1" cap="all" dirty="0">
                <a:solidFill>
                  <a:srgbClr val="FAFCD7"/>
                </a:solidFill>
                <a:latin typeface="Alte Haas Grotesk"/>
              </a:rPr>
              <a:t>Tables</a:t>
            </a:r>
          </a:p>
        </p:txBody>
      </p:sp>
      <p:sp>
        <p:nvSpPr>
          <p:cNvPr id="2" name="ZoneTexte 1">
            <a:extLst>
              <a:ext uri="{FF2B5EF4-FFF2-40B4-BE49-F238E27FC236}">
                <a16:creationId xmlns:a16="http://schemas.microsoft.com/office/drawing/2014/main" id="{0AF5D715-706B-85CC-F9E4-086F8EA895F1}"/>
              </a:ext>
            </a:extLst>
          </p:cNvPr>
          <p:cNvSpPr txBox="1"/>
          <p:nvPr/>
        </p:nvSpPr>
        <p:spPr>
          <a:xfrm>
            <a:off x="3843338" y="342200"/>
            <a:ext cx="7129462" cy="3021542"/>
          </a:xfrm>
          <a:prstGeom prst="rect">
            <a:avLst/>
          </a:prstGeom>
          <a:solidFill>
            <a:schemeClr val="tx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24000" tIns="216000" rIns="251999" bIns="216000" rtlCol="0" anchor="t">
            <a:spAutoFit/>
          </a:bodyPr>
          <a:lstStyle>
            <a:defPPr>
              <a:defRPr lang="fr-FR"/>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342900" indent="-342900" algn="l">
              <a:buFont typeface="Arial" panose="020B0604020202020204" pitchFamily="34" charset="0"/>
              <a:buChar char="•"/>
            </a:pPr>
            <a:r>
              <a:rPr lang="fr-FR" sz="2400" dirty="0">
                <a:solidFill>
                  <a:schemeClr val="bg1"/>
                </a:solidFill>
                <a:latin typeface="Helvetica Neue Light" panose="02000403000000020004" pitchFamily="2" charset="0"/>
                <a:ea typeface="Helvetica Neue Light" panose="02000403000000020004" pitchFamily="2" charset="0"/>
              </a:rPr>
              <a:t>Microsoft </a:t>
            </a:r>
            <a:r>
              <a:rPr lang="fr-FR" sz="2400" dirty="0" err="1">
                <a:solidFill>
                  <a:schemeClr val="bg1"/>
                </a:solidFill>
                <a:latin typeface="Helvetica Neue Light" panose="02000403000000020004" pitchFamily="2" charset="0"/>
                <a:ea typeface="Helvetica Neue Light" panose="02000403000000020004" pitchFamily="2" charset="0"/>
              </a:rPr>
              <a:t>windows</a:t>
            </a:r>
            <a:r>
              <a:rPr lang="fr-FR" sz="2400" dirty="0">
                <a:solidFill>
                  <a:schemeClr val="bg1"/>
                </a:solidFill>
                <a:latin typeface="Helvetica Neue Light" panose="02000403000000020004" pitchFamily="2" charset="0"/>
                <a:ea typeface="Helvetica Neue Light" panose="02000403000000020004" pitchFamily="2" charset="0"/>
              </a:rPr>
              <a:t> time zones</a:t>
            </a:r>
          </a:p>
          <a:p>
            <a:pPr marL="342900" indent="-342900" algn="l">
              <a:buFont typeface="Arial" panose="020B0604020202020204" pitchFamily="34" charset="0"/>
              <a:buChar char="•"/>
            </a:pPr>
            <a:r>
              <a:rPr lang="fr-FR" sz="2400" dirty="0">
                <a:solidFill>
                  <a:schemeClr val="bg1"/>
                </a:solidFill>
                <a:latin typeface="Helvetica Neue Light" panose="02000403000000020004" pitchFamily="2" charset="0"/>
                <a:ea typeface="Helvetica Neue Light" panose="02000403000000020004" pitchFamily="2" charset="0"/>
              </a:rPr>
              <a:t>IANA  </a:t>
            </a:r>
            <a:r>
              <a:rPr lang="fr-FR" sz="2400" dirty="0" err="1">
                <a:solidFill>
                  <a:schemeClr val="bg1"/>
                </a:solidFill>
                <a:latin typeface="Helvetica Neue Light" panose="02000403000000020004" pitchFamily="2" charset="0"/>
                <a:ea typeface="Helvetica Neue Light" panose="02000403000000020004" pitchFamily="2" charset="0"/>
              </a:rPr>
              <a:t>tz</a:t>
            </a:r>
            <a:r>
              <a:rPr lang="fr-FR" sz="2400" dirty="0">
                <a:solidFill>
                  <a:schemeClr val="bg1"/>
                </a:solidFill>
                <a:latin typeface="Helvetica Neue Light" panose="02000403000000020004" pitchFamily="2" charset="0"/>
                <a:ea typeface="Helvetica Neue Light" panose="02000403000000020004" pitchFamily="2" charset="0"/>
              </a:rPr>
              <a:t> </a:t>
            </a:r>
            <a:r>
              <a:rPr lang="fr-FR" sz="2400" dirty="0" err="1">
                <a:solidFill>
                  <a:schemeClr val="bg1"/>
                </a:solidFill>
                <a:latin typeface="Helvetica Neue Light" panose="02000403000000020004" pitchFamily="2" charset="0"/>
                <a:ea typeface="Helvetica Neue Light" panose="02000403000000020004" pitchFamily="2" charset="0"/>
              </a:rPr>
              <a:t>database</a:t>
            </a:r>
            <a:endParaRPr lang="fr-FR" sz="2400" dirty="0">
              <a:solidFill>
                <a:schemeClr val="bg1"/>
              </a:solidFill>
              <a:latin typeface="Helvetica Neue Light" panose="02000403000000020004" pitchFamily="2" charset="0"/>
              <a:ea typeface="Helvetica Neue Light" panose="02000403000000020004" pitchFamily="2" charset="0"/>
            </a:endParaRPr>
          </a:p>
          <a:p>
            <a:pPr marL="342900" indent="-342900" algn="l">
              <a:buFont typeface="Arial" panose="020B0604020202020204" pitchFamily="34" charset="0"/>
              <a:buChar char="•"/>
            </a:pPr>
            <a:endParaRPr lang="fr-FR" sz="2400" dirty="0">
              <a:solidFill>
                <a:schemeClr val="bg1"/>
              </a:solidFill>
              <a:latin typeface="Helvetica Neue Light" panose="02000403000000020004" pitchFamily="2" charset="0"/>
              <a:ea typeface="Helvetica Neue Light" panose="02000403000000020004" pitchFamily="2" charset="0"/>
            </a:endParaRPr>
          </a:p>
          <a:p>
            <a:pPr marL="342900" indent="-342900" algn="l">
              <a:buFont typeface="Arial" panose="020B0604020202020204" pitchFamily="34" charset="0"/>
              <a:buChar char="•"/>
            </a:pPr>
            <a:r>
              <a:rPr lang="fr-FR" sz="2400" dirty="0">
                <a:solidFill>
                  <a:schemeClr val="bg1"/>
                </a:solidFill>
                <a:latin typeface="Helvetica Neue Light" panose="02000403000000020004" pitchFamily="2" charset="0"/>
                <a:ea typeface="Helvetica Neue Light" panose="02000403000000020004" pitchFamily="2" charset="0"/>
              </a:rPr>
              <a:t>.NET </a:t>
            </a:r>
            <a:r>
              <a:rPr lang="fr-FR" sz="2400" dirty="0" err="1">
                <a:solidFill>
                  <a:schemeClr val="bg1"/>
                </a:solidFill>
                <a:latin typeface="Helvetica Neue Light" panose="02000403000000020004" pitchFamily="2" charset="0"/>
                <a:ea typeface="Helvetica Neue Light" panose="02000403000000020004" pitchFamily="2" charset="0"/>
              </a:rPr>
              <a:t>core</a:t>
            </a:r>
            <a:r>
              <a:rPr lang="fr-FR" sz="2400" dirty="0">
                <a:solidFill>
                  <a:schemeClr val="bg1"/>
                </a:solidFill>
                <a:latin typeface="Helvetica Neue Light" panose="02000403000000020004" pitchFamily="2" charset="0"/>
                <a:ea typeface="Helvetica Neue Light" panose="02000403000000020004" pitchFamily="2" charset="0"/>
              </a:rPr>
              <a:t> sous linux =&gt; IANA </a:t>
            </a:r>
            <a:r>
              <a:rPr lang="fr-FR" sz="2400" dirty="0" err="1">
                <a:solidFill>
                  <a:schemeClr val="bg1"/>
                </a:solidFill>
                <a:latin typeface="Helvetica Neue Light" panose="02000403000000020004" pitchFamily="2" charset="0"/>
                <a:ea typeface="Helvetica Neue Light" panose="02000403000000020004" pitchFamily="2" charset="0"/>
              </a:rPr>
              <a:t>tz</a:t>
            </a:r>
            <a:r>
              <a:rPr lang="fr-FR" sz="2400" dirty="0">
                <a:solidFill>
                  <a:schemeClr val="bg1"/>
                </a:solidFill>
                <a:latin typeface="Helvetica Neue Light" panose="02000403000000020004" pitchFamily="2" charset="0"/>
                <a:ea typeface="Helvetica Neue Light" panose="02000403000000020004" pitchFamily="2" charset="0"/>
              </a:rPr>
              <a:t> tables</a:t>
            </a:r>
          </a:p>
          <a:p>
            <a:pPr marL="342900" indent="-342900" algn="l">
              <a:buFont typeface="Arial" panose="020B0604020202020204" pitchFamily="34" charset="0"/>
              <a:buChar char="•"/>
            </a:pPr>
            <a:r>
              <a:rPr lang="fr-FR" sz="2400" dirty="0">
                <a:solidFill>
                  <a:schemeClr val="bg1"/>
                </a:solidFill>
                <a:latin typeface="Helvetica Neue Light" panose="02000403000000020004" pitchFamily="2" charset="0"/>
                <a:ea typeface="Helvetica Neue Light" panose="02000403000000020004" pitchFamily="2" charset="0"/>
              </a:rPr>
              <a:t>Java =&gt; </a:t>
            </a:r>
            <a:r>
              <a:rPr lang="fr-FR" sz="2400" dirty="0" err="1">
                <a:solidFill>
                  <a:schemeClr val="bg1"/>
                </a:solidFill>
                <a:latin typeface="Helvetica Neue Light" panose="02000403000000020004" pitchFamily="2" charset="0"/>
                <a:ea typeface="Helvetica Neue Light" panose="02000403000000020004" pitchFamily="2" charset="0"/>
              </a:rPr>
              <a:t>tz</a:t>
            </a:r>
            <a:r>
              <a:rPr lang="fr-FR" sz="2400" dirty="0">
                <a:solidFill>
                  <a:schemeClr val="bg1"/>
                </a:solidFill>
                <a:latin typeface="Helvetica Neue Light" panose="02000403000000020004" pitchFamily="2" charset="0"/>
                <a:ea typeface="Helvetica Neue Light" panose="02000403000000020004" pitchFamily="2" charset="0"/>
              </a:rPr>
              <a:t> tables </a:t>
            </a:r>
            <a:r>
              <a:rPr lang="fr-FR" sz="2400" dirty="0" err="1">
                <a:solidFill>
                  <a:schemeClr val="bg1"/>
                </a:solidFill>
                <a:latin typeface="Helvetica Neue Light" panose="02000403000000020004" pitchFamily="2" charset="0"/>
                <a:ea typeface="Helvetica Neue Light" panose="02000403000000020004" pitchFamily="2" charset="0"/>
              </a:rPr>
              <a:t>bundlées</a:t>
            </a:r>
            <a:r>
              <a:rPr lang="fr-FR" sz="2400" dirty="0">
                <a:solidFill>
                  <a:schemeClr val="bg1"/>
                </a:solidFill>
                <a:latin typeface="Helvetica Neue Light" panose="02000403000000020004" pitchFamily="2" charset="0"/>
                <a:ea typeface="Helvetica Neue Light" panose="02000403000000020004" pitchFamily="2" charset="0"/>
              </a:rPr>
              <a:t> dans le JRE</a:t>
            </a:r>
          </a:p>
          <a:p>
            <a:pPr marL="342900" indent="-342900" algn="l">
              <a:buFont typeface="Arial" panose="020B0604020202020204" pitchFamily="34" charset="0"/>
              <a:buChar char="•"/>
            </a:pPr>
            <a:r>
              <a:rPr lang="fr-FR" sz="2400" dirty="0">
                <a:solidFill>
                  <a:schemeClr val="bg1"/>
                </a:solidFill>
                <a:latin typeface="Helvetica Neue Light" panose="02000403000000020004" pitchFamily="2" charset="0"/>
                <a:ea typeface="Helvetica Neue Light" panose="02000403000000020004" pitchFamily="2" charset="0"/>
              </a:rPr>
              <a:t>Sur Linux =&gt; </a:t>
            </a:r>
            <a:r>
              <a:rPr lang="fr-FR" sz="2400" dirty="0" err="1">
                <a:solidFill>
                  <a:schemeClr val="bg1"/>
                </a:solidFill>
                <a:latin typeface="Helvetica Neue Light" panose="02000403000000020004" pitchFamily="2" charset="0"/>
                <a:ea typeface="Helvetica Neue Light" panose="02000403000000020004" pitchFamily="2" charset="0"/>
              </a:rPr>
              <a:t>tz</a:t>
            </a:r>
            <a:r>
              <a:rPr lang="fr-FR" sz="2400" dirty="0">
                <a:solidFill>
                  <a:schemeClr val="bg1"/>
                </a:solidFill>
                <a:latin typeface="Helvetica Neue Light" panose="02000403000000020004" pitchFamily="2" charset="0"/>
                <a:ea typeface="Helvetica Neue Light" panose="02000403000000020004" pitchFamily="2" charset="0"/>
              </a:rPr>
              <a:t> tables dans  </a:t>
            </a:r>
            <a:r>
              <a:rPr lang="fr-FR" sz="2000" dirty="0">
                <a:effectLst/>
                <a:latin typeface="Helvetica Neue" panose="02000503000000020004" pitchFamily="2" charset="0"/>
              </a:rPr>
              <a:t>/</a:t>
            </a:r>
            <a:r>
              <a:rPr lang="fr-FR" sz="2000" dirty="0" err="1">
                <a:effectLst/>
                <a:latin typeface="Helvetica Neue" panose="02000503000000020004" pitchFamily="2" charset="0"/>
              </a:rPr>
              <a:t>usr</a:t>
            </a:r>
            <a:r>
              <a:rPr lang="fr-FR" sz="2000" dirty="0">
                <a:effectLst/>
                <a:latin typeface="Helvetica Neue" panose="02000503000000020004" pitchFamily="2" charset="0"/>
              </a:rPr>
              <a:t>/</a:t>
            </a:r>
            <a:r>
              <a:rPr lang="fr-FR" sz="2000" dirty="0" err="1">
                <a:effectLst/>
                <a:latin typeface="Helvetica Neue" panose="02000503000000020004" pitchFamily="2" charset="0"/>
              </a:rPr>
              <a:t>share</a:t>
            </a:r>
            <a:r>
              <a:rPr lang="fr-FR" sz="2000" dirty="0">
                <a:effectLst/>
                <a:latin typeface="Helvetica Neue" panose="02000503000000020004" pitchFamily="2" charset="0"/>
              </a:rPr>
              <a:t>/</a:t>
            </a:r>
            <a:r>
              <a:rPr lang="fr-FR" sz="2000" dirty="0" err="1">
                <a:effectLst/>
                <a:latin typeface="Helvetica Neue" panose="02000503000000020004" pitchFamily="2" charset="0"/>
              </a:rPr>
              <a:t>zoneinfo</a:t>
            </a:r>
            <a:r>
              <a:rPr lang="fr-FR" sz="2000" dirty="0">
                <a:effectLst/>
                <a:latin typeface="Helvetica Neue" panose="02000503000000020004" pitchFamily="2" charset="0"/>
              </a:rPr>
              <a:t>/</a:t>
            </a:r>
          </a:p>
          <a:p>
            <a:pPr marL="342900" indent="-342900" algn="l">
              <a:buFont typeface="Arial" panose="020B0604020202020204" pitchFamily="34" charset="0"/>
              <a:buChar char="•"/>
            </a:pPr>
            <a:r>
              <a:rPr lang="fr-FR" sz="2400" dirty="0" err="1">
                <a:solidFill>
                  <a:schemeClr val="bg1"/>
                </a:solidFill>
                <a:latin typeface="Helvetica Neue Light" panose="02000403000000020004" pitchFamily="2" charset="0"/>
                <a:ea typeface="Helvetica Neue Light" panose="02000403000000020004" pitchFamily="2" charset="0"/>
              </a:rPr>
              <a:t>NodeJS</a:t>
            </a:r>
            <a:r>
              <a:rPr lang="fr-FR" sz="2400" dirty="0">
                <a:solidFill>
                  <a:schemeClr val="bg1"/>
                </a:solidFill>
                <a:latin typeface="Helvetica Neue Light" panose="02000403000000020004" pitchFamily="2" charset="0"/>
                <a:ea typeface="Helvetica Neue Light" panose="02000403000000020004" pitchFamily="2" charset="0"/>
              </a:rPr>
              <a:t> =&gt; package </a:t>
            </a:r>
            <a:r>
              <a:rPr lang="fr-FR" sz="2400" dirty="0" err="1">
                <a:solidFill>
                  <a:schemeClr val="bg1"/>
                </a:solidFill>
                <a:latin typeface="Helvetica Neue Light" panose="02000403000000020004" pitchFamily="2" charset="0"/>
                <a:ea typeface="Helvetica Neue Light" panose="02000403000000020004" pitchFamily="2" charset="0"/>
              </a:rPr>
              <a:t>node-geo-tz</a:t>
            </a:r>
            <a:r>
              <a:rPr lang="fr-FR" sz="2400" dirty="0">
                <a:solidFill>
                  <a:schemeClr val="bg1"/>
                </a:solidFill>
                <a:latin typeface="Helvetica Neue Light" panose="02000403000000020004" pitchFamily="2" charset="0"/>
                <a:ea typeface="Helvetica Neue Light" panose="02000403000000020004" pitchFamily="2" charset="0"/>
              </a:rPr>
              <a:t> </a:t>
            </a:r>
          </a:p>
        </p:txBody>
      </p:sp>
    </p:spTree>
    <p:extLst>
      <p:ext uri="{BB962C8B-B14F-4D97-AF65-F5344CB8AC3E}">
        <p14:creationId xmlns:p14="http://schemas.microsoft.com/office/powerpoint/2010/main" val="1393095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omputers in the 80s, 90s, and now - ByteScout">
            <a:extLst>
              <a:ext uri="{FF2B5EF4-FFF2-40B4-BE49-F238E27FC236}">
                <a16:creationId xmlns:a16="http://schemas.microsoft.com/office/drawing/2014/main" id="{49DB14DA-F913-AAA3-75D8-A415EA6130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888" y="-601596"/>
            <a:ext cx="11960225" cy="8061192"/>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393CFFA1-3BA9-A1E8-2CBE-774EED5CF7A5}"/>
              </a:ext>
            </a:extLst>
          </p:cNvPr>
          <p:cNvSpPr/>
          <p:nvPr/>
        </p:nvSpPr>
        <p:spPr>
          <a:xfrm>
            <a:off x="-74638" y="-192314"/>
            <a:ext cx="12341277" cy="7242628"/>
          </a:xfrm>
          <a:prstGeom prst="rect">
            <a:avLst/>
          </a:prstGeom>
          <a:solidFill>
            <a:schemeClr val="tx1">
              <a:alpha val="11154"/>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 </a:t>
            </a:r>
          </a:p>
        </p:txBody>
      </p:sp>
      <p:sp>
        <p:nvSpPr>
          <p:cNvPr id="10" name="Rectangle 9">
            <a:extLst>
              <a:ext uri="{FF2B5EF4-FFF2-40B4-BE49-F238E27FC236}">
                <a16:creationId xmlns:a16="http://schemas.microsoft.com/office/drawing/2014/main" id="{0855AE35-EF9A-4B37-9AD9-B6A0FE22C24B}"/>
              </a:ext>
            </a:extLst>
          </p:cNvPr>
          <p:cNvSpPr/>
          <p:nvPr/>
        </p:nvSpPr>
        <p:spPr>
          <a:xfrm>
            <a:off x="0" y="4829784"/>
            <a:ext cx="12192000" cy="1276281"/>
          </a:xfrm>
          <a:prstGeom prst="rect">
            <a:avLst/>
          </a:prstGeom>
          <a:solidFill>
            <a:schemeClr val="tx1">
              <a:alpha val="76563"/>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extBox 6">
            <a:extLst>
              <a:ext uri="{FF2B5EF4-FFF2-40B4-BE49-F238E27FC236}">
                <a16:creationId xmlns:a16="http://schemas.microsoft.com/office/drawing/2014/main" id="{611DAD04-CA01-46ED-9FCB-CA0D167FD491}"/>
              </a:ext>
            </a:extLst>
          </p:cNvPr>
          <p:cNvSpPr txBox="1"/>
          <p:nvPr/>
        </p:nvSpPr>
        <p:spPr>
          <a:xfrm>
            <a:off x="498796" y="5225364"/>
            <a:ext cx="7635553" cy="523220"/>
          </a:xfrm>
          <a:prstGeom prst="rect">
            <a:avLst/>
          </a:prstGeom>
          <a:noFill/>
        </p:spPr>
        <p:txBody>
          <a:bodyPr wrap="square" lIns="91440" tIns="45720" rIns="91440" bIns="45720" rtlCol="0" anchor="ctr">
            <a:spAutoFit/>
          </a:bodyPr>
          <a:lstStyle/>
          <a:p>
            <a:r>
              <a:rPr lang="fr-FR" sz="2800" b="1" cap="all" dirty="0">
                <a:solidFill>
                  <a:srgbClr val="F9D45F"/>
                </a:solidFill>
                <a:latin typeface="Alte Haas Grotesk"/>
              </a:rPr>
              <a:t>TZ </a:t>
            </a:r>
            <a:r>
              <a:rPr lang="fr-FR" sz="2800" b="1" cap="all" dirty="0">
                <a:solidFill>
                  <a:srgbClr val="FAFCD7"/>
                </a:solidFill>
                <a:latin typeface="Alte Haas Grotesk"/>
              </a:rPr>
              <a:t>Tables</a:t>
            </a:r>
          </a:p>
        </p:txBody>
      </p:sp>
      <p:sp>
        <p:nvSpPr>
          <p:cNvPr id="2" name="ZoneTexte 1">
            <a:extLst>
              <a:ext uri="{FF2B5EF4-FFF2-40B4-BE49-F238E27FC236}">
                <a16:creationId xmlns:a16="http://schemas.microsoft.com/office/drawing/2014/main" id="{0AF5D715-706B-85CC-F9E4-086F8EA895F1}"/>
              </a:ext>
            </a:extLst>
          </p:cNvPr>
          <p:cNvSpPr txBox="1"/>
          <p:nvPr/>
        </p:nvSpPr>
        <p:spPr>
          <a:xfrm>
            <a:off x="3843338" y="342200"/>
            <a:ext cx="7129462" cy="3021542"/>
          </a:xfrm>
          <a:prstGeom prst="rect">
            <a:avLst/>
          </a:prstGeom>
          <a:solidFill>
            <a:schemeClr val="tx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24000" tIns="216000" rIns="251999" bIns="216000" rtlCol="0" anchor="t">
            <a:spAutoFit/>
          </a:bodyPr>
          <a:lstStyle>
            <a:defPPr>
              <a:defRPr lang="fr-FR"/>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342900" indent="-342900" algn="l">
              <a:buFont typeface="Arial" panose="020B0604020202020204" pitchFamily="34" charset="0"/>
              <a:buChar char="•"/>
            </a:pPr>
            <a:r>
              <a:rPr lang="fr-FR" sz="2400" dirty="0">
                <a:solidFill>
                  <a:schemeClr val="bg1"/>
                </a:solidFill>
                <a:latin typeface="Helvetica Neue Light" panose="02000403000000020004" pitchFamily="2" charset="0"/>
                <a:ea typeface="Helvetica Neue Light" panose="02000403000000020004" pitchFamily="2" charset="0"/>
              </a:rPr>
              <a:t>Microsoft (</a:t>
            </a:r>
            <a:r>
              <a:rPr lang="fr-FR" sz="2400" dirty="0" err="1">
                <a:solidFill>
                  <a:schemeClr val="bg1"/>
                </a:solidFill>
                <a:latin typeface="Helvetica Neue Light" panose="02000403000000020004" pitchFamily="2" charset="0"/>
                <a:ea typeface="Helvetica Neue Light" panose="02000403000000020004" pitchFamily="2" charset="0"/>
              </a:rPr>
              <a:t>windows</a:t>
            </a:r>
            <a:r>
              <a:rPr lang="fr-FR" sz="2400" dirty="0">
                <a:solidFill>
                  <a:schemeClr val="bg1"/>
                </a:solidFill>
                <a:latin typeface="Helvetica Neue Light" panose="02000403000000020004" pitchFamily="2" charset="0"/>
                <a:ea typeface="Helvetica Neue Light" panose="02000403000000020004" pitchFamily="2" charset="0"/>
              </a:rPr>
              <a:t> time zones</a:t>
            </a:r>
          </a:p>
          <a:p>
            <a:pPr marL="342900" indent="-342900" algn="l">
              <a:buFont typeface="Arial" panose="020B0604020202020204" pitchFamily="34" charset="0"/>
              <a:buChar char="•"/>
            </a:pPr>
            <a:r>
              <a:rPr lang="fr-FR" sz="2400" dirty="0">
                <a:solidFill>
                  <a:schemeClr val="bg1"/>
                </a:solidFill>
                <a:latin typeface="Helvetica Neue Light" panose="02000403000000020004" pitchFamily="2" charset="0"/>
                <a:ea typeface="Helvetica Neue Light" panose="02000403000000020004" pitchFamily="2" charset="0"/>
              </a:rPr>
              <a:t>IANA  </a:t>
            </a:r>
            <a:r>
              <a:rPr lang="fr-FR" sz="2400" dirty="0" err="1">
                <a:solidFill>
                  <a:schemeClr val="bg1"/>
                </a:solidFill>
                <a:latin typeface="Helvetica Neue Light" panose="02000403000000020004" pitchFamily="2" charset="0"/>
                <a:ea typeface="Helvetica Neue Light" panose="02000403000000020004" pitchFamily="2" charset="0"/>
              </a:rPr>
              <a:t>tz</a:t>
            </a:r>
            <a:r>
              <a:rPr lang="fr-FR" sz="2400" dirty="0">
                <a:solidFill>
                  <a:schemeClr val="bg1"/>
                </a:solidFill>
                <a:latin typeface="Helvetica Neue Light" panose="02000403000000020004" pitchFamily="2" charset="0"/>
                <a:ea typeface="Helvetica Neue Light" panose="02000403000000020004" pitchFamily="2" charset="0"/>
              </a:rPr>
              <a:t> </a:t>
            </a:r>
            <a:r>
              <a:rPr lang="fr-FR" sz="2400" dirty="0" err="1">
                <a:solidFill>
                  <a:schemeClr val="bg1"/>
                </a:solidFill>
                <a:latin typeface="Helvetica Neue Light" panose="02000403000000020004" pitchFamily="2" charset="0"/>
                <a:ea typeface="Helvetica Neue Light" panose="02000403000000020004" pitchFamily="2" charset="0"/>
              </a:rPr>
              <a:t>database</a:t>
            </a:r>
            <a:endParaRPr lang="fr-FR" sz="2400" dirty="0">
              <a:solidFill>
                <a:schemeClr val="bg1"/>
              </a:solidFill>
              <a:latin typeface="Helvetica Neue Light" panose="02000403000000020004" pitchFamily="2" charset="0"/>
              <a:ea typeface="Helvetica Neue Light" panose="02000403000000020004" pitchFamily="2" charset="0"/>
            </a:endParaRPr>
          </a:p>
          <a:p>
            <a:pPr marL="342900" indent="-342900" algn="l">
              <a:buFont typeface="Arial" panose="020B0604020202020204" pitchFamily="34" charset="0"/>
              <a:buChar char="•"/>
            </a:pPr>
            <a:endParaRPr lang="fr-FR" sz="2400" dirty="0">
              <a:solidFill>
                <a:schemeClr val="bg1"/>
              </a:solidFill>
              <a:latin typeface="Helvetica Neue Light" panose="02000403000000020004" pitchFamily="2" charset="0"/>
              <a:ea typeface="Helvetica Neue Light" panose="02000403000000020004" pitchFamily="2" charset="0"/>
            </a:endParaRPr>
          </a:p>
          <a:p>
            <a:pPr marL="342900" indent="-342900" algn="l">
              <a:buFont typeface="Arial" panose="020B0604020202020204" pitchFamily="34" charset="0"/>
              <a:buChar char="•"/>
            </a:pPr>
            <a:r>
              <a:rPr lang="fr-FR" sz="2400" dirty="0">
                <a:solidFill>
                  <a:schemeClr val="bg1"/>
                </a:solidFill>
                <a:latin typeface="Helvetica Neue Light" panose="02000403000000020004" pitchFamily="2" charset="0"/>
                <a:ea typeface="Helvetica Neue Light" panose="02000403000000020004" pitchFamily="2" charset="0"/>
              </a:rPr>
              <a:t>.NET </a:t>
            </a:r>
            <a:r>
              <a:rPr lang="fr-FR" sz="2400" dirty="0" err="1">
                <a:solidFill>
                  <a:schemeClr val="bg1"/>
                </a:solidFill>
                <a:latin typeface="Helvetica Neue Light" panose="02000403000000020004" pitchFamily="2" charset="0"/>
                <a:ea typeface="Helvetica Neue Light" panose="02000403000000020004" pitchFamily="2" charset="0"/>
              </a:rPr>
              <a:t>core</a:t>
            </a:r>
            <a:r>
              <a:rPr lang="fr-FR" sz="2400" dirty="0">
                <a:solidFill>
                  <a:schemeClr val="bg1"/>
                </a:solidFill>
                <a:latin typeface="Helvetica Neue Light" panose="02000403000000020004" pitchFamily="2" charset="0"/>
                <a:ea typeface="Helvetica Neue Light" panose="02000403000000020004" pitchFamily="2" charset="0"/>
              </a:rPr>
              <a:t> sous linux =&gt; IANA </a:t>
            </a:r>
            <a:r>
              <a:rPr lang="fr-FR" sz="2400" dirty="0" err="1">
                <a:solidFill>
                  <a:schemeClr val="bg1"/>
                </a:solidFill>
                <a:latin typeface="Helvetica Neue Light" panose="02000403000000020004" pitchFamily="2" charset="0"/>
                <a:ea typeface="Helvetica Neue Light" panose="02000403000000020004" pitchFamily="2" charset="0"/>
              </a:rPr>
              <a:t>tz</a:t>
            </a:r>
            <a:r>
              <a:rPr lang="fr-FR" sz="2400" dirty="0">
                <a:solidFill>
                  <a:schemeClr val="bg1"/>
                </a:solidFill>
                <a:latin typeface="Helvetica Neue Light" panose="02000403000000020004" pitchFamily="2" charset="0"/>
                <a:ea typeface="Helvetica Neue Light" panose="02000403000000020004" pitchFamily="2" charset="0"/>
              </a:rPr>
              <a:t> tables</a:t>
            </a:r>
          </a:p>
          <a:p>
            <a:pPr marL="342900" indent="-342900" algn="l">
              <a:buFont typeface="Arial" panose="020B0604020202020204" pitchFamily="34" charset="0"/>
              <a:buChar char="•"/>
            </a:pPr>
            <a:r>
              <a:rPr lang="fr-FR" sz="2400" dirty="0">
                <a:solidFill>
                  <a:schemeClr val="bg1"/>
                </a:solidFill>
                <a:latin typeface="Helvetica Neue Light" panose="02000403000000020004" pitchFamily="2" charset="0"/>
                <a:ea typeface="Helvetica Neue Light" panose="02000403000000020004" pitchFamily="2" charset="0"/>
              </a:rPr>
              <a:t>Java =&gt; </a:t>
            </a:r>
            <a:r>
              <a:rPr lang="fr-FR" sz="2400" dirty="0" err="1">
                <a:solidFill>
                  <a:schemeClr val="bg1"/>
                </a:solidFill>
                <a:latin typeface="Helvetica Neue Light" panose="02000403000000020004" pitchFamily="2" charset="0"/>
                <a:ea typeface="Helvetica Neue Light" panose="02000403000000020004" pitchFamily="2" charset="0"/>
              </a:rPr>
              <a:t>tz</a:t>
            </a:r>
            <a:r>
              <a:rPr lang="fr-FR" sz="2400" dirty="0">
                <a:solidFill>
                  <a:schemeClr val="bg1"/>
                </a:solidFill>
                <a:latin typeface="Helvetica Neue Light" panose="02000403000000020004" pitchFamily="2" charset="0"/>
                <a:ea typeface="Helvetica Neue Light" panose="02000403000000020004" pitchFamily="2" charset="0"/>
              </a:rPr>
              <a:t> tables </a:t>
            </a:r>
            <a:r>
              <a:rPr lang="fr-FR" sz="2400" dirty="0" err="1">
                <a:solidFill>
                  <a:schemeClr val="bg1"/>
                </a:solidFill>
                <a:latin typeface="Helvetica Neue Light" panose="02000403000000020004" pitchFamily="2" charset="0"/>
                <a:ea typeface="Helvetica Neue Light" panose="02000403000000020004" pitchFamily="2" charset="0"/>
              </a:rPr>
              <a:t>bundlées</a:t>
            </a:r>
            <a:r>
              <a:rPr lang="fr-FR" sz="2400" dirty="0">
                <a:solidFill>
                  <a:schemeClr val="bg1"/>
                </a:solidFill>
                <a:latin typeface="Helvetica Neue Light" panose="02000403000000020004" pitchFamily="2" charset="0"/>
                <a:ea typeface="Helvetica Neue Light" panose="02000403000000020004" pitchFamily="2" charset="0"/>
              </a:rPr>
              <a:t> dans le JRE</a:t>
            </a:r>
          </a:p>
          <a:p>
            <a:pPr marL="342900" indent="-342900" algn="l">
              <a:buFont typeface="Arial" panose="020B0604020202020204" pitchFamily="34" charset="0"/>
              <a:buChar char="•"/>
            </a:pPr>
            <a:r>
              <a:rPr lang="fr-FR" sz="2400" dirty="0">
                <a:solidFill>
                  <a:schemeClr val="bg1"/>
                </a:solidFill>
                <a:latin typeface="Helvetica Neue Light" panose="02000403000000020004" pitchFamily="2" charset="0"/>
                <a:ea typeface="Helvetica Neue Light" panose="02000403000000020004" pitchFamily="2" charset="0"/>
              </a:rPr>
              <a:t>Sur Linux =&gt; </a:t>
            </a:r>
            <a:r>
              <a:rPr lang="fr-FR" sz="2400" dirty="0" err="1">
                <a:solidFill>
                  <a:schemeClr val="bg1"/>
                </a:solidFill>
                <a:latin typeface="Helvetica Neue Light" panose="02000403000000020004" pitchFamily="2" charset="0"/>
                <a:ea typeface="Helvetica Neue Light" panose="02000403000000020004" pitchFamily="2" charset="0"/>
              </a:rPr>
              <a:t>tz</a:t>
            </a:r>
            <a:r>
              <a:rPr lang="fr-FR" sz="2400" dirty="0">
                <a:solidFill>
                  <a:schemeClr val="bg1"/>
                </a:solidFill>
                <a:latin typeface="Helvetica Neue Light" panose="02000403000000020004" pitchFamily="2" charset="0"/>
                <a:ea typeface="Helvetica Neue Light" panose="02000403000000020004" pitchFamily="2" charset="0"/>
              </a:rPr>
              <a:t> tables dans  </a:t>
            </a:r>
            <a:r>
              <a:rPr lang="fr-FR" sz="2000" dirty="0">
                <a:effectLst/>
                <a:latin typeface="Helvetica Neue" panose="02000503000000020004" pitchFamily="2" charset="0"/>
              </a:rPr>
              <a:t>/</a:t>
            </a:r>
            <a:r>
              <a:rPr lang="fr-FR" sz="2000" dirty="0" err="1">
                <a:effectLst/>
                <a:latin typeface="Helvetica Neue" panose="02000503000000020004" pitchFamily="2" charset="0"/>
              </a:rPr>
              <a:t>usr</a:t>
            </a:r>
            <a:r>
              <a:rPr lang="fr-FR" sz="2000" dirty="0">
                <a:effectLst/>
                <a:latin typeface="Helvetica Neue" panose="02000503000000020004" pitchFamily="2" charset="0"/>
              </a:rPr>
              <a:t>/</a:t>
            </a:r>
            <a:r>
              <a:rPr lang="fr-FR" sz="2000" dirty="0" err="1">
                <a:effectLst/>
                <a:latin typeface="Helvetica Neue" panose="02000503000000020004" pitchFamily="2" charset="0"/>
              </a:rPr>
              <a:t>share</a:t>
            </a:r>
            <a:r>
              <a:rPr lang="fr-FR" sz="2000" dirty="0">
                <a:effectLst/>
                <a:latin typeface="Helvetica Neue" panose="02000503000000020004" pitchFamily="2" charset="0"/>
              </a:rPr>
              <a:t>/</a:t>
            </a:r>
            <a:r>
              <a:rPr lang="fr-FR" sz="2000" dirty="0" err="1">
                <a:effectLst/>
                <a:latin typeface="Helvetica Neue" panose="02000503000000020004" pitchFamily="2" charset="0"/>
              </a:rPr>
              <a:t>zoneinfo</a:t>
            </a:r>
            <a:r>
              <a:rPr lang="fr-FR" sz="2000" dirty="0">
                <a:effectLst/>
                <a:latin typeface="Helvetica Neue" panose="02000503000000020004" pitchFamily="2" charset="0"/>
              </a:rPr>
              <a:t>/</a:t>
            </a:r>
          </a:p>
          <a:p>
            <a:pPr marL="342900" indent="-342900" algn="l">
              <a:buFont typeface="Arial" panose="020B0604020202020204" pitchFamily="34" charset="0"/>
              <a:buChar char="•"/>
            </a:pPr>
            <a:r>
              <a:rPr lang="fr-FR" sz="2400" dirty="0" err="1">
                <a:solidFill>
                  <a:schemeClr val="bg1"/>
                </a:solidFill>
                <a:latin typeface="Helvetica Neue Light" panose="02000403000000020004" pitchFamily="2" charset="0"/>
                <a:ea typeface="Helvetica Neue Light" panose="02000403000000020004" pitchFamily="2" charset="0"/>
              </a:rPr>
              <a:t>NodeJS</a:t>
            </a:r>
            <a:r>
              <a:rPr lang="fr-FR" sz="2400" dirty="0">
                <a:solidFill>
                  <a:schemeClr val="bg1"/>
                </a:solidFill>
                <a:latin typeface="Helvetica Neue Light" panose="02000403000000020004" pitchFamily="2" charset="0"/>
                <a:ea typeface="Helvetica Neue Light" panose="02000403000000020004" pitchFamily="2" charset="0"/>
              </a:rPr>
              <a:t> =&gt; package </a:t>
            </a:r>
            <a:r>
              <a:rPr lang="fr-FR" sz="2400" dirty="0" err="1">
                <a:solidFill>
                  <a:schemeClr val="bg1"/>
                </a:solidFill>
                <a:latin typeface="Helvetica Neue Light" panose="02000403000000020004" pitchFamily="2" charset="0"/>
                <a:ea typeface="Helvetica Neue Light" panose="02000403000000020004" pitchFamily="2" charset="0"/>
              </a:rPr>
              <a:t>node-geo-tz</a:t>
            </a:r>
            <a:r>
              <a:rPr lang="fr-FR" sz="2400" dirty="0">
                <a:solidFill>
                  <a:schemeClr val="bg1"/>
                </a:solidFill>
                <a:latin typeface="Helvetica Neue Light" panose="02000403000000020004" pitchFamily="2" charset="0"/>
                <a:ea typeface="Helvetica Neue Light" panose="02000403000000020004" pitchFamily="2" charset="0"/>
              </a:rPr>
              <a:t> </a:t>
            </a:r>
          </a:p>
        </p:txBody>
      </p:sp>
      <p:pic>
        <p:nvPicPr>
          <p:cNvPr id="5" name="Image 4" descr="Une image contenant texte, capture d’écran, nombre, Police&#10;&#10;Description générée automatiquement">
            <a:extLst>
              <a:ext uri="{FF2B5EF4-FFF2-40B4-BE49-F238E27FC236}">
                <a16:creationId xmlns:a16="http://schemas.microsoft.com/office/drawing/2014/main" id="{EB6FAC46-4BDC-AFAE-27F2-48F013EDE7F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33750" y="255866"/>
            <a:ext cx="7772400" cy="4354887"/>
          </a:xfrm>
          <a:prstGeom prst="rect">
            <a:avLst/>
          </a:prstGeom>
        </p:spPr>
      </p:pic>
    </p:spTree>
    <p:extLst>
      <p:ext uri="{BB962C8B-B14F-4D97-AF65-F5344CB8AC3E}">
        <p14:creationId xmlns:p14="http://schemas.microsoft.com/office/powerpoint/2010/main" val="23314283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4EDCD3BC-4B84-1FE1-1BAB-C3790E6393EC}"/>
              </a:ext>
            </a:extLst>
          </p:cNvPr>
          <p:cNvSpPr txBox="1"/>
          <p:nvPr/>
        </p:nvSpPr>
        <p:spPr>
          <a:xfrm>
            <a:off x="2619371" y="1174537"/>
            <a:ext cx="9182104" cy="4508927"/>
          </a:xfrm>
          <a:prstGeom prst="rect">
            <a:avLst/>
          </a:prstGeom>
          <a:noFill/>
        </p:spPr>
        <p:txBody>
          <a:bodyPr wrap="square" rtlCol="0">
            <a:spAutoFit/>
          </a:bodyPr>
          <a:lstStyle/>
          <a:p>
            <a:r>
              <a:rPr lang="fr-FR" sz="28700" dirty="0">
                <a:solidFill>
                  <a:srgbClr val="FAD45F"/>
                </a:solidFill>
                <a:latin typeface="Sternbach" panose="02000500000000000000" pitchFamily="2" charset="0"/>
              </a:rPr>
              <a:t>UTC</a:t>
            </a:r>
            <a:r>
              <a:rPr lang="fr-FR" sz="13800" dirty="0">
                <a:solidFill>
                  <a:srgbClr val="FAD45F"/>
                </a:solidFill>
                <a:latin typeface="Helvetica Neue Light" panose="02000403000000020004" pitchFamily="2" charset="0"/>
                <a:ea typeface="Helvetica Neue Light" panose="02000403000000020004" pitchFamily="2" charset="0"/>
              </a:rPr>
              <a:t> </a:t>
            </a:r>
            <a:r>
              <a:rPr lang="fr-FR" sz="4800"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+00</a:t>
            </a:r>
            <a:endParaRPr lang="fr-FR" sz="19900"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17947719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atomic clock">
            <a:extLst>
              <a:ext uri="{FF2B5EF4-FFF2-40B4-BE49-F238E27FC236}">
                <a16:creationId xmlns:a16="http://schemas.microsoft.com/office/drawing/2014/main" id="{A518D6C4-13A6-3893-CC66-3442051B4A7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302" y="-709201"/>
            <a:ext cx="12414604" cy="8276402"/>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0855AE35-EF9A-4B37-9AD9-B6A0FE22C24B}"/>
              </a:ext>
            </a:extLst>
          </p:cNvPr>
          <p:cNvSpPr/>
          <p:nvPr/>
        </p:nvSpPr>
        <p:spPr>
          <a:xfrm>
            <a:off x="0" y="4829784"/>
            <a:ext cx="12192000" cy="1276281"/>
          </a:xfrm>
          <a:prstGeom prst="rect">
            <a:avLst/>
          </a:prstGeom>
          <a:solidFill>
            <a:schemeClr val="tx1">
              <a:alpha val="76563"/>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extBox 6">
            <a:extLst>
              <a:ext uri="{FF2B5EF4-FFF2-40B4-BE49-F238E27FC236}">
                <a16:creationId xmlns:a16="http://schemas.microsoft.com/office/drawing/2014/main" id="{611DAD04-CA01-46ED-9FCB-CA0D167FD491}"/>
              </a:ext>
            </a:extLst>
          </p:cNvPr>
          <p:cNvSpPr txBox="1"/>
          <p:nvPr/>
        </p:nvSpPr>
        <p:spPr>
          <a:xfrm>
            <a:off x="498796" y="5225364"/>
            <a:ext cx="7635553" cy="523220"/>
          </a:xfrm>
          <a:prstGeom prst="rect">
            <a:avLst/>
          </a:prstGeom>
          <a:noFill/>
        </p:spPr>
        <p:txBody>
          <a:bodyPr wrap="square" lIns="91440" tIns="45720" rIns="91440" bIns="45720" rtlCol="0" anchor="ctr">
            <a:spAutoFit/>
          </a:bodyPr>
          <a:lstStyle/>
          <a:p>
            <a:r>
              <a:rPr lang="fr-FR" sz="2800" b="1" cap="all" dirty="0">
                <a:solidFill>
                  <a:srgbClr val="F9D45F"/>
                </a:solidFill>
                <a:latin typeface="Alte Haas Grotesk"/>
              </a:rPr>
              <a:t>Temps Atomique International  </a:t>
            </a:r>
            <a:r>
              <a:rPr lang="fr-FR" sz="2800" b="1" cap="all" dirty="0">
                <a:solidFill>
                  <a:srgbClr val="FAFCD7"/>
                </a:solidFill>
                <a:latin typeface="Alte Haas Grotesk"/>
              </a:rPr>
              <a:t>TAI</a:t>
            </a:r>
          </a:p>
        </p:txBody>
      </p:sp>
    </p:spTree>
    <p:extLst>
      <p:ext uri="{BB962C8B-B14F-4D97-AF65-F5344CB8AC3E}">
        <p14:creationId xmlns:p14="http://schemas.microsoft.com/office/powerpoint/2010/main" val="14775549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Le Plan – SMAC – Ris-Orangis">
            <a:extLst>
              <a:ext uri="{FF2B5EF4-FFF2-40B4-BE49-F238E27FC236}">
                <a16:creationId xmlns:a16="http://schemas.microsoft.com/office/drawing/2014/main" id="{2C025B20-1F59-C607-DBF6-887BE687DE29}"/>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artisticGlowDiffused/>
                    </a14:imgEffect>
                    <a14:imgEffect>
                      <a14:colorTemperature colorTemp="4700"/>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60655" y="-1203961"/>
            <a:ext cx="12513310" cy="8230435"/>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44BD8A44-9CF9-4C24-BD06-36A1114B4F43}"/>
              </a:ext>
            </a:extLst>
          </p:cNvPr>
          <p:cNvSpPr/>
          <p:nvPr/>
        </p:nvSpPr>
        <p:spPr>
          <a:xfrm>
            <a:off x="-74638" y="-192314"/>
            <a:ext cx="12341277" cy="7242628"/>
          </a:xfrm>
          <a:prstGeom prst="rect">
            <a:avLst/>
          </a:prstGeom>
          <a:solidFill>
            <a:schemeClr val="tx1">
              <a:alpha val="33075"/>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 </a:t>
            </a:r>
          </a:p>
        </p:txBody>
      </p:sp>
      <p:sp>
        <p:nvSpPr>
          <p:cNvPr id="10" name="Rectangle 9">
            <a:extLst>
              <a:ext uri="{FF2B5EF4-FFF2-40B4-BE49-F238E27FC236}">
                <a16:creationId xmlns:a16="http://schemas.microsoft.com/office/drawing/2014/main" id="{0855AE35-EF9A-4B37-9AD9-B6A0FE22C24B}"/>
              </a:ext>
            </a:extLst>
          </p:cNvPr>
          <p:cNvSpPr/>
          <p:nvPr/>
        </p:nvSpPr>
        <p:spPr>
          <a:xfrm>
            <a:off x="0" y="4829784"/>
            <a:ext cx="12192000" cy="1276281"/>
          </a:xfrm>
          <a:prstGeom prst="rect">
            <a:avLst/>
          </a:prstGeom>
          <a:solidFill>
            <a:schemeClr val="tx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extBox 6">
            <a:extLst>
              <a:ext uri="{FF2B5EF4-FFF2-40B4-BE49-F238E27FC236}">
                <a16:creationId xmlns:a16="http://schemas.microsoft.com/office/drawing/2014/main" id="{611DAD04-CA01-46ED-9FCB-CA0D167FD491}"/>
              </a:ext>
            </a:extLst>
          </p:cNvPr>
          <p:cNvSpPr txBox="1"/>
          <p:nvPr/>
        </p:nvSpPr>
        <p:spPr>
          <a:xfrm>
            <a:off x="498796" y="5225364"/>
            <a:ext cx="7635553" cy="523220"/>
          </a:xfrm>
          <a:prstGeom prst="rect">
            <a:avLst/>
          </a:prstGeom>
          <a:noFill/>
        </p:spPr>
        <p:txBody>
          <a:bodyPr wrap="square" lIns="91440" tIns="45720" rIns="91440" bIns="45720" rtlCol="0" anchor="ctr">
            <a:spAutoFit/>
          </a:bodyPr>
          <a:lstStyle/>
          <a:p>
            <a:r>
              <a:rPr lang="fr-FR" sz="2800" b="1" cap="all" dirty="0">
                <a:solidFill>
                  <a:srgbClr val="F9D45F"/>
                </a:solidFill>
                <a:latin typeface="Alte Haas Grotesk"/>
              </a:rPr>
              <a:t>Pour </a:t>
            </a:r>
            <a:r>
              <a:rPr lang="fr-FR" sz="2800" b="1" cap="all" dirty="0">
                <a:solidFill>
                  <a:srgbClr val="FAFCD7"/>
                </a:solidFill>
                <a:latin typeface="Alte Haas Grotesk"/>
              </a:rPr>
              <a:t>Aujourd’hui</a:t>
            </a:r>
          </a:p>
        </p:txBody>
      </p:sp>
      <p:sp>
        <p:nvSpPr>
          <p:cNvPr id="3" name="ZoneTexte 2">
            <a:extLst>
              <a:ext uri="{FF2B5EF4-FFF2-40B4-BE49-F238E27FC236}">
                <a16:creationId xmlns:a16="http://schemas.microsoft.com/office/drawing/2014/main" id="{6E09CA13-AF9D-62FB-92E4-376C032F6DD7}"/>
              </a:ext>
            </a:extLst>
          </p:cNvPr>
          <p:cNvSpPr txBox="1"/>
          <p:nvPr/>
        </p:nvSpPr>
        <p:spPr>
          <a:xfrm>
            <a:off x="3843338" y="474002"/>
            <a:ext cx="7129462" cy="2282878"/>
          </a:xfrm>
          <a:prstGeom prst="rect">
            <a:avLst/>
          </a:prstGeom>
          <a:solidFill>
            <a:schemeClr val="tx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24000" tIns="216000" rIns="251999" bIns="216000" rtlCol="0" anchor="ctr">
            <a:spAutoFit/>
          </a:bodyPr>
          <a:lstStyle>
            <a:defPPr>
              <a:defRPr lang="fr-FR"/>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342900" indent="-342900" algn="l">
              <a:buFont typeface="+mj-lt"/>
              <a:buAutoNum type="arabicPeriod"/>
            </a:pPr>
            <a:r>
              <a:rPr lang="fr-FR" sz="2400" dirty="0">
                <a:solidFill>
                  <a:srgbClr val="FAD45F"/>
                </a:solidFill>
                <a:latin typeface="Helvetica Neue Light" panose="02000403000000020004" pitchFamily="2" charset="0"/>
                <a:ea typeface="Helvetica Neue Light" panose="02000403000000020004" pitchFamily="2" charset="0"/>
              </a:rPr>
              <a:t>Concepts &amp; Définitions de base</a:t>
            </a:r>
          </a:p>
          <a:p>
            <a:pPr marL="342900" indent="-342900" algn="l">
              <a:buFont typeface="+mj-lt"/>
              <a:buAutoNum type="arabicPeriod"/>
            </a:pPr>
            <a:endParaRPr lang="fr-FR" sz="2400" dirty="0">
              <a:latin typeface="Helvetica Neue Light" panose="02000403000000020004" pitchFamily="2" charset="0"/>
              <a:ea typeface="Helvetica Neue Light" panose="02000403000000020004" pitchFamily="2" charset="0"/>
            </a:endParaRPr>
          </a:p>
          <a:p>
            <a:pPr marL="342900" indent="-342900" algn="l">
              <a:buFont typeface="+mj-lt"/>
              <a:buAutoNum type="arabicPeriod"/>
            </a:pPr>
            <a:r>
              <a:rPr lang="fr-FR" sz="2400" dirty="0">
                <a:latin typeface="Helvetica Neue Light" panose="02000403000000020004" pitchFamily="2" charset="0"/>
                <a:ea typeface="Helvetica Neue Light" panose="02000403000000020004" pitchFamily="2" charset="0"/>
              </a:rPr>
              <a:t>Quels types de données pour quels usages ?</a:t>
            </a:r>
          </a:p>
          <a:p>
            <a:pPr marL="342900" indent="-342900" algn="l">
              <a:buFont typeface="+mj-lt"/>
              <a:buAutoNum type="arabicPeriod"/>
            </a:pPr>
            <a:endParaRPr lang="fr-FR" sz="2400" dirty="0">
              <a:latin typeface="Helvetica Neue Light" panose="02000403000000020004" pitchFamily="2" charset="0"/>
              <a:ea typeface="Helvetica Neue Light" panose="02000403000000020004" pitchFamily="2" charset="0"/>
            </a:endParaRPr>
          </a:p>
          <a:p>
            <a:pPr marL="342900" indent="-342900" algn="l">
              <a:buFont typeface="+mj-lt"/>
              <a:buAutoNum type="arabicPeriod"/>
            </a:pPr>
            <a:r>
              <a:rPr lang="fr-FR" sz="2400" dirty="0">
                <a:solidFill>
                  <a:srgbClr val="FAD45F"/>
                </a:solidFill>
                <a:latin typeface="Helvetica Neue Light" panose="02000403000000020004" pitchFamily="2" charset="0"/>
                <a:ea typeface="Helvetica Neue Light" panose="02000403000000020004" pitchFamily="2" charset="0"/>
              </a:rPr>
              <a:t>Points à retenir</a:t>
            </a:r>
            <a:endParaRPr lang="fr-FR" sz="2400" dirty="0">
              <a:latin typeface="Helvetica Neue Light" panose="02000403000000020004" pitchFamily="2" charset="0"/>
              <a:ea typeface="Helvetica Neue Light" panose="02000403000000020004" pitchFamily="2" charset="0"/>
            </a:endParaRPr>
          </a:p>
        </p:txBody>
      </p:sp>
    </p:spTree>
    <p:extLst>
      <p:ext uri="{BB962C8B-B14F-4D97-AF65-F5344CB8AC3E}">
        <p14:creationId xmlns:p14="http://schemas.microsoft.com/office/powerpoint/2010/main" val="2193049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a:extLst>
              <a:ext uri="{FF2B5EF4-FFF2-40B4-BE49-F238E27FC236}">
                <a16:creationId xmlns:a16="http://schemas.microsoft.com/office/drawing/2014/main" id="{F3CEAB6A-7430-B774-4614-D21AC6066E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80139" y="924792"/>
            <a:ext cx="6431722" cy="482379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611DAD04-CA01-46ED-9FCB-CA0D167FD491}"/>
              </a:ext>
            </a:extLst>
          </p:cNvPr>
          <p:cNvSpPr txBox="1"/>
          <p:nvPr/>
        </p:nvSpPr>
        <p:spPr>
          <a:xfrm>
            <a:off x="498796" y="5225364"/>
            <a:ext cx="7635553" cy="523220"/>
          </a:xfrm>
          <a:prstGeom prst="rect">
            <a:avLst/>
          </a:prstGeom>
          <a:noFill/>
        </p:spPr>
        <p:txBody>
          <a:bodyPr wrap="square" lIns="91440" tIns="45720" rIns="91440" bIns="45720" rtlCol="0" anchor="ctr">
            <a:spAutoFit/>
          </a:bodyPr>
          <a:lstStyle/>
          <a:p>
            <a:r>
              <a:rPr lang="fr-FR" sz="2800" b="1" cap="all" dirty="0">
                <a:solidFill>
                  <a:srgbClr val="F9D45F"/>
                </a:solidFill>
                <a:latin typeface="Alte Haas Grotesk"/>
              </a:rPr>
              <a:t>La terre ne tourne </a:t>
            </a:r>
            <a:r>
              <a:rPr lang="fr-FR" sz="2800" b="1" cap="all" dirty="0">
                <a:solidFill>
                  <a:srgbClr val="FAFCD7"/>
                </a:solidFill>
                <a:latin typeface="Alte Haas Grotesk"/>
              </a:rPr>
              <a:t>pas rond ?</a:t>
            </a:r>
          </a:p>
        </p:txBody>
      </p:sp>
    </p:spTree>
    <p:extLst>
      <p:ext uri="{BB962C8B-B14F-4D97-AF65-F5344CB8AC3E}">
        <p14:creationId xmlns:p14="http://schemas.microsoft.com/office/powerpoint/2010/main" val="312871398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On Tuesday, the world gets a 'leap' second. Are we all gonna die? - The  Washington Post">
            <a:extLst>
              <a:ext uri="{FF2B5EF4-FFF2-40B4-BE49-F238E27FC236}">
                <a16:creationId xmlns:a16="http://schemas.microsoft.com/office/drawing/2014/main" id="{47206674-B3D0-F619-9E00-46B8F48554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66711"/>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0855AE35-EF9A-4B37-9AD9-B6A0FE22C24B}"/>
              </a:ext>
            </a:extLst>
          </p:cNvPr>
          <p:cNvSpPr/>
          <p:nvPr/>
        </p:nvSpPr>
        <p:spPr>
          <a:xfrm>
            <a:off x="0" y="4829784"/>
            <a:ext cx="12192000" cy="1276281"/>
          </a:xfrm>
          <a:prstGeom prst="rect">
            <a:avLst/>
          </a:prstGeom>
          <a:solidFill>
            <a:schemeClr val="tx1">
              <a:alpha val="76563"/>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extBox 6">
            <a:extLst>
              <a:ext uri="{FF2B5EF4-FFF2-40B4-BE49-F238E27FC236}">
                <a16:creationId xmlns:a16="http://schemas.microsoft.com/office/drawing/2014/main" id="{611DAD04-CA01-46ED-9FCB-CA0D167FD491}"/>
              </a:ext>
            </a:extLst>
          </p:cNvPr>
          <p:cNvSpPr txBox="1"/>
          <p:nvPr/>
        </p:nvSpPr>
        <p:spPr>
          <a:xfrm>
            <a:off x="498796" y="5225364"/>
            <a:ext cx="7635553" cy="523220"/>
          </a:xfrm>
          <a:prstGeom prst="rect">
            <a:avLst/>
          </a:prstGeom>
          <a:noFill/>
        </p:spPr>
        <p:txBody>
          <a:bodyPr wrap="square" lIns="91440" tIns="45720" rIns="91440" bIns="45720" rtlCol="0" anchor="ctr">
            <a:spAutoFit/>
          </a:bodyPr>
          <a:lstStyle/>
          <a:p>
            <a:r>
              <a:rPr lang="fr-FR" sz="2800" b="1" cap="all" dirty="0">
                <a:solidFill>
                  <a:srgbClr val="F9D45F"/>
                </a:solidFill>
                <a:latin typeface="Alte Haas Grotesk"/>
              </a:rPr>
              <a:t>Secondes </a:t>
            </a:r>
            <a:r>
              <a:rPr lang="fr-FR" sz="2800" b="1" cap="all" dirty="0">
                <a:solidFill>
                  <a:srgbClr val="FAFCD7"/>
                </a:solidFill>
                <a:latin typeface="Alte Haas Grotesk"/>
              </a:rPr>
              <a:t>intercalaires</a:t>
            </a:r>
          </a:p>
        </p:txBody>
      </p:sp>
    </p:spTree>
    <p:extLst>
      <p:ext uri="{BB962C8B-B14F-4D97-AF65-F5344CB8AC3E}">
        <p14:creationId xmlns:p14="http://schemas.microsoft.com/office/powerpoint/2010/main" val="15836019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a:extLst>
              <a:ext uri="{FF2B5EF4-FFF2-40B4-BE49-F238E27FC236}">
                <a16:creationId xmlns:a16="http://schemas.microsoft.com/office/drawing/2014/main" id="{AA69AE71-AD33-0AED-B0F4-C7116BF02BB1}"/>
              </a:ext>
            </a:extLst>
          </p:cNvPr>
          <p:cNvPicPr>
            <a:picLocks noChangeAspect="1"/>
          </p:cNvPicPr>
          <p:nvPr/>
        </p:nvPicPr>
        <p:blipFill>
          <a:blip r:embed="rId3"/>
          <a:stretch>
            <a:fillRect/>
          </a:stretch>
        </p:blipFill>
        <p:spPr>
          <a:xfrm>
            <a:off x="-388620" y="-99088"/>
            <a:ext cx="12969240" cy="7532790"/>
          </a:xfrm>
          <a:prstGeom prst="rect">
            <a:avLst/>
          </a:prstGeom>
        </p:spPr>
      </p:pic>
      <p:sp>
        <p:nvSpPr>
          <p:cNvPr id="10" name="Rectangle 9">
            <a:extLst>
              <a:ext uri="{FF2B5EF4-FFF2-40B4-BE49-F238E27FC236}">
                <a16:creationId xmlns:a16="http://schemas.microsoft.com/office/drawing/2014/main" id="{0855AE35-EF9A-4B37-9AD9-B6A0FE22C24B}"/>
              </a:ext>
            </a:extLst>
          </p:cNvPr>
          <p:cNvSpPr/>
          <p:nvPr/>
        </p:nvSpPr>
        <p:spPr>
          <a:xfrm>
            <a:off x="0" y="4829784"/>
            <a:ext cx="12192000" cy="1276281"/>
          </a:xfrm>
          <a:prstGeom prst="rect">
            <a:avLst/>
          </a:prstGeom>
          <a:solidFill>
            <a:schemeClr val="tx1">
              <a:alpha val="76563"/>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extBox 6">
            <a:extLst>
              <a:ext uri="{FF2B5EF4-FFF2-40B4-BE49-F238E27FC236}">
                <a16:creationId xmlns:a16="http://schemas.microsoft.com/office/drawing/2014/main" id="{611DAD04-CA01-46ED-9FCB-CA0D167FD491}"/>
              </a:ext>
            </a:extLst>
          </p:cNvPr>
          <p:cNvSpPr txBox="1"/>
          <p:nvPr/>
        </p:nvSpPr>
        <p:spPr>
          <a:xfrm>
            <a:off x="498796" y="5225364"/>
            <a:ext cx="7635553" cy="523220"/>
          </a:xfrm>
          <a:prstGeom prst="rect">
            <a:avLst/>
          </a:prstGeom>
          <a:noFill/>
        </p:spPr>
        <p:txBody>
          <a:bodyPr wrap="square" lIns="91440" tIns="45720" rIns="91440" bIns="45720" rtlCol="0" anchor="ctr">
            <a:spAutoFit/>
          </a:bodyPr>
          <a:lstStyle/>
          <a:p>
            <a:r>
              <a:rPr lang="fr-FR" sz="2800" b="1" cap="all" dirty="0">
                <a:solidFill>
                  <a:srgbClr val="F9D45F"/>
                </a:solidFill>
                <a:latin typeface="Alte Haas Grotesk"/>
              </a:rPr>
              <a:t>Greenwich </a:t>
            </a:r>
            <a:r>
              <a:rPr lang="fr-FR" sz="2800" b="1" cap="all" dirty="0" err="1">
                <a:solidFill>
                  <a:srgbClr val="FAFCD7"/>
                </a:solidFill>
                <a:latin typeface="Alte Haas Grotesk"/>
              </a:rPr>
              <a:t>mean</a:t>
            </a:r>
            <a:r>
              <a:rPr lang="fr-FR" sz="2800" b="1" cap="all" dirty="0">
                <a:solidFill>
                  <a:srgbClr val="FAFCD7"/>
                </a:solidFill>
                <a:latin typeface="Alte Haas Grotesk"/>
              </a:rPr>
              <a:t> time (GMT)</a:t>
            </a:r>
          </a:p>
        </p:txBody>
      </p:sp>
    </p:spTree>
    <p:extLst>
      <p:ext uri="{BB962C8B-B14F-4D97-AF65-F5344CB8AC3E}">
        <p14:creationId xmlns:p14="http://schemas.microsoft.com/office/powerpoint/2010/main" val="409084009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4EDCD3BC-4B84-1FE1-1BAB-C3790E6393EC}"/>
              </a:ext>
            </a:extLst>
          </p:cNvPr>
          <p:cNvSpPr txBox="1"/>
          <p:nvPr/>
        </p:nvSpPr>
        <p:spPr>
          <a:xfrm>
            <a:off x="2619371" y="646217"/>
            <a:ext cx="9182104" cy="4508927"/>
          </a:xfrm>
          <a:prstGeom prst="rect">
            <a:avLst/>
          </a:prstGeom>
          <a:noFill/>
        </p:spPr>
        <p:txBody>
          <a:bodyPr wrap="square" rtlCol="0">
            <a:spAutoFit/>
          </a:bodyPr>
          <a:lstStyle/>
          <a:p>
            <a:r>
              <a:rPr lang="fr-FR" sz="28700" dirty="0">
                <a:solidFill>
                  <a:srgbClr val="FAD45F"/>
                </a:solidFill>
                <a:latin typeface="Sternbach" panose="02000500000000000000" pitchFamily="2" charset="0"/>
              </a:rPr>
              <a:t>UTC</a:t>
            </a:r>
            <a:endParaRPr lang="fr-FR" sz="19900"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 name="Rectangle 2">
            <a:extLst>
              <a:ext uri="{FF2B5EF4-FFF2-40B4-BE49-F238E27FC236}">
                <a16:creationId xmlns:a16="http://schemas.microsoft.com/office/drawing/2014/main" id="{A53F1FEC-E8B0-4FF1-8353-975E7AF1396C}"/>
              </a:ext>
            </a:extLst>
          </p:cNvPr>
          <p:cNvSpPr/>
          <p:nvPr/>
        </p:nvSpPr>
        <p:spPr>
          <a:xfrm>
            <a:off x="0" y="4829784"/>
            <a:ext cx="12192000" cy="1276281"/>
          </a:xfrm>
          <a:prstGeom prst="rect">
            <a:avLst/>
          </a:prstGeom>
          <a:solidFill>
            <a:schemeClr val="tx1">
              <a:alpha val="76563"/>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TextBox 6">
            <a:extLst>
              <a:ext uri="{FF2B5EF4-FFF2-40B4-BE49-F238E27FC236}">
                <a16:creationId xmlns:a16="http://schemas.microsoft.com/office/drawing/2014/main" id="{5C78A180-A336-2D3B-C1A8-5F7848459C05}"/>
              </a:ext>
            </a:extLst>
          </p:cNvPr>
          <p:cNvSpPr txBox="1"/>
          <p:nvPr/>
        </p:nvSpPr>
        <p:spPr>
          <a:xfrm>
            <a:off x="498796" y="5225364"/>
            <a:ext cx="7635553" cy="523220"/>
          </a:xfrm>
          <a:prstGeom prst="rect">
            <a:avLst/>
          </a:prstGeom>
          <a:noFill/>
        </p:spPr>
        <p:txBody>
          <a:bodyPr wrap="square" lIns="91440" tIns="45720" rIns="91440" bIns="45720" rtlCol="0" anchor="ctr">
            <a:spAutoFit/>
          </a:bodyPr>
          <a:lstStyle/>
          <a:p>
            <a:r>
              <a:rPr lang="fr-FR" sz="2800" b="1" cap="all" dirty="0">
                <a:solidFill>
                  <a:srgbClr val="F9D45F"/>
                </a:solidFill>
                <a:latin typeface="Alte Haas Grotesk"/>
              </a:rPr>
              <a:t>Universal</a:t>
            </a:r>
            <a:r>
              <a:rPr lang="fr-FR" sz="2800" b="1" cap="all" dirty="0">
                <a:solidFill>
                  <a:srgbClr val="FAFCD7"/>
                </a:solidFill>
                <a:latin typeface="Alte Haas Grotesk"/>
              </a:rPr>
              <a:t> Time </a:t>
            </a:r>
            <a:r>
              <a:rPr lang="fr-FR" sz="2800" b="1" cap="all" dirty="0" err="1">
                <a:solidFill>
                  <a:srgbClr val="FAFCD7"/>
                </a:solidFill>
                <a:latin typeface="Alte Haas Grotesk"/>
              </a:rPr>
              <a:t>CoordinateD</a:t>
            </a:r>
            <a:endParaRPr lang="fr-FR" sz="2800" b="1" cap="all" dirty="0">
              <a:solidFill>
                <a:srgbClr val="FAFCD7"/>
              </a:solidFill>
              <a:latin typeface="Alte Haas Grotesk"/>
            </a:endParaRPr>
          </a:p>
        </p:txBody>
      </p:sp>
    </p:spTree>
    <p:extLst>
      <p:ext uri="{BB962C8B-B14F-4D97-AF65-F5344CB8AC3E}">
        <p14:creationId xmlns:p14="http://schemas.microsoft.com/office/powerpoint/2010/main" val="362901000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4EDCD3BC-4B84-1FE1-1BAB-C3790E6393EC}"/>
              </a:ext>
            </a:extLst>
          </p:cNvPr>
          <p:cNvSpPr txBox="1"/>
          <p:nvPr/>
        </p:nvSpPr>
        <p:spPr>
          <a:xfrm>
            <a:off x="2619371" y="646217"/>
            <a:ext cx="9182104" cy="4508927"/>
          </a:xfrm>
          <a:prstGeom prst="rect">
            <a:avLst/>
          </a:prstGeom>
          <a:noFill/>
        </p:spPr>
        <p:txBody>
          <a:bodyPr wrap="square" rtlCol="0">
            <a:spAutoFit/>
          </a:bodyPr>
          <a:lstStyle/>
          <a:p>
            <a:r>
              <a:rPr lang="fr-FR" sz="28700" dirty="0">
                <a:solidFill>
                  <a:srgbClr val="FAD45F"/>
                </a:solidFill>
                <a:latin typeface="Sternbach" panose="02000500000000000000" pitchFamily="2" charset="0"/>
              </a:rPr>
              <a:t>UTC</a:t>
            </a:r>
            <a:endParaRPr lang="fr-FR" sz="19900"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 name="Rectangle 2">
            <a:extLst>
              <a:ext uri="{FF2B5EF4-FFF2-40B4-BE49-F238E27FC236}">
                <a16:creationId xmlns:a16="http://schemas.microsoft.com/office/drawing/2014/main" id="{A53F1FEC-E8B0-4FF1-8353-975E7AF1396C}"/>
              </a:ext>
            </a:extLst>
          </p:cNvPr>
          <p:cNvSpPr/>
          <p:nvPr/>
        </p:nvSpPr>
        <p:spPr>
          <a:xfrm>
            <a:off x="0" y="4829784"/>
            <a:ext cx="12192000" cy="1276281"/>
          </a:xfrm>
          <a:prstGeom prst="rect">
            <a:avLst/>
          </a:prstGeom>
          <a:solidFill>
            <a:schemeClr val="tx1">
              <a:alpha val="76563"/>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TextBox 6">
            <a:extLst>
              <a:ext uri="{FF2B5EF4-FFF2-40B4-BE49-F238E27FC236}">
                <a16:creationId xmlns:a16="http://schemas.microsoft.com/office/drawing/2014/main" id="{5C78A180-A336-2D3B-C1A8-5F7848459C05}"/>
              </a:ext>
            </a:extLst>
          </p:cNvPr>
          <p:cNvSpPr txBox="1"/>
          <p:nvPr/>
        </p:nvSpPr>
        <p:spPr>
          <a:xfrm>
            <a:off x="498796" y="5225364"/>
            <a:ext cx="7635553" cy="523220"/>
          </a:xfrm>
          <a:prstGeom prst="rect">
            <a:avLst/>
          </a:prstGeom>
          <a:noFill/>
        </p:spPr>
        <p:txBody>
          <a:bodyPr wrap="square" lIns="91440" tIns="45720" rIns="91440" bIns="45720" rtlCol="0" anchor="ctr">
            <a:spAutoFit/>
          </a:bodyPr>
          <a:lstStyle/>
          <a:p>
            <a:r>
              <a:rPr lang="fr-FR" sz="2800" b="1" cap="all" dirty="0">
                <a:solidFill>
                  <a:srgbClr val="F9D45F"/>
                </a:solidFill>
                <a:latin typeface="Alte Haas Grotesk"/>
              </a:rPr>
              <a:t>Universal</a:t>
            </a:r>
            <a:r>
              <a:rPr lang="fr-FR" sz="2800" b="1" cap="all" dirty="0">
                <a:solidFill>
                  <a:srgbClr val="FAFCD7"/>
                </a:solidFill>
                <a:latin typeface="Alte Haas Grotesk"/>
              </a:rPr>
              <a:t> Time </a:t>
            </a:r>
            <a:r>
              <a:rPr lang="fr-FR" sz="2800" b="1" cap="all" dirty="0" err="1">
                <a:solidFill>
                  <a:srgbClr val="FAFCD7"/>
                </a:solidFill>
                <a:latin typeface="Alte Haas Grotesk"/>
              </a:rPr>
              <a:t>CoordinateD</a:t>
            </a:r>
            <a:endParaRPr lang="fr-FR" sz="2800" b="1" cap="all" dirty="0">
              <a:solidFill>
                <a:srgbClr val="FAFCD7"/>
              </a:solidFill>
              <a:latin typeface="Alte Haas Grotesk"/>
            </a:endParaRPr>
          </a:p>
        </p:txBody>
      </p:sp>
      <p:pic>
        <p:nvPicPr>
          <p:cNvPr id="5" name="Image 4">
            <a:extLst>
              <a:ext uri="{FF2B5EF4-FFF2-40B4-BE49-F238E27FC236}">
                <a16:creationId xmlns:a16="http://schemas.microsoft.com/office/drawing/2014/main" id="{486B7D68-EAAF-3A31-1BCD-2ACF3CC01EE5}"/>
              </a:ext>
            </a:extLst>
          </p:cNvPr>
          <p:cNvPicPr>
            <a:picLocks noChangeAspect="1"/>
          </p:cNvPicPr>
          <p:nvPr/>
        </p:nvPicPr>
        <p:blipFill>
          <a:blip r:embed="rId3"/>
          <a:stretch>
            <a:fillRect/>
          </a:stretch>
        </p:blipFill>
        <p:spPr>
          <a:xfrm>
            <a:off x="1935947" y="2073620"/>
            <a:ext cx="8320106" cy="2756164"/>
          </a:xfrm>
          <a:prstGeom prst="rect">
            <a:avLst/>
          </a:prstGeom>
        </p:spPr>
      </p:pic>
    </p:spTree>
    <p:extLst>
      <p:ext uri="{BB962C8B-B14F-4D97-AF65-F5344CB8AC3E}">
        <p14:creationId xmlns:p14="http://schemas.microsoft.com/office/powerpoint/2010/main" val="81526159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4EDCD3BC-4B84-1FE1-1BAB-C3790E6393EC}"/>
              </a:ext>
            </a:extLst>
          </p:cNvPr>
          <p:cNvSpPr txBox="1"/>
          <p:nvPr/>
        </p:nvSpPr>
        <p:spPr>
          <a:xfrm>
            <a:off x="2619371" y="646217"/>
            <a:ext cx="9182104" cy="4508927"/>
          </a:xfrm>
          <a:prstGeom prst="rect">
            <a:avLst/>
          </a:prstGeom>
          <a:noFill/>
        </p:spPr>
        <p:txBody>
          <a:bodyPr wrap="square" rtlCol="0">
            <a:spAutoFit/>
          </a:bodyPr>
          <a:lstStyle/>
          <a:p>
            <a:r>
              <a:rPr lang="fr-FR" sz="28700" dirty="0">
                <a:solidFill>
                  <a:srgbClr val="FAD45F"/>
                </a:solidFill>
                <a:latin typeface="Sternbach" panose="02000500000000000000" pitchFamily="2" charset="0"/>
              </a:rPr>
              <a:t>UTC</a:t>
            </a:r>
            <a:endParaRPr lang="fr-FR" sz="19900"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 name="Rectangle 2">
            <a:extLst>
              <a:ext uri="{FF2B5EF4-FFF2-40B4-BE49-F238E27FC236}">
                <a16:creationId xmlns:a16="http://schemas.microsoft.com/office/drawing/2014/main" id="{A53F1FEC-E8B0-4FF1-8353-975E7AF1396C}"/>
              </a:ext>
            </a:extLst>
          </p:cNvPr>
          <p:cNvSpPr/>
          <p:nvPr/>
        </p:nvSpPr>
        <p:spPr>
          <a:xfrm>
            <a:off x="0" y="4829784"/>
            <a:ext cx="12192000" cy="1276281"/>
          </a:xfrm>
          <a:prstGeom prst="rect">
            <a:avLst/>
          </a:prstGeom>
          <a:solidFill>
            <a:schemeClr val="tx1">
              <a:alpha val="76563"/>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TextBox 6">
            <a:extLst>
              <a:ext uri="{FF2B5EF4-FFF2-40B4-BE49-F238E27FC236}">
                <a16:creationId xmlns:a16="http://schemas.microsoft.com/office/drawing/2014/main" id="{5C78A180-A336-2D3B-C1A8-5F7848459C05}"/>
              </a:ext>
            </a:extLst>
          </p:cNvPr>
          <p:cNvSpPr txBox="1"/>
          <p:nvPr/>
        </p:nvSpPr>
        <p:spPr>
          <a:xfrm>
            <a:off x="498796" y="5225364"/>
            <a:ext cx="7635553" cy="523220"/>
          </a:xfrm>
          <a:prstGeom prst="rect">
            <a:avLst/>
          </a:prstGeom>
          <a:noFill/>
        </p:spPr>
        <p:txBody>
          <a:bodyPr wrap="square" lIns="91440" tIns="45720" rIns="91440" bIns="45720" rtlCol="0" anchor="ctr">
            <a:spAutoFit/>
          </a:bodyPr>
          <a:lstStyle/>
          <a:p>
            <a:r>
              <a:rPr lang="fr-FR" sz="2800" b="1" cap="all" dirty="0">
                <a:solidFill>
                  <a:srgbClr val="F9D45F"/>
                </a:solidFill>
                <a:latin typeface="Alte Haas Grotesk"/>
              </a:rPr>
              <a:t>Universal</a:t>
            </a:r>
            <a:r>
              <a:rPr lang="fr-FR" sz="2800" b="1" cap="all" dirty="0">
                <a:solidFill>
                  <a:srgbClr val="FAFCD7"/>
                </a:solidFill>
                <a:latin typeface="Alte Haas Grotesk"/>
              </a:rPr>
              <a:t> Time </a:t>
            </a:r>
            <a:r>
              <a:rPr lang="fr-FR" sz="2800" b="1" cap="all" dirty="0" err="1">
                <a:solidFill>
                  <a:srgbClr val="FAFCD7"/>
                </a:solidFill>
                <a:latin typeface="Alte Haas Grotesk"/>
              </a:rPr>
              <a:t>CoordinateD</a:t>
            </a:r>
            <a:endParaRPr lang="fr-FR" sz="2800" b="1" cap="all" dirty="0">
              <a:solidFill>
                <a:srgbClr val="FAFCD7"/>
              </a:solidFill>
              <a:latin typeface="Alte Haas Grotesk"/>
            </a:endParaRPr>
          </a:p>
        </p:txBody>
      </p:sp>
    </p:spTree>
    <p:extLst>
      <p:ext uri="{BB962C8B-B14F-4D97-AF65-F5344CB8AC3E}">
        <p14:creationId xmlns:p14="http://schemas.microsoft.com/office/powerpoint/2010/main" val="77988134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e 5">
            <a:extLst>
              <a:ext uri="{FF2B5EF4-FFF2-40B4-BE49-F238E27FC236}">
                <a16:creationId xmlns:a16="http://schemas.microsoft.com/office/drawing/2014/main" id="{7C532193-D2C7-66C8-6C2E-2C1673019E3F}"/>
              </a:ext>
            </a:extLst>
          </p:cNvPr>
          <p:cNvGrpSpPr/>
          <p:nvPr/>
        </p:nvGrpSpPr>
        <p:grpSpPr>
          <a:xfrm>
            <a:off x="-705394" y="-335280"/>
            <a:ext cx="13602789" cy="7528560"/>
            <a:chOff x="-841828" y="-180340"/>
            <a:chExt cx="13062857" cy="6858000"/>
          </a:xfrm>
        </p:grpSpPr>
        <p:pic>
          <p:nvPicPr>
            <p:cNvPr id="5122" name="Picture 2" descr="Epoch Times Bulgaria « Безпристрастни и точни новини">
              <a:extLst>
                <a:ext uri="{FF2B5EF4-FFF2-40B4-BE49-F238E27FC236}">
                  <a16:creationId xmlns:a16="http://schemas.microsoft.com/office/drawing/2014/main" id="{F6154A4A-79B5-03AD-C810-783BD885B0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1828" y="-180340"/>
              <a:ext cx="13062857"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FE05BA3B-C0D9-EE6B-87C5-A4CBE4F3E705}"/>
                </a:ext>
              </a:extLst>
            </p:cNvPr>
            <p:cNvSpPr/>
            <p:nvPr/>
          </p:nvSpPr>
          <p:spPr>
            <a:xfrm>
              <a:off x="3514553" y="3571320"/>
              <a:ext cx="4836160" cy="732900"/>
            </a:xfrm>
            <a:prstGeom prst="rect">
              <a:avLst/>
            </a:prstGeom>
            <a:solidFill>
              <a:srgbClr val="22426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3" name="Rectangle 2">
            <a:extLst>
              <a:ext uri="{FF2B5EF4-FFF2-40B4-BE49-F238E27FC236}">
                <a16:creationId xmlns:a16="http://schemas.microsoft.com/office/drawing/2014/main" id="{A53F1FEC-E8B0-4FF1-8353-975E7AF1396C}"/>
              </a:ext>
            </a:extLst>
          </p:cNvPr>
          <p:cNvSpPr/>
          <p:nvPr/>
        </p:nvSpPr>
        <p:spPr>
          <a:xfrm>
            <a:off x="0" y="4829784"/>
            <a:ext cx="12192000" cy="1276281"/>
          </a:xfrm>
          <a:prstGeom prst="rect">
            <a:avLst/>
          </a:prstGeom>
          <a:solidFill>
            <a:schemeClr val="tx1">
              <a:alpha val="76563"/>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TextBox 6">
            <a:extLst>
              <a:ext uri="{FF2B5EF4-FFF2-40B4-BE49-F238E27FC236}">
                <a16:creationId xmlns:a16="http://schemas.microsoft.com/office/drawing/2014/main" id="{5C78A180-A336-2D3B-C1A8-5F7848459C05}"/>
              </a:ext>
            </a:extLst>
          </p:cNvPr>
          <p:cNvSpPr txBox="1"/>
          <p:nvPr/>
        </p:nvSpPr>
        <p:spPr>
          <a:xfrm>
            <a:off x="498796" y="5225364"/>
            <a:ext cx="7635553" cy="523220"/>
          </a:xfrm>
          <a:prstGeom prst="rect">
            <a:avLst/>
          </a:prstGeom>
          <a:noFill/>
        </p:spPr>
        <p:txBody>
          <a:bodyPr wrap="square" lIns="91440" tIns="45720" rIns="91440" bIns="45720" rtlCol="0" anchor="ctr">
            <a:spAutoFit/>
          </a:bodyPr>
          <a:lstStyle/>
          <a:p>
            <a:r>
              <a:rPr lang="fr-FR" sz="2800" b="1" cap="all" dirty="0">
                <a:solidFill>
                  <a:srgbClr val="F9D45F"/>
                </a:solidFill>
                <a:latin typeface="Alte Haas Grotesk"/>
              </a:rPr>
              <a:t>EPOCH</a:t>
            </a:r>
            <a:r>
              <a:rPr lang="fr-FR" sz="2800" b="1" cap="all" dirty="0">
                <a:solidFill>
                  <a:srgbClr val="FAFCD7"/>
                </a:solidFill>
                <a:latin typeface="Alte Haas Grotesk"/>
              </a:rPr>
              <a:t> &amp; Timestamp</a:t>
            </a:r>
          </a:p>
        </p:txBody>
      </p:sp>
    </p:spTree>
    <p:extLst>
      <p:ext uri="{BB962C8B-B14F-4D97-AF65-F5344CB8AC3E}">
        <p14:creationId xmlns:p14="http://schemas.microsoft.com/office/powerpoint/2010/main" val="164544423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 11">
            <a:extLst>
              <a:ext uri="{FF2B5EF4-FFF2-40B4-BE49-F238E27FC236}">
                <a16:creationId xmlns:a16="http://schemas.microsoft.com/office/drawing/2014/main" id="{B1355DD1-3D42-D385-90A0-20B0BE5B1987}"/>
              </a:ext>
            </a:extLst>
          </p:cNvPr>
          <p:cNvPicPr>
            <a:picLocks noChangeAspect="1"/>
          </p:cNvPicPr>
          <p:nvPr/>
        </p:nvPicPr>
        <p:blipFill>
          <a:blip r:embed="rId3"/>
          <a:stretch>
            <a:fillRect/>
          </a:stretch>
        </p:blipFill>
        <p:spPr>
          <a:xfrm>
            <a:off x="120190" y="797655"/>
            <a:ext cx="11951621" cy="5844397"/>
          </a:xfrm>
          <a:prstGeom prst="rect">
            <a:avLst/>
          </a:prstGeom>
        </p:spPr>
      </p:pic>
      <p:sp>
        <p:nvSpPr>
          <p:cNvPr id="3" name="Rectangle 2">
            <a:extLst>
              <a:ext uri="{FF2B5EF4-FFF2-40B4-BE49-F238E27FC236}">
                <a16:creationId xmlns:a16="http://schemas.microsoft.com/office/drawing/2014/main" id="{A53F1FEC-E8B0-4FF1-8353-975E7AF1396C}"/>
              </a:ext>
            </a:extLst>
          </p:cNvPr>
          <p:cNvSpPr/>
          <p:nvPr/>
        </p:nvSpPr>
        <p:spPr>
          <a:xfrm>
            <a:off x="0" y="4829784"/>
            <a:ext cx="12192000" cy="1276281"/>
          </a:xfrm>
          <a:prstGeom prst="rect">
            <a:avLst/>
          </a:prstGeom>
          <a:solidFill>
            <a:schemeClr val="tx1">
              <a:alpha val="76563"/>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TextBox 6">
            <a:extLst>
              <a:ext uri="{FF2B5EF4-FFF2-40B4-BE49-F238E27FC236}">
                <a16:creationId xmlns:a16="http://schemas.microsoft.com/office/drawing/2014/main" id="{5C78A180-A336-2D3B-C1A8-5F7848459C05}"/>
              </a:ext>
            </a:extLst>
          </p:cNvPr>
          <p:cNvSpPr txBox="1"/>
          <p:nvPr/>
        </p:nvSpPr>
        <p:spPr>
          <a:xfrm>
            <a:off x="498796" y="5225364"/>
            <a:ext cx="7635553" cy="523220"/>
          </a:xfrm>
          <a:prstGeom prst="rect">
            <a:avLst/>
          </a:prstGeom>
          <a:noFill/>
        </p:spPr>
        <p:txBody>
          <a:bodyPr wrap="square" lIns="91440" tIns="45720" rIns="91440" bIns="45720" rtlCol="0" anchor="ctr">
            <a:spAutoFit/>
          </a:bodyPr>
          <a:lstStyle/>
          <a:p>
            <a:r>
              <a:rPr lang="fr-FR" sz="2800" b="1" cap="all" dirty="0" err="1">
                <a:solidFill>
                  <a:srgbClr val="F9D45F"/>
                </a:solidFill>
                <a:latin typeface="Alte Haas Grotesk"/>
              </a:rPr>
              <a:t>Daylight</a:t>
            </a:r>
            <a:r>
              <a:rPr lang="fr-FR" sz="2800" b="1" cap="all" dirty="0">
                <a:solidFill>
                  <a:srgbClr val="F9D45F"/>
                </a:solidFill>
                <a:latin typeface="Alte Haas Grotesk"/>
              </a:rPr>
              <a:t> </a:t>
            </a:r>
            <a:r>
              <a:rPr lang="fr-FR" sz="2800" b="1" cap="all" dirty="0" err="1">
                <a:solidFill>
                  <a:srgbClr val="FAFCD7"/>
                </a:solidFill>
                <a:latin typeface="Alte Haas Grotesk"/>
              </a:rPr>
              <a:t>Saving</a:t>
            </a:r>
            <a:r>
              <a:rPr lang="fr-FR" sz="2800" b="1" cap="all" dirty="0">
                <a:solidFill>
                  <a:srgbClr val="FAFCD7"/>
                </a:solidFill>
                <a:latin typeface="Alte Haas Grotesk"/>
              </a:rPr>
              <a:t> Time (DST)</a:t>
            </a:r>
          </a:p>
        </p:txBody>
      </p:sp>
    </p:spTree>
    <p:extLst>
      <p:ext uri="{BB962C8B-B14F-4D97-AF65-F5344CB8AC3E}">
        <p14:creationId xmlns:p14="http://schemas.microsoft.com/office/powerpoint/2010/main" val="69946215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e 10">
            <a:extLst>
              <a:ext uri="{FF2B5EF4-FFF2-40B4-BE49-F238E27FC236}">
                <a16:creationId xmlns:a16="http://schemas.microsoft.com/office/drawing/2014/main" id="{901F17F8-780B-0DE7-7807-4FD3CECE8F5F}"/>
              </a:ext>
            </a:extLst>
          </p:cNvPr>
          <p:cNvGrpSpPr/>
          <p:nvPr/>
        </p:nvGrpSpPr>
        <p:grpSpPr>
          <a:xfrm>
            <a:off x="-42635" y="-954379"/>
            <a:ext cx="12192000" cy="8410416"/>
            <a:chOff x="-42635" y="-954379"/>
            <a:chExt cx="12192000" cy="8410416"/>
          </a:xfrm>
        </p:grpSpPr>
        <p:grpSp>
          <p:nvGrpSpPr>
            <p:cNvPr id="9" name="Groupe 8">
              <a:extLst>
                <a:ext uri="{FF2B5EF4-FFF2-40B4-BE49-F238E27FC236}">
                  <a16:creationId xmlns:a16="http://schemas.microsoft.com/office/drawing/2014/main" id="{4CF3FC13-E292-7AE3-AD44-A17678EC567A}"/>
                </a:ext>
              </a:extLst>
            </p:cNvPr>
            <p:cNvGrpSpPr/>
            <p:nvPr/>
          </p:nvGrpSpPr>
          <p:grpSpPr>
            <a:xfrm>
              <a:off x="-42635" y="-954379"/>
              <a:ext cx="12192000" cy="8396961"/>
              <a:chOff x="-42635" y="-954379"/>
              <a:chExt cx="12192000" cy="8396961"/>
            </a:xfrm>
          </p:grpSpPr>
          <p:grpSp>
            <p:nvGrpSpPr>
              <p:cNvPr id="7" name="Groupe 6">
                <a:extLst>
                  <a:ext uri="{FF2B5EF4-FFF2-40B4-BE49-F238E27FC236}">
                    <a16:creationId xmlns:a16="http://schemas.microsoft.com/office/drawing/2014/main" id="{5F1823B9-F6A2-F210-4F1C-0E207C4C5898}"/>
                  </a:ext>
                </a:extLst>
              </p:cNvPr>
              <p:cNvGrpSpPr/>
              <p:nvPr/>
            </p:nvGrpSpPr>
            <p:grpSpPr>
              <a:xfrm>
                <a:off x="-42635" y="-954379"/>
                <a:ext cx="12192000" cy="6559550"/>
                <a:chOff x="162694" y="752007"/>
                <a:chExt cx="12192000" cy="6559550"/>
              </a:xfrm>
            </p:grpSpPr>
            <p:pic>
              <p:nvPicPr>
                <p:cNvPr id="7170" name="Picture 2" descr="Vecteur Stock Daylight saving time date question. Colorful winter time and summer  time alarm clocks set. Colorful vector illustration. | Adobe Stock">
                  <a:extLst>
                    <a:ext uri="{FF2B5EF4-FFF2-40B4-BE49-F238E27FC236}">
                      <a16:creationId xmlns:a16="http://schemas.microsoft.com/office/drawing/2014/main" id="{098E9496-EC08-5A6F-C8C6-5DFE1FCC52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2694" y="752007"/>
                  <a:ext cx="12192000" cy="655955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E4AFD4C8-48BB-2B22-51F1-2AE5166585A2}"/>
                    </a:ext>
                  </a:extLst>
                </p:cNvPr>
                <p:cNvSpPr/>
                <p:nvPr/>
              </p:nvSpPr>
              <p:spPr>
                <a:xfrm>
                  <a:off x="185554" y="2720340"/>
                  <a:ext cx="427542" cy="3870465"/>
                </a:xfrm>
                <a:prstGeom prst="rect">
                  <a:avLst/>
                </a:prstGeom>
                <a:solidFill>
                  <a:srgbClr val="0B759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8" name="Rectangle 7">
                <a:extLst>
                  <a:ext uri="{FF2B5EF4-FFF2-40B4-BE49-F238E27FC236}">
                    <a16:creationId xmlns:a16="http://schemas.microsoft.com/office/drawing/2014/main" id="{592F0F4C-9762-FD02-7EFB-A65139E7A3CA}"/>
                  </a:ext>
                </a:extLst>
              </p:cNvPr>
              <p:cNvSpPr/>
              <p:nvPr/>
            </p:nvSpPr>
            <p:spPr>
              <a:xfrm>
                <a:off x="-26984" y="5529161"/>
                <a:ext cx="6080349" cy="1913421"/>
              </a:xfrm>
              <a:prstGeom prst="rect">
                <a:avLst/>
              </a:prstGeom>
              <a:solidFill>
                <a:srgbClr val="0B759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0" name="Rectangle 9">
              <a:extLst>
                <a:ext uri="{FF2B5EF4-FFF2-40B4-BE49-F238E27FC236}">
                  <a16:creationId xmlns:a16="http://schemas.microsoft.com/office/drawing/2014/main" id="{A4264F01-9D95-F2B3-4BCB-152C4A11D545}"/>
                </a:ext>
              </a:extLst>
            </p:cNvPr>
            <p:cNvSpPr/>
            <p:nvPr/>
          </p:nvSpPr>
          <p:spPr>
            <a:xfrm>
              <a:off x="6069016" y="5542616"/>
              <a:ext cx="6080349" cy="1913421"/>
            </a:xfrm>
            <a:prstGeom prst="rect">
              <a:avLst/>
            </a:prstGeom>
            <a:solidFill>
              <a:srgbClr val="EF7D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3" name="Rectangle 2">
            <a:extLst>
              <a:ext uri="{FF2B5EF4-FFF2-40B4-BE49-F238E27FC236}">
                <a16:creationId xmlns:a16="http://schemas.microsoft.com/office/drawing/2014/main" id="{A53F1FEC-E8B0-4FF1-8353-975E7AF1396C}"/>
              </a:ext>
            </a:extLst>
          </p:cNvPr>
          <p:cNvSpPr/>
          <p:nvPr/>
        </p:nvSpPr>
        <p:spPr>
          <a:xfrm>
            <a:off x="0" y="4829784"/>
            <a:ext cx="12192000" cy="1276281"/>
          </a:xfrm>
          <a:prstGeom prst="rect">
            <a:avLst/>
          </a:prstGeom>
          <a:solidFill>
            <a:schemeClr val="tx1">
              <a:alpha val="76563"/>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TextBox 6">
            <a:extLst>
              <a:ext uri="{FF2B5EF4-FFF2-40B4-BE49-F238E27FC236}">
                <a16:creationId xmlns:a16="http://schemas.microsoft.com/office/drawing/2014/main" id="{5C78A180-A336-2D3B-C1A8-5F7848459C05}"/>
              </a:ext>
            </a:extLst>
          </p:cNvPr>
          <p:cNvSpPr txBox="1"/>
          <p:nvPr/>
        </p:nvSpPr>
        <p:spPr>
          <a:xfrm>
            <a:off x="498796" y="5225364"/>
            <a:ext cx="7635553" cy="523220"/>
          </a:xfrm>
          <a:prstGeom prst="rect">
            <a:avLst/>
          </a:prstGeom>
          <a:noFill/>
        </p:spPr>
        <p:txBody>
          <a:bodyPr wrap="square" lIns="91440" tIns="45720" rIns="91440" bIns="45720" rtlCol="0" anchor="ctr">
            <a:spAutoFit/>
          </a:bodyPr>
          <a:lstStyle/>
          <a:p>
            <a:r>
              <a:rPr lang="fr-FR" sz="2800" b="1" cap="all" dirty="0" err="1">
                <a:solidFill>
                  <a:srgbClr val="F9D45F"/>
                </a:solidFill>
                <a:latin typeface="Alte Haas Grotesk"/>
              </a:rPr>
              <a:t>Daylight</a:t>
            </a:r>
            <a:r>
              <a:rPr lang="fr-FR" sz="2800" b="1" cap="all" dirty="0">
                <a:solidFill>
                  <a:srgbClr val="F9D45F"/>
                </a:solidFill>
                <a:latin typeface="Alte Haas Grotesk"/>
              </a:rPr>
              <a:t> </a:t>
            </a:r>
            <a:r>
              <a:rPr lang="fr-FR" sz="2800" b="1" cap="all" dirty="0" err="1">
                <a:solidFill>
                  <a:srgbClr val="FAFCD7"/>
                </a:solidFill>
                <a:latin typeface="Alte Haas Grotesk"/>
              </a:rPr>
              <a:t>Saving</a:t>
            </a:r>
            <a:r>
              <a:rPr lang="fr-FR" sz="2800" b="1" cap="all" dirty="0">
                <a:solidFill>
                  <a:srgbClr val="FAFCD7"/>
                </a:solidFill>
                <a:latin typeface="Alte Haas Grotesk"/>
              </a:rPr>
              <a:t> Time (DST)</a:t>
            </a:r>
          </a:p>
        </p:txBody>
      </p:sp>
    </p:spTree>
    <p:extLst>
      <p:ext uri="{BB962C8B-B14F-4D97-AF65-F5344CB8AC3E}">
        <p14:creationId xmlns:p14="http://schemas.microsoft.com/office/powerpoint/2010/main" val="319973409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a:extLst>
              <a:ext uri="{FF2B5EF4-FFF2-40B4-BE49-F238E27FC236}">
                <a16:creationId xmlns:a16="http://schemas.microsoft.com/office/drawing/2014/main" id="{67A088F4-A366-1A92-2B23-C3056E6250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 y="-742329"/>
            <a:ext cx="12192000" cy="8122639"/>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DF9E15D7-85A9-154D-1F4F-7A666BD188BE}"/>
              </a:ext>
            </a:extLst>
          </p:cNvPr>
          <p:cNvSpPr/>
          <p:nvPr/>
        </p:nvSpPr>
        <p:spPr>
          <a:xfrm>
            <a:off x="-74638" y="-192314"/>
            <a:ext cx="12341277" cy="7242628"/>
          </a:xfrm>
          <a:prstGeom prst="rect">
            <a:avLst/>
          </a:prstGeom>
          <a:solidFill>
            <a:schemeClr val="tx1">
              <a:alpha val="4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 </a:t>
            </a:r>
          </a:p>
        </p:txBody>
      </p:sp>
      <p:sp>
        <p:nvSpPr>
          <p:cNvPr id="3" name="Rectangle 2">
            <a:extLst>
              <a:ext uri="{FF2B5EF4-FFF2-40B4-BE49-F238E27FC236}">
                <a16:creationId xmlns:a16="http://schemas.microsoft.com/office/drawing/2014/main" id="{A53F1FEC-E8B0-4FF1-8353-975E7AF1396C}"/>
              </a:ext>
            </a:extLst>
          </p:cNvPr>
          <p:cNvSpPr/>
          <p:nvPr/>
        </p:nvSpPr>
        <p:spPr>
          <a:xfrm>
            <a:off x="0" y="4829784"/>
            <a:ext cx="12192000" cy="1276281"/>
          </a:xfrm>
          <a:prstGeom prst="rect">
            <a:avLst/>
          </a:prstGeom>
          <a:solidFill>
            <a:schemeClr val="tx1">
              <a:alpha val="76563"/>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TextBox 6">
            <a:extLst>
              <a:ext uri="{FF2B5EF4-FFF2-40B4-BE49-F238E27FC236}">
                <a16:creationId xmlns:a16="http://schemas.microsoft.com/office/drawing/2014/main" id="{5C78A180-A336-2D3B-C1A8-5F7848459C05}"/>
              </a:ext>
            </a:extLst>
          </p:cNvPr>
          <p:cNvSpPr txBox="1"/>
          <p:nvPr/>
        </p:nvSpPr>
        <p:spPr>
          <a:xfrm>
            <a:off x="498796" y="5225364"/>
            <a:ext cx="7635553" cy="523220"/>
          </a:xfrm>
          <a:prstGeom prst="rect">
            <a:avLst/>
          </a:prstGeom>
          <a:noFill/>
        </p:spPr>
        <p:txBody>
          <a:bodyPr wrap="square" lIns="91440" tIns="45720" rIns="91440" bIns="45720" rtlCol="0" anchor="ctr">
            <a:spAutoFit/>
          </a:bodyPr>
          <a:lstStyle/>
          <a:p>
            <a:r>
              <a:rPr lang="fr-FR" sz="2800" b="1" cap="all" dirty="0">
                <a:solidFill>
                  <a:srgbClr val="F9D45F"/>
                </a:solidFill>
                <a:latin typeface="Alte Haas Grotesk"/>
              </a:rPr>
              <a:t>Attention au </a:t>
            </a:r>
            <a:r>
              <a:rPr lang="fr-FR" sz="2800" b="1" cap="all" dirty="0">
                <a:solidFill>
                  <a:srgbClr val="FAFCD7"/>
                </a:solidFill>
                <a:latin typeface="Alte Haas Grotesk"/>
              </a:rPr>
              <a:t>Local time gap !</a:t>
            </a:r>
          </a:p>
        </p:txBody>
      </p:sp>
      <p:sp>
        <p:nvSpPr>
          <p:cNvPr id="6" name="ZoneTexte 5">
            <a:extLst>
              <a:ext uri="{FF2B5EF4-FFF2-40B4-BE49-F238E27FC236}">
                <a16:creationId xmlns:a16="http://schemas.microsoft.com/office/drawing/2014/main" id="{B815FECB-5757-5839-2CE9-DBD13FB5FCD9}"/>
              </a:ext>
            </a:extLst>
          </p:cNvPr>
          <p:cNvSpPr txBox="1"/>
          <p:nvPr/>
        </p:nvSpPr>
        <p:spPr>
          <a:xfrm>
            <a:off x="5489258" y="1007029"/>
            <a:ext cx="6260782" cy="1174883"/>
          </a:xfrm>
          <a:prstGeom prst="rect">
            <a:avLst/>
          </a:prstGeom>
          <a:solidFill>
            <a:schemeClr val="tx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24000" tIns="216000" rIns="251999" bIns="216000" rtlCol="0" anchor="t">
            <a:spAutoFit/>
          </a:bodyPr>
          <a:lstStyle>
            <a:defPPr>
              <a:defRPr lang="fr-FR"/>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342900" indent="-342900" algn="l">
              <a:buFont typeface="Arial" panose="020B0604020202020204" pitchFamily="34" charset="0"/>
              <a:buChar char="•"/>
            </a:pPr>
            <a:r>
              <a:rPr lang="fr-FR" sz="2400" dirty="0">
                <a:solidFill>
                  <a:schemeClr val="bg1"/>
                </a:solidFill>
                <a:latin typeface="Helvetica Neue Light" panose="02000403000000020004" pitchFamily="2" charset="0"/>
                <a:ea typeface="Helvetica Neue Light" panose="02000403000000020004" pitchFamily="2" charset="0"/>
              </a:rPr>
              <a:t>Certaines heures peuvent ne pas exister</a:t>
            </a:r>
          </a:p>
          <a:p>
            <a:pPr marL="342900" indent="-342900" algn="l">
              <a:buFont typeface="Arial" panose="020B0604020202020204" pitchFamily="34" charset="0"/>
              <a:buChar char="•"/>
            </a:pPr>
            <a:r>
              <a:rPr lang="fr-FR" sz="2400" dirty="0">
                <a:solidFill>
                  <a:schemeClr val="bg1"/>
                </a:solidFill>
                <a:latin typeface="Helvetica Neue Light" panose="02000403000000020004" pitchFamily="2" charset="0"/>
                <a:ea typeface="Helvetica Neue Light" panose="02000403000000020004" pitchFamily="2" charset="0"/>
              </a:rPr>
              <a:t>D’autres exister 2x</a:t>
            </a:r>
          </a:p>
        </p:txBody>
      </p:sp>
    </p:spTree>
    <p:extLst>
      <p:ext uri="{BB962C8B-B14F-4D97-AF65-F5344CB8AC3E}">
        <p14:creationId xmlns:p14="http://schemas.microsoft.com/office/powerpoint/2010/main" val="9410930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Le Plan – SMAC – Ris-Orangis">
            <a:extLst>
              <a:ext uri="{FF2B5EF4-FFF2-40B4-BE49-F238E27FC236}">
                <a16:creationId xmlns:a16="http://schemas.microsoft.com/office/drawing/2014/main" id="{2C025B20-1F59-C607-DBF6-887BE687DE29}"/>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artisticGlowDiffused/>
                    </a14:imgEffect>
                    <a14:imgEffect>
                      <a14:colorTemperature colorTemp="4700"/>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60655" y="-1203961"/>
            <a:ext cx="12513310" cy="8230435"/>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44BD8A44-9CF9-4C24-BD06-36A1114B4F43}"/>
              </a:ext>
            </a:extLst>
          </p:cNvPr>
          <p:cNvSpPr/>
          <p:nvPr/>
        </p:nvSpPr>
        <p:spPr>
          <a:xfrm>
            <a:off x="-74638" y="-192314"/>
            <a:ext cx="12341277" cy="7242628"/>
          </a:xfrm>
          <a:prstGeom prst="rect">
            <a:avLst/>
          </a:prstGeom>
          <a:solidFill>
            <a:schemeClr val="tx1">
              <a:alpha val="33075"/>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 </a:t>
            </a:r>
          </a:p>
        </p:txBody>
      </p:sp>
      <p:sp>
        <p:nvSpPr>
          <p:cNvPr id="10" name="Rectangle 9">
            <a:extLst>
              <a:ext uri="{FF2B5EF4-FFF2-40B4-BE49-F238E27FC236}">
                <a16:creationId xmlns:a16="http://schemas.microsoft.com/office/drawing/2014/main" id="{0855AE35-EF9A-4B37-9AD9-B6A0FE22C24B}"/>
              </a:ext>
            </a:extLst>
          </p:cNvPr>
          <p:cNvSpPr/>
          <p:nvPr/>
        </p:nvSpPr>
        <p:spPr>
          <a:xfrm>
            <a:off x="0" y="4829784"/>
            <a:ext cx="12192000" cy="1276281"/>
          </a:xfrm>
          <a:prstGeom prst="rect">
            <a:avLst/>
          </a:prstGeom>
          <a:solidFill>
            <a:schemeClr val="tx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extBox 6">
            <a:extLst>
              <a:ext uri="{FF2B5EF4-FFF2-40B4-BE49-F238E27FC236}">
                <a16:creationId xmlns:a16="http://schemas.microsoft.com/office/drawing/2014/main" id="{611DAD04-CA01-46ED-9FCB-CA0D167FD491}"/>
              </a:ext>
            </a:extLst>
          </p:cNvPr>
          <p:cNvSpPr txBox="1"/>
          <p:nvPr/>
        </p:nvSpPr>
        <p:spPr>
          <a:xfrm>
            <a:off x="498796" y="5225364"/>
            <a:ext cx="7635553" cy="523220"/>
          </a:xfrm>
          <a:prstGeom prst="rect">
            <a:avLst/>
          </a:prstGeom>
          <a:noFill/>
        </p:spPr>
        <p:txBody>
          <a:bodyPr wrap="square" lIns="91440" tIns="45720" rIns="91440" bIns="45720" rtlCol="0" anchor="ctr">
            <a:spAutoFit/>
          </a:bodyPr>
          <a:lstStyle/>
          <a:p>
            <a:r>
              <a:rPr lang="fr-FR" sz="2800" b="1" cap="all" dirty="0">
                <a:solidFill>
                  <a:srgbClr val="F9D45F"/>
                </a:solidFill>
                <a:latin typeface="Alte Haas Grotesk"/>
              </a:rPr>
              <a:t>Pour </a:t>
            </a:r>
            <a:r>
              <a:rPr lang="fr-FR" sz="2800" b="1" cap="all" dirty="0">
                <a:solidFill>
                  <a:srgbClr val="FAFCD7"/>
                </a:solidFill>
                <a:latin typeface="Alte Haas Grotesk"/>
              </a:rPr>
              <a:t>Aujourd’hui</a:t>
            </a:r>
          </a:p>
        </p:txBody>
      </p:sp>
      <p:sp>
        <p:nvSpPr>
          <p:cNvPr id="3" name="ZoneTexte 2">
            <a:extLst>
              <a:ext uri="{FF2B5EF4-FFF2-40B4-BE49-F238E27FC236}">
                <a16:creationId xmlns:a16="http://schemas.microsoft.com/office/drawing/2014/main" id="{6E09CA13-AF9D-62FB-92E4-376C032F6DD7}"/>
              </a:ext>
            </a:extLst>
          </p:cNvPr>
          <p:cNvSpPr txBox="1"/>
          <p:nvPr/>
        </p:nvSpPr>
        <p:spPr>
          <a:xfrm>
            <a:off x="3843338" y="474002"/>
            <a:ext cx="7129462" cy="2282878"/>
          </a:xfrm>
          <a:prstGeom prst="rect">
            <a:avLst/>
          </a:prstGeom>
          <a:solidFill>
            <a:schemeClr val="tx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24000" tIns="216000" rIns="251999" bIns="216000" rtlCol="0" anchor="ctr">
            <a:spAutoFit/>
          </a:bodyPr>
          <a:lstStyle>
            <a:defPPr>
              <a:defRPr lang="fr-FR"/>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342900" indent="-342900" algn="l">
              <a:buFont typeface="+mj-lt"/>
              <a:buAutoNum type="arabicPeriod"/>
            </a:pPr>
            <a:r>
              <a:rPr lang="fr-FR" sz="2400" dirty="0">
                <a:solidFill>
                  <a:schemeClr val="bg1"/>
                </a:solidFill>
                <a:latin typeface="Helvetica Neue Light" panose="02000403000000020004" pitchFamily="2" charset="0"/>
                <a:ea typeface="Helvetica Neue Light" panose="02000403000000020004" pitchFamily="2" charset="0"/>
              </a:rPr>
              <a:t>Concepts &amp; Définitions de base</a:t>
            </a:r>
          </a:p>
          <a:p>
            <a:pPr marL="342900" indent="-342900" algn="l">
              <a:buFont typeface="+mj-lt"/>
              <a:buAutoNum type="arabicPeriod"/>
            </a:pPr>
            <a:endParaRPr lang="fr-FR" sz="2400" dirty="0">
              <a:latin typeface="Helvetica Neue Light" panose="02000403000000020004" pitchFamily="2" charset="0"/>
              <a:ea typeface="Helvetica Neue Light" panose="02000403000000020004" pitchFamily="2" charset="0"/>
            </a:endParaRPr>
          </a:p>
          <a:p>
            <a:pPr marL="342900" indent="-342900" algn="l">
              <a:buFont typeface="+mj-lt"/>
              <a:buAutoNum type="arabicPeriod"/>
            </a:pPr>
            <a:r>
              <a:rPr lang="fr-FR" sz="2400" dirty="0">
                <a:solidFill>
                  <a:schemeClr val="tx1">
                    <a:lumMod val="50000"/>
                    <a:lumOff val="50000"/>
                  </a:schemeClr>
                </a:solidFill>
                <a:latin typeface="Helvetica Neue Light" panose="02000403000000020004" pitchFamily="2" charset="0"/>
                <a:ea typeface="Helvetica Neue Light" panose="02000403000000020004" pitchFamily="2" charset="0"/>
              </a:rPr>
              <a:t>Quels types de données pour quels usages ?</a:t>
            </a:r>
          </a:p>
          <a:p>
            <a:pPr marL="342900" indent="-342900" algn="l">
              <a:buFont typeface="+mj-lt"/>
              <a:buAutoNum type="arabicPeriod"/>
            </a:pPr>
            <a:endParaRPr lang="fr-FR" sz="2400" dirty="0">
              <a:solidFill>
                <a:schemeClr val="tx1">
                  <a:lumMod val="50000"/>
                  <a:lumOff val="50000"/>
                </a:schemeClr>
              </a:solidFill>
              <a:latin typeface="Helvetica Neue Light" panose="02000403000000020004" pitchFamily="2" charset="0"/>
              <a:ea typeface="Helvetica Neue Light" panose="02000403000000020004" pitchFamily="2" charset="0"/>
            </a:endParaRPr>
          </a:p>
          <a:p>
            <a:pPr marL="342900" indent="-342900" algn="l">
              <a:buFont typeface="+mj-lt"/>
              <a:buAutoNum type="arabicPeriod"/>
            </a:pPr>
            <a:r>
              <a:rPr lang="fr-FR" sz="2400" dirty="0">
                <a:solidFill>
                  <a:schemeClr val="tx1">
                    <a:lumMod val="50000"/>
                    <a:lumOff val="50000"/>
                  </a:schemeClr>
                </a:solidFill>
                <a:latin typeface="Helvetica Neue Light" panose="02000403000000020004" pitchFamily="2" charset="0"/>
                <a:ea typeface="Helvetica Neue Light" panose="02000403000000020004" pitchFamily="2" charset="0"/>
              </a:rPr>
              <a:t>Points à retenir</a:t>
            </a:r>
          </a:p>
        </p:txBody>
      </p:sp>
    </p:spTree>
    <p:extLst>
      <p:ext uri="{BB962C8B-B14F-4D97-AF65-F5344CB8AC3E}">
        <p14:creationId xmlns:p14="http://schemas.microsoft.com/office/powerpoint/2010/main" val="334439867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Loki finale almost included a Miss Minutes fight scene, director reveals |  GamesRadar+">
            <a:extLst>
              <a:ext uri="{FF2B5EF4-FFF2-40B4-BE49-F238E27FC236}">
                <a16:creationId xmlns:a16="http://schemas.microsoft.com/office/drawing/2014/main" id="{31AD1ABC-3433-80C8-303D-BD6AD874E76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689" t="3007" r="18625" b="2660"/>
          <a:stretch/>
        </p:blipFill>
        <p:spPr bwMode="auto">
          <a:xfrm>
            <a:off x="6096000" y="-112980"/>
            <a:ext cx="7144484" cy="706152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8EB3CD57-B2EC-DF16-3C3A-7F5C8F352D32}"/>
              </a:ext>
            </a:extLst>
          </p:cNvPr>
          <p:cNvSpPr/>
          <p:nvPr/>
        </p:nvSpPr>
        <p:spPr>
          <a:xfrm>
            <a:off x="-149277" y="-203529"/>
            <a:ext cx="12630837" cy="7242628"/>
          </a:xfrm>
          <a:prstGeom prst="rect">
            <a:avLst/>
          </a:prstGeom>
          <a:solidFill>
            <a:schemeClr val="tx1">
              <a:alpha val="20471"/>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 </a:t>
            </a:r>
          </a:p>
        </p:txBody>
      </p:sp>
      <p:sp>
        <p:nvSpPr>
          <p:cNvPr id="5" name="ZoneTexte 4">
            <a:extLst>
              <a:ext uri="{FF2B5EF4-FFF2-40B4-BE49-F238E27FC236}">
                <a16:creationId xmlns:a16="http://schemas.microsoft.com/office/drawing/2014/main" id="{9B3CF84B-8531-6808-A5C5-A608C27A5185}"/>
              </a:ext>
            </a:extLst>
          </p:cNvPr>
          <p:cNvSpPr txBox="1"/>
          <p:nvPr/>
        </p:nvSpPr>
        <p:spPr>
          <a:xfrm>
            <a:off x="523241" y="3643744"/>
            <a:ext cx="5146039" cy="2529099"/>
          </a:xfrm>
          <a:prstGeom prst="rect">
            <a:avLst/>
          </a:prstGeom>
          <a:solidFill>
            <a:schemeClr val="tx1">
              <a:alpha val="6937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24000" tIns="216000" rIns="251999" bIns="216000" rtlCol="0" anchor="b">
            <a:spAutoFit/>
          </a:bodyPr>
          <a:lstStyle>
            <a:defPPr>
              <a:defRPr lang="fr-FR"/>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lgn="l"/>
            <a:r>
              <a:rPr lang="fr-FR" sz="4000" b="1" dirty="0">
                <a:solidFill>
                  <a:prstClr val="white"/>
                </a:solidFill>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t>Pro-Tip </a:t>
            </a:r>
            <a:r>
              <a:rPr lang="fr-FR" sz="2400" dirty="0">
                <a:solidFill>
                  <a:prstClr val="white"/>
                </a:solidFill>
                <a:latin typeface="Helvetica Neue Light" panose="02000403000000020004" pitchFamily="2" charset="0"/>
                <a:ea typeface="Helvetica Neue Light" panose="02000403000000020004" pitchFamily="2" charset="0"/>
                <a:cs typeface="Helvetica Neue Condensed Black" panose="02000503000000020004" pitchFamily="2" charset="0"/>
              </a:rPr>
              <a:t>#1</a:t>
            </a:r>
            <a:endParaRPr lang="fr-FR" sz="4000" dirty="0">
              <a:solidFill>
                <a:prstClr val="white"/>
              </a:solidFill>
              <a:latin typeface="Helvetica Neue Light" panose="02000403000000020004" pitchFamily="2" charset="0"/>
              <a:ea typeface="Helvetica Neue Light" panose="02000403000000020004" pitchFamily="2" charset="0"/>
              <a:cs typeface="Helvetica Neue Condensed Black" panose="02000503000000020004" pitchFamily="2" charset="0"/>
            </a:endParaRPr>
          </a:p>
          <a:p>
            <a:pPr lvl="0" algn="l"/>
            <a:endParaRPr lang="fr-FR" sz="2400" dirty="0">
              <a:solidFill>
                <a:prstClr val="white"/>
              </a:solidFill>
              <a:latin typeface="Helvetica Neue Light" panose="02000403000000020004" pitchFamily="2" charset="0"/>
              <a:ea typeface="Helvetica Neue Light" panose="02000403000000020004" pitchFamily="2" charset="0"/>
              <a:cs typeface="Helvetica Neue" panose="02000503000000020004" pitchFamily="2" charset="0"/>
            </a:endParaRPr>
          </a:p>
          <a:p>
            <a:pPr lvl="0" algn="just"/>
            <a:r>
              <a:rPr lang="fr-FR" sz="2400" dirty="0">
                <a:solidFill>
                  <a:srgbClr val="FAD45F"/>
                </a:solidFill>
                <a:latin typeface="Helvetica Neue Light" panose="02000403000000020004" pitchFamily="2" charset="0"/>
                <a:ea typeface="Helvetica Neue Light" panose="02000403000000020004" pitchFamily="2" charset="0"/>
                <a:cs typeface="Helvetica Neue" panose="02000503000000020004" pitchFamily="2" charset="0"/>
              </a:rPr>
              <a:t>Utilisez UTC pour tous vos </a:t>
            </a:r>
            <a:r>
              <a:rPr lang="fr-FR" sz="2400" dirty="0" err="1">
                <a:solidFill>
                  <a:srgbClr val="FAD45F"/>
                </a:solidFill>
                <a:latin typeface="Helvetica Neue Light" panose="02000403000000020004" pitchFamily="2" charset="0"/>
                <a:ea typeface="Helvetica Neue Light" panose="02000403000000020004" pitchFamily="2" charset="0"/>
                <a:cs typeface="Helvetica Neue" panose="02000503000000020004" pitchFamily="2" charset="0"/>
              </a:rPr>
              <a:t>cron</a:t>
            </a:r>
            <a:r>
              <a:rPr lang="fr-FR" sz="2400" dirty="0">
                <a:solidFill>
                  <a:srgbClr val="FAD45F"/>
                </a:solidFill>
                <a:latin typeface="Helvetica Neue Light" panose="02000403000000020004" pitchFamily="2" charset="0"/>
                <a:ea typeface="Helvetica Neue Light" panose="02000403000000020004" pitchFamily="2" charset="0"/>
                <a:cs typeface="Helvetica Neue" panose="02000503000000020004" pitchFamily="2" charset="0"/>
              </a:rPr>
              <a:t> jobs (vous éviterez les bugs liés aux time gaps)</a:t>
            </a:r>
          </a:p>
        </p:txBody>
      </p:sp>
    </p:spTree>
    <p:extLst>
      <p:ext uri="{BB962C8B-B14F-4D97-AF65-F5344CB8AC3E}">
        <p14:creationId xmlns:p14="http://schemas.microsoft.com/office/powerpoint/2010/main" val="140800701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53F1FEC-E8B0-4FF1-8353-975E7AF1396C}"/>
              </a:ext>
            </a:extLst>
          </p:cNvPr>
          <p:cNvSpPr/>
          <p:nvPr/>
        </p:nvSpPr>
        <p:spPr>
          <a:xfrm>
            <a:off x="0" y="4829784"/>
            <a:ext cx="12192000" cy="1276281"/>
          </a:xfrm>
          <a:prstGeom prst="rect">
            <a:avLst/>
          </a:prstGeom>
          <a:solidFill>
            <a:schemeClr val="tx1">
              <a:alpha val="76563"/>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TextBox 6">
            <a:extLst>
              <a:ext uri="{FF2B5EF4-FFF2-40B4-BE49-F238E27FC236}">
                <a16:creationId xmlns:a16="http://schemas.microsoft.com/office/drawing/2014/main" id="{5C78A180-A336-2D3B-C1A8-5F7848459C05}"/>
              </a:ext>
            </a:extLst>
          </p:cNvPr>
          <p:cNvSpPr txBox="1"/>
          <p:nvPr/>
        </p:nvSpPr>
        <p:spPr>
          <a:xfrm>
            <a:off x="498796" y="5225364"/>
            <a:ext cx="7635553" cy="523220"/>
          </a:xfrm>
          <a:prstGeom prst="rect">
            <a:avLst/>
          </a:prstGeom>
          <a:noFill/>
        </p:spPr>
        <p:txBody>
          <a:bodyPr wrap="square" lIns="91440" tIns="45720" rIns="91440" bIns="45720" rtlCol="0" anchor="ctr">
            <a:spAutoFit/>
          </a:bodyPr>
          <a:lstStyle/>
          <a:p>
            <a:r>
              <a:rPr lang="fr-FR" sz="2800" b="1" cap="all" dirty="0">
                <a:solidFill>
                  <a:srgbClr val="F9D45F"/>
                </a:solidFill>
                <a:latin typeface="Alte Haas Grotesk"/>
              </a:rPr>
              <a:t>EN </a:t>
            </a:r>
            <a:r>
              <a:rPr lang="fr-FR" sz="2800" b="1" cap="all" dirty="0">
                <a:solidFill>
                  <a:srgbClr val="FAFCD7"/>
                </a:solidFill>
                <a:latin typeface="Alte Haas Grotesk"/>
              </a:rPr>
              <a:t>résumé</a:t>
            </a:r>
          </a:p>
        </p:txBody>
      </p:sp>
      <p:sp>
        <p:nvSpPr>
          <p:cNvPr id="6" name="ZoneTexte 5">
            <a:extLst>
              <a:ext uri="{FF2B5EF4-FFF2-40B4-BE49-F238E27FC236}">
                <a16:creationId xmlns:a16="http://schemas.microsoft.com/office/drawing/2014/main" id="{B815FECB-5757-5839-2CE9-DBD13FB5FCD9}"/>
              </a:ext>
            </a:extLst>
          </p:cNvPr>
          <p:cNvSpPr txBox="1"/>
          <p:nvPr/>
        </p:nvSpPr>
        <p:spPr>
          <a:xfrm>
            <a:off x="1180147" y="2280000"/>
            <a:ext cx="2820353" cy="990217"/>
          </a:xfrm>
          <a:prstGeom prst="rect">
            <a:avLst/>
          </a:prstGeom>
          <a:solidFill>
            <a:schemeClr val="tx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24000" tIns="216000" rIns="251999" bIns="216000" rtlCol="0" anchor="t">
            <a:spAutoFit/>
          </a:bodyPr>
          <a:lstStyle>
            <a:defPPr>
              <a:defRPr lang="fr-FR"/>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fr-FR" sz="3600" dirty="0">
                <a:solidFill>
                  <a:schemeClr val="bg1"/>
                </a:solidFill>
                <a:latin typeface="Helvetica Neue Light" panose="02000403000000020004" pitchFamily="2" charset="0"/>
                <a:ea typeface="Helvetica Neue Light" panose="02000403000000020004" pitchFamily="2" charset="0"/>
              </a:rPr>
              <a:t>TAI</a:t>
            </a:r>
          </a:p>
        </p:txBody>
      </p:sp>
      <p:sp>
        <p:nvSpPr>
          <p:cNvPr id="2" name="ZoneTexte 1">
            <a:extLst>
              <a:ext uri="{FF2B5EF4-FFF2-40B4-BE49-F238E27FC236}">
                <a16:creationId xmlns:a16="http://schemas.microsoft.com/office/drawing/2014/main" id="{B3499B15-B64D-5E42-73EE-EAA6DEF5E431}"/>
              </a:ext>
            </a:extLst>
          </p:cNvPr>
          <p:cNvSpPr txBox="1"/>
          <p:nvPr/>
        </p:nvSpPr>
        <p:spPr>
          <a:xfrm>
            <a:off x="4604306" y="2280000"/>
            <a:ext cx="2820353" cy="990217"/>
          </a:xfrm>
          <a:prstGeom prst="rect">
            <a:avLst/>
          </a:prstGeom>
          <a:solidFill>
            <a:schemeClr val="tx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24000" tIns="216000" rIns="251999" bIns="216000" rtlCol="0" anchor="t">
            <a:spAutoFit/>
          </a:bodyPr>
          <a:lstStyle>
            <a:defPPr>
              <a:defRPr lang="fr-FR"/>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fr-FR" sz="3600" dirty="0">
                <a:solidFill>
                  <a:schemeClr val="bg1"/>
                </a:solidFill>
                <a:latin typeface="Helvetica Neue Light" panose="02000403000000020004" pitchFamily="2" charset="0"/>
                <a:ea typeface="Helvetica Neue Light" panose="02000403000000020004" pitchFamily="2" charset="0"/>
              </a:rPr>
              <a:t>UTC</a:t>
            </a:r>
          </a:p>
        </p:txBody>
      </p:sp>
      <p:sp>
        <p:nvSpPr>
          <p:cNvPr id="7" name="ZoneTexte 6">
            <a:extLst>
              <a:ext uri="{FF2B5EF4-FFF2-40B4-BE49-F238E27FC236}">
                <a16:creationId xmlns:a16="http://schemas.microsoft.com/office/drawing/2014/main" id="{8E5922AF-3FA2-D5AA-DA53-BB40B5ECD203}"/>
              </a:ext>
            </a:extLst>
          </p:cNvPr>
          <p:cNvSpPr txBox="1"/>
          <p:nvPr/>
        </p:nvSpPr>
        <p:spPr>
          <a:xfrm>
            <a:off x="8028465" y="2280000"/>
            <a:ext cx="2820353" cy="990217"/>
          </a:xfrm>
          <a:prstGeom prst="rect">
            <a:avLst/>
          </a:prstGeom>
          <a:solidFill>
            <a:schemeClr val="tx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24000" tIns="216000" rIns="251999" bIns="216000" rtlCol="0" anchor="t">
            <a:spAutoFit/>
          </a:bodyPr>
          <a:lstStyle>
            <a:defPPr>
              <a:defRPr lang="fr-FR"/>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fr-FR" sz="3600" dirty="0">
                <a:solidFill>
                  <a:schemeClr val="bg1"/>
                </a:solidFill>
                <a:latin typeface="Helvetica Neue Light" panose="02000403000000020004" pitchFamily="2" charset="0"/>
                <a:ea typeface="Helvetica Neue Light" panose="02000403000000020004" pitchFamily="2" charset="0"/>
              </a:rPr>
              <a:t>GMT</a:t>
            </a:r>
          </a:p>
        </p:txBody>
      </p:sp>
      <p:sp>
        <p:nvSpPr>
          <p:cNvPr id="8" name="ZoneTexte 7">
            <a:extLst>
              <a:ext uri="{FF2B5EF4-FFF2-40B4-BE49-F238E27FC236}">
                <a16:creationId xmlns:a16="http://schemas.microsoft.com/office/drawing/2014/main" id="{7C0097AE-C942-7AE6-D7D6-32D347C07817}"/>
              </a:ext>
            </a:extLst>
          </p:cNvPr>
          <p:cNvSpPr txBox="1"/>
          <p:nvPr/>
        </p:nvSpPr>
        <p:spPr>
          <a:xfrm>
            <a:off x="4604305" y="3391205"/>
            <a:ext cx="2820353" cy="805551"/>
          </a:xfrm>
          <a:prstGeom prst="rect">
            <a:avLst/>
          </a:prstGeom>
          <a:solidFill>
            <a:schemeClr val="tx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24000" tIns="216000" rIns="251999" bIns="216000" rtlCol="0" anchor="t">
            <a:spAutoFit/>
          </a:bodyPr>
          <a:lstStyle>
            <a:defPPr>
              <a:defRPr lang="fr-FR"/>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fr-FR" sz="2400" dirty="0" err="1">
                <a:solidFill>
                  <a:srgbClr val="FAD45F"/>
                </a:solidFill>
                <a:latin typeface="Helvetica Neue Light" panose="02000403000000020004" pitchFamily="2" charset="0"/>
                <a:ea typeface="Helvetica Neue Light" panose="02000403000000020004" pitchFamily="2" charset="0"/>
              </a:rPr>
              <a:t>Leap</a:t>
            </a:r>
            <a:r>
              <a:rPr lang="fr-FR" sz="2400" dirty="0">
                <a:solidFill>
                  <a:srgbClr val="FAD45F"/>
                </a:solidFill>
                <a:latin typeface="Helvetica Neue Light" panose="02000403000000020004" pitchFamily="2" charset="0"/>
                <a:ea typeface="Helvetica Neue Light" panose="02000403000000020004" pitchFamily="2" charset="0"/>
              </a:rPr>
              <a:t> seconds</a:t>
            </a:r>
          </a:p>
        </p:txBody>
      </p:sp>
      <p:sp>
        <p:nvSpPr>
          <p:cNvPr id="9" name="ZoneTexte 8">
            <a:extLst>
              <a:ext uri="{FF2B5EF4-FFF2-40B4-BE49-F238E27FC236}">
                <a16:creationId xmlns:a16="http://schemas.microsoft.com/office/drawing/2014/main" id="{715CBF4E-617C-0402-8D39-D10CC9A5BBA7}"/>
              </a:ext>
            </a:extLst>
          </p:cNvPr>
          <p:cNvSpPr txBox="1"/>
          <p:nvPr/>
        </p:nvSpPr>
        <p:spPr>
          <a:xfrm>
            <a:off x="8028465" y="3391205"/>
            <a:ext cx="2820353" cy="1359548"/>
          </a:xfrm>
          <a:prstGeom prst="rect">
            <a:avLst/>
          </a:prstGeom>
          <a:solidFill>
            <a:schemeClr val="tx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24000" tIns="216000" rIns="251999" bIns="216000" rtlCol="0" anchor="t">
            <a:spAutoFit/>
          </a:bodyPr>
          <a:lstStyle>
            <a:defPPr>
              <a:defRPr lang="fr-FR"/>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fr-FR" sz="2400" dirty="0" err="1">
                <a:solidFill>
                  <a:srgbClr val="FAD45F"/>
                </a:solidFill>
                <a:latin typeface="Helvetica Neue Light" panose="02000403000000020004" pitchFamily="2" charset="0"/>
                <a:ea typeface="Helvetica Neue Light" panose="02000403000000020004" pitchFamily="2" charset="0"/>
              </a:rPr>
              <a:t>Leap</a:t>
            </a:r>
            <a:r>
              <a:rPr lang="fr-FR" sz="2400" dirty="0">
                <a:solidFill>
                  <a:srgbClr val="FAD45F"/>
                </a:solidFill>
                <a:latin typeface="Helvetica Neue Light" panose="02000403000000020004" pitchFamily="2" charset="0"/>
                <a:ea typeface="Helvetica Neue Light" panose="02000403000000020004" pitchFamily="2" charset="0"/>
              </a:rPr>
              <a:t> seconds</a:t>
            </a:r>
          </a:p>
          <a:p>
            <a:br>
              <a:rPr lang="fr-FR" sz="1100" dirty="0">
                <a:solidFill>
                  <a:srgbClr val="FAD45F"/>
                </a:solidFill>
                <a:latin typeface="Helvetica Neue Light" panose="02000403000000020004" pitchFamily="2" charset="0"/>
                <a:ea typeface="Helvetica Neue Light" panose="02000403000000020004" pitchFamily="2" charset="0"/>
              </a:rPr>
            </a:br>
            <a:r>
              <a:rPr lang="fr-FR" sz="2400" dirty="0">
                <a:solidFill>
                  <a:srgbClr val="FAD45F"/>
                </a:solidFill>
                <a:latin typeface="Helvetica Neue Light" panose="02000403000000020004" pitchFamily="2" charset="0"/>
                <a:ea typeface="Helvetica Neue Light" panose="02000403000000020004" pitchFamily="2" charset="0"/>
              </a:rPr>
              <a:t>DST</a:t>
            </a:r>
          </a:p>
        </p:txBody>
      </p:sp>
    </p:spTree>
    <p:extLst>
      <p:ext uri="{BB962C8B-B14F-4D97-AF65-F5344CB8AC3E}">
        <p14:creationId xmlns:p14="http://schemas.microsoft.com/office/powerpoint/2010/main" val="29990627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Disney Plus's midseason Loki trailer confirms big TVA twist">
            <a:extLst>
              <a:ext uri="{FF2B5EF4-FFF2-40B4-BE49-F238E27FC236}">
                <a16:creationId xmlns:a16="http://schemas.microsoft.com/office/drawing/2014/main" id="{CC6EAD1E-871A-CC42-35EC-5A609F212E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35079" y="-1684627"/>
            <a:ext cx="18738855" cy="103380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8EB3CD57-B2EC-DF16-3C3A-7F5C8F352D32}"/>
              </a:ext>
            </a:extLst>
          </p:cNvPr>
          <p:cNvSpPr/>
          <p:nvPr/>
        </p:nvSpPr>
        <p:spPr>
          <a:xfrm>
            <a:off x="-74638" y="-192314"/>
            <a:ext cx="12341277" cy="7242628"/>
          </a:xfrm>
          <a:prstGeom prst="rect">
            <a:avLst/>
          </a:prstGeom>
          <a:solidFill>
            <a:schemeClr val="tx1">
              <a:alpha val="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 </a:t>
            </a:r>
          </a:p>
        </p:txBody>
      </p:sp>
      <p:sp>
        <p:nvSpPr>
          <p:cNvPr id="3" name="Rectangle 2">
            <a:extLst>
              <a:ext uri="{FF2B5EF4-FFF2-40B4-BE49-F238E27FC236}">
                <a16:creationId xmlns:a16="http://schemas.microsoft.com/office/drawing/2014/main" id="{EB0591A9-A019-38F5-6453-C3D17E3A2341}"/>
              </a:ext>
            </a:extLst>
          </p:cNvPr>
          <p:cNvSpPr/>
          <p:nvPr/>
        </p:nvSpPr>
        <p:spPr>
          <a:xfrm>
            <a:off x="0" y="4829784"/>
            <a:ext cx="12192000" cy="1276281"/>
          </a:xfrm>
          <a:prstGeom prst="rect">
            <a:avLst/>
          </a:prstGeom>
          <a:solidFill>
            <a:schemeClr val="tx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TextBox 6">
            <a:extLst>
              <a:ext uri="{FF2B5EF4-FFF2-40B4-BE49-F238E27FC236}">
                <a16:creationId xmlns:a16="http://schemas.microsoft.com/office/drawing/2014/main" id="{DB289F49-99BA-1236-DA01-6D6EBFF8030F}"/>
              </a:ext>
            </a:extLst>
          </p:cNvPr>
          <p:cNvSpPr txBox="1"/>
          <p:nvPr/>
        </p:nvSpPr>
        <p:spPr>
          <a:xfrm>
            <a:off x="498796" y="5225364"/>
            <a:ext cx="7635553" cy="523220"/>
          </a:xfrm>
          <a:prstGeom prst="rect">
            <a:avLst/>
          </a:prstGeom>
          <a:noFill/>
        </p:spPr>
        <p:txBody>
          <a:bodyPr wrap="square" lIns="91440" tIns="45720" rIns="91440" bIns="45720" rtlCol="0" anchor="ctr">
            <a:spAutoFit/>
          </a:bodyPr>
          <a:lstStyle/>
          <a:p>
            <a:r>
              <a:rPr lang="fr-FR" sz="2800" b="1" cap="all" dirty="0">
                <a:solidFill>
                  <a:srgbClr val="F9D45F"/>
                </a:solidFill>
                <a:latin typeface="Alte Haas Grotesk"/>
              </a:rPr>
              <a:t>Reprenons </a:t>
            </a:r>
            <a:r>
              <a:rPr lang="fr-FR" sz="2800" b="1" cap="all" dirty="0">
                <a:solidFill>
                  <a:srgbClr val="FAFCD7"/>
                </a:solidFill>
                <a:latin typeface="Alte Haas Grotesk"/>
              </a:rPr>
              <a:t>notre Question</a:t>
            </a:r>
          </a:p>
        </p:txBody>
      </p:sp>
      <p:sp>
        <p:nvSpPr>
          <p:cNvPr id="5" name="ZoneTexte 4">
            <a:extLst>
              <a:ext uri="{FF2B5EF4-FFF2-40B4-BE49-F238E27FC236}">
                <a16:creationId xmlns:a16="http://schemas.microsoft.com/office/drawing/2014/main" id="{9B3CF84B-8531-6808-A5C5-A608C27A5185}"/>
              </a:ext>
            </a:extLst>
          </p:cNvPr>
          <p:cNvSpPr txBox="1"/>
          <p:nvPr/>
        </p:nvSpPr>
        <p:spPr>
          <a:xfrm>
            <a:off x="498796" y="437534"/>
            <a:ext cx="6576918" cy="3021542"/>
          </a:xfrm>
          <a:prstGeom prst="rect">
            <a:avLst/>
          </a:prstGeom>
          <a:solidFill>
            <a:schemeClr val="tx1">
              <a:alpha val="8235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24000" tIns="216000" rIns="251999" bIns="216000" rtlCol="0" anchor="ctr">
            <a:spAutoFit/>
          </a:bodyPr>
          <a:lstStyle>
            <a:defPPr>
              <a:defRPr lang="fr-FR"/>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fr-FR" sz="2400" dirty="0">
                <a:solidFill>
                  <a:srgbClr val="FAD45F"/>
                </a:solidFill>
                <a:latin typeface="Helvetica Neue Light" panose="02000403000000020004" pitchFamily="2" charset="0"/>
                <a:ea typeface="Helvetica Neue Light" panose="02000403000000020004" pitchFamily="2" charset="0"/>
              </a:rPr>
              <a:t>Je récupère l’instant suivant pour une opération : </a:t>
            </a:r>
            <a:br>
              <a:rPr lang="fr-FR" sz="2400" dirty="0">
                <a:solidFill>
                  <a:srgbClr val="FAD45F"/>
                </a:solidFill>
                <a:latin typeface="Helvetica Neue Light" panose="02000403000000020004" pitchFamily="2" charset="0"/>
                <a:ea typeface="Helvetica Neue Light" panose="02000403000000020004" pitchFamily="2" charset="0"/>
              </a:rPr>
            </a:br>
            <a:endParaRPr lang="fr-FR" sz="2400" dirty="0">
              <a:solidFill>
                <a:srgbClr val="FAD45F"/>
              </a:solidFill>
              <a:latin typeface="Helvetica Neue Light" panose="02000403000000020004" pitchFamily="2" charset="0"/>
              <a:ea typeface="Helvetica Neue Light" panose="02000403000000020004" pitchFamily="2" charset="0"/>
            </a:endParaRPr>
          </a:p>
          <a:p>
            <a:pPr algn="l"/>
            <a:r>
              <a:rPr lang="fr-FR" sz="2400" dirty="0">
                <a:latin typeface="Helvetica Neue Light" panose="02000403000000020004" pitchFamily="2" charset="0"/>
                <a:ea typeface="Helvetica Neue Light" panose="02000403000000020004" pitchFamily="2" charset="0"/>
              </a:rPr>
              <a:t>Jun 7th 2018 22h10 UTC (+00)</a:t>
            </a:r>
          </a:p>
          <a:p>
            <a:pPr algn="l"/>
            <a:endParaRPr lang="fr-FR" sz="2400" dirty="0">
              <a:latin typeface="Helvetica Neue Light" panose="02000403000000020004" pitchFamily="2" charset="0"/>
              <a:ea typeface="Helvetica Neue Light" panose="02000403000000020004" pitchFamily="2" charset="0"/>
            </a:endParaRPr>
          </a:p>
          <a:p>
            <a:pPr algn="l"/>
            <a:r>
              <a:rPr lang="fr-FR" sz="2400" dirty="0">
                <a:solidFill>
                  <a:srgbClr val="FAD45F"/>
                </a:solidFill>
                <a:latin typeface="Helvetica Neue Light" panose="02000403000000020004" pitchFamily="2" charset="0"/>
                <a:ea typeface="Helvetica Neue Light" panose="02000403000000020004" pitchFamily="2" charset="0"/>
              </a:rPr>
              <a:t>A quelle journée dois-je affecter cette opération dans un plan de </a:t>
            </a:r>
            <a:r>
              <a:rPr lang="fr-FR" sz="2400" dirty="0" err="1">
                <a:solidFill>
                  <a:srgbClr val="FAD45F"/>
                </a:solidFill>
                <a:latin typeface="Helvetica Neue Light" panose="02000403000000020004" pitchFamily="2" charset="0"/>
                <a:ea typeface="Helvetica Neue Light" panose="02000403000000020004" pitchFamily="2" charset="0"/>
              </a:rPr>
              <a:t>tréso</a:t>
            </a:r>
            <a:r>
              <a:rPr lang="fr-FR" sz="2400" dirty="0">
                <a:solidFill>
                  <a:srgbClr val="FAD45F"/>
                </a:solidFill>
                <a:latin typeface="Helvetica Neue Light" panose="02000403000000020004" pitchFamily="2" charset="0"/>
                <a:ea typeface="Helvetica Neue Light" panose="02000403000000020004" pitchFamily="2" charset="0"/>
              </a:rPr>
              <a:t> ?</a:t>
            </a:r>
          </a:p>
        </p:txBody>
      </p:sp>
    </p:spTree>
    <p:extLst>
      <p:ext uri="{BB962C8B-B14F-4D97-AF65-F5344CB8AC3E}">
        <p14:creationId xmlns:p14="http://schemas.microsoft.com/office/powerpoint/2010/main" val="66899884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descr="Stop Saying &quot;It Depends&quot; And Give Better Answers">
            <a:extLst>
              <a:ext uri="{FF2B5EF4-FFF2-40B4-BE49-F238E27FC236}">
                <a16:creationId xmlns:a16="http://schemas.microsoft.com/office/drawing/2014/main" id="{237A773C-B34A-871E-751E-6AC426DAA8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53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Stop Saying &quot;It Depends&quot; And Give Better Answers">
            <a:extLst>
              <a:ext uri="{FF2B5EF4-FFF2-40B4-BE49-F238E27FC236}">
                <a16:creationId xmlns:a16="http://schemas.microsoft.com/office/drawing/2014/main" id="{1D69FB7A-84B5-0530-9912-42544BC7A2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2195"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Stop Saying &quot;It Depends&quot; And Give Better Answers">
            <a:extLst>
              <a:ext uri="{FF2B5EF4-FFF2-40B4-BE49-F238E27FC236}">
                <a16:creationId xmlns:a16="http://schemas.microsoft.com/office/drawing/2014/main" id="{857AEF83-C906-AB87-89FE-B26E13604C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53148"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Stop Saying &quot;It Depends&quot; And Give Better Answers">
            <a:extLst>
              <a:ext uri="{FF2B5EF4-FFF2-40B4-BE49-F238E27FC236}">
                <a16:creationId xmlns:a16="http://schemas.microsoft.com/office/drawing/2014/main" id="{DEC9DE39-B01E-3736-660A-E5B00195FF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55343"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Stop Saying &quot;It Depends&quot; And Give Better Answers">
            <a:extLst>
              <a:ext uri="{FF2B5EF4-FFF2-40B4-BE49-F238E27FC236}">
                <a16:creationId xmlns:a16="http://schemas.microsoft.com/office/drawing/2014/main" id="{652DBAE3-EFDF-3ECE-1916-ED1516A489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57538"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8EB3CD57-B2EC-DF16-3C3A-7F5C8F352D32}"/>
              </a:ext>
            </a:extLst>
          </p:cNvPr>
          <p:cNvSpPr/>
          <p:nvPr/>
        </p:nvSpPr>
        <p:spPr>
          <a:xfrm>
            <a:off x="-149277" y="-384628"/>
            <a:ext cx="12341277" cy="7242628"/>
          </a:xfrm>
          <a:prstGeom prst="rect">
            <a:avLst/>
          </a:prstGeom>
          <a:solidFill>
            <a:schemeClr val="tx1">
              <a:alpha val="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 </a:t>
            </a:r>
          </a:p>
        </p:txBody>
      </p:sp>
      <p:sp>
        <p:nvSpPr>
          <p:cNvPr id="3" name="Rectangle 2">
            <a:extLst>
              <a:ext uri="{FF2B5EF4-FFF2-40B4-BE49-F238E27FC236}">
                <a16:creationId xmlns:a16="http://schemas.microsoft.com/office/drawing/2014/main" id="{EB0591A9-A019-38F5-6453-C3D17E3A2341}"/>
              </a:ext>
            </a:extLst>
          </p:cNvPr>
          <p:cNvSpPr/>
          <p:nvPr/>
        </p:nvSpPr>
        <p:spPr>
          <a:xfrm>
            <a:off x="0" y="4829784"/>
            <a:ext cx="12192000" cy="1276281"/>
          </a:xfrm>
          <a:prstGeom prst="rect">
            <a:avLst/>
          </a:prstGeom>
          <a:solidFill>
            <a:schemeClr val="tx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TextBox 6">
            <a:extLst>
              <a:ext uri="{FF2B5EF4-FFF2-40B4-BE49-F238E27FC236}">
                <a16:creationId xmlns:a16="http://schemas.microsoft.com/office/drawing/2014/main" id="{DB289F49-99BA-1236-DA01-6D6EBFF8030F}"/>
              </a:ext>
            </a:extLst>
          </p:cNvPr>
          <p:cNvSpPr txBox="1"/>
          <p:nvPr/>
        </p:nvSpPr>
        <p:spPr>
          <a:xfrm>
            <a:off x="498796" y="5163809"/>
            <a:ext cx="7635553" cy="646331"/>
          </a:xfrm>
          <a:prstGeom prst="rect">
            <a:avLst/>
          </a:prstGeom>
          <a:noFill/>
        </p:spPr>
        <p:txBody>
          <a:bodyPr wrap="square" lIns="91440" tIns="45720" rIns="91440" bIns="45720" rtlCol="0" anchor="ctr">
            <a:spAutoFit/>
          </a:bodyPr>
          <a:lstStyle/>
          <a:p>
            <a:r>
              <a:rPr lang="fr-FR" sz="2800" b="1" cap="all" dirty="0">
                <a:solidFill>
                  <a:srgbClr val="F9D45F"/>
                </a:solidFill>
                <a:latin typeface="Alte Haas Grotesk"/>
              </a:rPr>
              <a:t>ça </a:t>
            </a:r>
            <a:r>
              <a:rPr lang="fr-FR" sz="2800" b="1" cap="all" dirty="0">
                <a:solidFill>
                  <a:srgbClr val="FAFCD7"/>
                </a:solidFill>
                <a:latin typeface="Alte Haas Grotesk"/>
              </a:rPr>
              <a:t>dépend…  </a:t>
            </a:r>
            <a:r>
              <a:rPr lang="fr-FR" sz="3600" b="1" cap="all" dirty="0">
                <a:solidFill>
                  <a:srgbClr val="FAFCD7"/>
                </a:solidFill>
                <a:latin typeface="Alte Haas Grotesk"/>
              </a:rPr>
              <a:t>🤷‍♂️</a:t>
            </a:r>
            <a:endParaRPr lang="fr-FR" sz="2800" b="1" cap="all" dirty="0">
              <a:solidFill>
                <a:srgbClr val="FAFCD7"/>
              </a:solidFill>
              <a:latin typeface="Alte Haas Grotesk"/>
            </a:endParaRPr>
          </a:p>
        </p:txBody>
      </p:sp>
      <p:sp>
        <p:nvSpPr>
          <p:cNvPr id="5" name="ZoneTexte 4">
            <a:extLst>
              <a:ext uri="{FF2B5EF4-FFF2-40B4-BE49-F238E27FC236}">
                <a16:creationId xmlns:a16="http://schemas.microsoft.com/office/drawing/2014/main" id="{9B3CF84B-8531-6808-A5C5-A608C27A5185}"/>
              </a:ext>
            </a:extLst>
          </p:cNvPr>
          <p:cNvSpPr txBox="1"/>
          <p:nvPr/>
        </p:nvSpPr>
        <p:spPr>
          <a:xfrm>
            <a:off x="498796" y="437534"/>
            <a:ext cx="6576918" cy="3021542"/>
          </a:xfrm>
          <a:prstGeom prst="rect">
            <a:avLst/>
          </a:prstGeom>
          <a:solidFill>
            <a:schemeClr val="tx1">
              <a:alpha val="8235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24000" tIns="216000" rIns="251999" bIns="216000" rtlCol="0" anchor="ctr">
            <a:spAutoFit/>
          </a:bodyPr>
          <a:lstStyle>
            <a:defPPr>
              <a:defRPr lang="fr-FR"/>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fr-FR" sz="2400" dirty="0">
                <a:solidFill>
                  <a:srgbClr val="FAD45F"/>
                </a:solidFill>
                <a:latin typeface="Helvetica Neue Light" panose="02000403000000020004" pitchFamily="2" charset="0"/>
                <a:ea typeface="Helvetica Neue Light" panose="02000403000000020004" pitchFamily="2" charset="0"/>
              </a:rPr>
              <a:t>Je récupère l’instant suivant pour une opération : </a:t>
            </a:r>
            <a:br>
              <a:rPr lang="fr-FR" sz="2400" dirty="0">
                <a:solidFill>
                  <a:srgbClr val="FAD45F"/>
                </a:solidFill>
                <a:latin typeface="Helvetica Neue Light" panose="02000403000000020004" pitchFamily="2" charset="0"/>
                <a:ea typeface="Helvetica Neue Light" panose="02000403000000020004" pitchFamily="2" charset="0"/>
              </a:rPr>
            </a:br>
            <a:endParaRPr lang="fr-FR" sz="2400" dirty="0">
              <a:solidFill>
                <a:srgbClr val="FAD45F"/>
              </a:solidFill>
              <a:latin typeface="Helvetica Neue Light" panose="02000403000000020004" pitchFamily="2" charset="0"/>
              <a:ea typeface="Helvetica Neue Light" panose="02000403000000020004" pitchFamily="2" charset="0"/>
            </a:endParaRPr>
          </a:p>
          <a:p>
            <a:pPr algn="l"/>
            <a:r>
              <a:rPr lang="fr-FR" sz="2400" dirty="0">
                <a:latin typeface="Helvetica Neue Light" panose="02000403000000020004" pitchFamily="2" charset="0"/>
                <a:ea typeface="Helvetica Neue Light" panose="02000403000000020004" pitchFamily="2" charset="0"/>
              </a:rPr>
              <a:t>Jun 7th 2018 22h10 UTC (+00)</a:t>
            </a:r>
          </a:p>
          <a:p>
            <a:pPr algn="l"/>
            <a:endParaRPr lang="fr-FR" sz="2400" dirty="0">
              <a:latin typeface="Helvetica Neue Light" panose="02000403000000020004" pitchFamily="2" charset="0"/>
              <a:ea typeface="Helvetica Neue Light" panose="02000403000000020004" pitchFamily="2" charset="0"/>
            </a:endParaRPr>
          </a:p>
          <a:p>
            <a:pPr algn="l"/>
            <a:r>
              <a:rPr lang="fr-FR" sz="2400" dirty="0">
                <a:solidFill>
                  <a:srgbClr val="FAD45F"/>
                </a:solidFill>
                <a:latin typeface="Helvetica Neue Light" panose="02000403000000020004" pitchFamily="2" charset="0"/>
                <a:ea typeface="Helvetica Neue Light" panose="02000403000000020004" pitchFamily="2" charset="0"/>
              </a:rPr>
              <a:t>A quelle journée dois-je affecter cette opération dans un plan de </a:t>
            </a:r>
            <a:r>
              <a:rPr lang="fr-FR" sz="2400" dirty="0" err="1">
                <a:solidFill>
                  <a:srgbClr val="FAD45F"/>
                </a:solidFill>
                <a:latin typeface="Helvetica Neue Light" panose="02000403000000020004" pitchFamily="2" charset="0"/>
                <a:ea typeface="Helvetica Neue Light" panose="02000403000000020004" pitchFamily="2" charset="0"/>
              </a:rPr>
              <a:t>tréso</a:t>
            </a:r>
            <a:r>
              <a:rPr lang="fr-FR" sz="2400" dirty="0">
                <a:solidFill>
                  <a:srgbClr val="FAD45F"/>
                </a:solidFill>
                <a:latin typeface="Helvetica Neue Light" panose="02000403000000020004" pitchFamily="2" charset="0"/>
                <a:ea typeface="Helvetica Neue Light" panose="02000403000000020004" pitchFamily="2" charset="0"/>
              </a:rPr>
              <a:t> ?</a:t>
            </a:r>
          </a:p>
        </p:txBody>
      </p:sp>
    </p:spTree>
    <p:extLst>
      <p:ext uri="{BB962C8B-B14F-4D97-AF65-F5344CB8AC3E}">
        <p14:creationId xmlns:p14="http://schemas.microsoft.com/office/powerpoint/2010/main" val="126882066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1" name="Grouper" descr="Grouper"/>
          <p:cNvPicPr>
            <a:picLocks noChangeAspect="1"/>
          </p:cNvPicPr>
          <p:nvPr/>
        </p:nvPicPr>
        <p:blipFill>
          <a:blip r:embed="rId2"/>
          <a:srcRect l="19430" t="20994" r="16463" b="72124"/>
          <a:stretch>
            <a:fillRect/>
          </a:stretch>
        </p:blipFill>
        <p:spPr>
          <a:xfrm>
            <a:off x="1970216" y="1938421"/>
            <a:ext cx="6468818" cy="520736"/>
          </a:xfrm>
          <a:custGeom>
            <a:avLst/>
            <a:gdLst/>
            <a:ahLst/>
            <a:cxnLst>
              <a:cxn ang="0">
                <a:pos x="wd2" y="hd2"/>
              </a:cxn>
              <a:cxn ang="5400000">
                <a:pos x="wd2" y="hd2"/>
              </a:cxn>
              <a:cxn ang="10800000">
                <a:pos x="wd2" y="hd2"/>
              </a:cxn>
              <a:cxn ang="16200000">
                <a:pos x="wd2" y="hd2"/>
              </a:cxn>
            </a:cxnLst>
            <a:rect l="0" t="0" r="r" b="b"/>
            <a:pathLst>
              <a:path w="21541" h="21567" extrusionOk="0">
                <a:moveTo>
                  <a:pt x="20162" y="1"/>
                </a:moveTo>
                <a:cubicBezTo>
                  <a:pt x="20141" y="-9"/>
                  <a:pt x="20118" y="37"/>
                  <a:pt x="20098" y="141"/>
                </a:cubicBezTo>
                <a:cubicBezTo>
                  <a:pt x="20051" y="372"/>
                  <a:pt x="20065" y="550"/>
                  <a:pt x="20133" y="585"/>
                </a:cubicBezTo>
                <a:cubicBezTo>
                  <a:pt x="20194" y="616"/>
                  <a:pt x="20228" y="439"/>
                  <a:pt x="20209" y="199"/>
                </a:cubicBezTo>
                <a:cubicBezTo>
                  <a:pt x="20200" y="79"/>
                  <a:pt x="20182" y="12"/>
                  <a:pt x="20162" y="1"/>
                </a:cubicBezTo>
                <a:close/>
                <a:moveTo>
                  <a:pt x="20316" y="683"/>
                </a:moveTo>
                <a:cubicBezTo>
                  <a:pt x="20282" y="709"/>
                  <a:pt x="20489" y="1811"/>
                  <a:pt x="20776" y="3124"/>
                </a:cubicBezTo>
                <a:cubicBezTo>
                  <a:pt x="21324" y="5628"/>
                  <a:pt x="21485" y="6163"/>
                  <a:pt x="21310" y="4900"/>
                </a:cubicBezTo>
                <a:cubicBezTo>
                  <a:pt x="21175" y="3923"/>
                  <a:pt x="20398" y="622"/>
                  <a:pt x="20316" y="683"/>
                </a:cubicBezTo>
                <a:close/>
                <a:moveTo>
                  <a:pt x="21454" y="5746"/>
                </a:moveTo>
                <a:cubicBezTo>
                  <a:pt x="21447" y="5782"/>
                  <a:pt x="21447" y="5976"/>
                  <a:pt x="21453" y="6338"/>
                </a:cubicBezTo>
                <a:cubicBezTo>
                  <a:pt x="21464" y="6891"/>
                  <a:pt x="21387" y="7982"/>
                  <a:pt x="21282" y="8762"/>
                </a:cubicBezTo>
                <a:cubicBezTo>
                  <a:pt x="21128" y="9914"/>
                  <a:pt x="21076" y="10011"/>
                  <a:pt x="21005" y="9280"/>
                </a:cubicBezTo>
                <a:cubicBezTo>
                  <a:pt x="20934" y="8540"/>
                  <a:pt x="20925" y="8573"/>
                  <a:pt x="20953" y="9477"/>
                </a:cubicBezTo>
                <a:cubicBezTo>
                  <a:pt x="20978" y="10305"/>
                  <a:pt x="20823" y="11580"/>
                  <a:pt x="20329" y="14630"/>
                </a:cubicBezTo>
                <a:cubicBezTo>
                  <a:pt x="19968" y="16860"/>
                  <a:pt x="19608" y="19332"/>
                  <a:pt x="19528" y="20120"/>
                </a:cubicBezTo>
                <a:cubicBezTo>
                  <a:pt x="19448" y="20908"/>
                  <a:pt x="19399" y="21558"/>
                  <a:pt x="19418" y="21567"/>
                </a:cubicBezTo>
                <a:cubicBezTo>
                  <a:pt x="19470" y="21591"/>
                  <a:pt x="20972" y="12772"/>
                  <a:pt x="21252" y="10801"/>
                </a:cubicBezTo>
                <a:cubicBezTo>
                  <a:pt x="21516" y="8936"/>
                  <a:pt x="21600" y="7348"/>
                  <a:pt x="21499" y="6116"/>
                </a:cubicBezTo>
                <a:cubicBezTo>
                  <a:pt x="21476" y="5834"/>
                  <a:pt x="21461" y="5710"/>
                  <a:pt x="21454" y="5746"/>
                </a:cubicBezTo>
                <a:close/>
                <a:moveTo>
                  <a:pt x="19642" y="8097"/>
                </a:moveTo>
                <a:cubicBezTo>
                  <a:pt x="18857" y="8010"/>
                  <a:pt x="17369" y="8563"/>
                  <a:pt x="16685" y="9346"/>
                </a:cubicBezTo>
                <a:cubicBezTo>
                  <a:pt x="16023" y="10103"/>
                  <a:pt x="8977" y="11272"/>
                  <a:pt x="3453" y="11540"/>
                </a:cubicBezTo>
                <a:lnTo>
                  <a:pt x="0" y="11705"/>
                </a:lnTo>
                <a:lnTo>
                  <a:pt x="2960" y="12288"/>
                </a:lnTo>
                <a:cubicBezTo>
                  <a:pt x="4587" y="12607"/>
                  <a:pt x="6193" y="12955"/>
                  <a:pt x="6528" y="13069"/>
                </a:cubicBezTo>
                <a:cubicBezTo>
                  <a:pt x="6864" y="13183"/>
                  <a:pt x="7281" y="13379"/>
                  <a:pt x="7457" y="13504"/>
                </a:cubicBezTo>
                <a:cubicBezTo>
                  <a:pt x="7740" y="13706"/>
                  <a:pt x="8764" y="13466"/>
                  <a:pt x="14624" y="11803"/>
                </a:cubicBezTo>
                <a:cubicBezTo>
                  <a:pt x="15422" y="11577"/>
                  <a:pt x="16402" y="11088"/>
                  <a:pt x="16801" y="10718"/>
                </a:cubicBezTo>
                <a:cubicBezTo>
                  <a:pt x="17200" y="10349"/>
                  <a:pt x="18153" y="9823"/>
                  <a:pt x="18919" y="9551"/>
                </a:cubicBezTo>
                <a:cubicBezTo>
                  <a:pt x="19887" y="9207"/>
                  <a:pt x="20259" y="8860"/>
                  <a:pt x="20138" y="8409"/>
                </a:cubicBezTo>
                <a:cubicBezTo>
                  <a:pt x="20088" y="8223"/>
                  <a:pt x="19904" y="8125"/>
                  <a:pt x="19642" y="8097"/>
                </a:cubicBezTo>
                <a:close/>
              </a:path>
            </a:pathLst>
          </a:custGeom>
          <a:ln w="12700">
            <a:miter lim="400000"/>
          </a:ln>
        </p:spPr>
      </p:pic>
      <p:sp>
        <p:nvSpPr>
          <p:cNvPr id="202" name="Istanbul (+03)"/>
          <p:cNvSpPr txBox="1"/>
          <p:nvPr/>
        </p:nvSpPr>
        <p:spPr>
          <a:xfrm>
            <a:off x="8877531" y="1553368"/>
            <a:ext cx="3054199" cy="12979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normAutofit/>
          </a:bodyPr>
          <a:lstStyle>
            <a:lvl1pPr>
              <a:defRPr sz="6000" b="0">
                <a:solidFill>
                  <a:srgbClr val="818080"/>
                </a:solidFill>
                <a:latin typeface="Helvetica Neue Thin"/>
                <a:ea typeface="Helvetica Neue Thin"/>
                <a:cs typeface="Helvetica Neue Thin"/>
                <a:sym typeface="Helvetica Neue Thin"/>
              </a:defRPr>
            </a:lvl1pPr>
          </a:lstStyle>
          <a:p>
            <a:r>
              <a:rPr sz="3000"/>
              <a:t>Istanbul (+03)</a:t>
            </a:r>
          </a:p>
        </p:txBody>
      </p:sp>
    </p:spTree>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6" name="Grouper" descr="Grouper"/>
          <p:cNvPicPr>
            <a:picLocks noChangeAspect="1"/>
          </p:cNvPicPr>
          <p:nvPr/>
        </p:nvPicPr>
        <p:blipFill>
          <a:blip r:embed="rId2"/>
          <a:srcRect l="19430" t="20994" r="16463" b="72124"/>
          <a:stretch>
            <a:fillRect/>
          </a:stretch>
        </p:blipFill>
        <p:spPr>
          <a:xfrm>
            <a:off x="1970216" y="1938421"/>
            <a:ext cx="6468818" cy="520736"/>
          </a:xfrm>
          <a:custGeom>
            <a:avLst/>
            <a:gdLst/>
            <a:ahLst/>
            <a:cxnLst>
              <a:cxn ang="0">
                <a:pos x="wd2" y="hd2"/>
              </a:cxn>
              <a:cxn ang="5400000">
                <a:pos x="wd2" y="hd2"/>
              </a:cxn>
              <a:cxn ang="10800000">
                <a:pos x="wd2" y="hd2"/>
              </a:cxn>
              <a:cxn ang="16200000">
                <a:pos x="wd2" y="hd2"/>
              </a:cxn>
            </a:cxnLst>
            <a:rect l="0" t="0" r="r" b="b"/>
            <a:pathLst>
              <a:path w="21541" h="21567" extrusionOk="0">
                <a:moveTo>
                  <a:pt x="20162" y="1"/>
                </a:moveTo>
                <a:cubicBezTo>
                  <a:pt x="20141" y="-9"/>
                  <a:pt x="20118" y="37"/>
                  <a:pt x="20098" y="141"/>
                </a:cubicBezTo>
                <a:cubicBezTo>
                  <a:pt x="20051" y="372"/>
                  <a:pt x="20065" y="550"/>
                  <a:pt x="20133" y="585"/>
                </a:cubicBezTo>
                <a:cubicBezTo>
                  <a:pt x="20194" y="616"/>
                  <a:pt x="20228" y="439"/>
                  <a:pt x="20209" y="199"/>
                </a:cubicBezTo>
                <a:cubicBezTo>
                  <a:pt x="20200" y="79"/>
                  <a:pt x="20182" y="12"/>
                  <a:pt x="20162" y="1"/>
                </a:cubicBezTo>
                <a:close/>
                <a:moveTo>
                  <a:pt x="20316" y="683"/>
                </a:moveTo>
                <a:cubicBezTo>
                  <a:pt x="20282" y="709"/>
                  <a:pt x="20489" y="1811"/>
                  <a:pt x="20776" y="3124"/>
                </a:cubicBezTo>
                <a:cubicBezTo>
                  <a:pt x="21324" y="5628"/>
                  <a:pt x="21485" y="6163"/>
                  <a:pt x="21310" y="4900"/>
                </a:cubicBezTo>
                <a:cubicBezTo>
                  <a:pt x="21175" y="3923"/>
                  <a:pt x="20398" y="622"/>
                  <a:pt x="20316" y="683"/>
                </a:cubicBezTo>
                <a:close/>
                <a:moveTo>
                  <a:pt x="21454" y="5746"/>
                </a:moveTo>
                <a:cubicBezTo>
                  <a:pt x="21447" y="5782"/>
                  <a:pt x="21447" y="5976"/>
                  <a:pt x="21453" y="6338"/>
                </a:cubicBezTo>
                <a:cubicBezTo>
                  <a:pt x="21464" y="6891"/>
                  <a:pt x="21387" y="7982"/>
                  <a:pt x="21282" y="8762"/>
                </a:cubicBezTo>
                <a:cubicBezTo>
                  <a:pt x="21128" y="9914"/>
                  <a:pt x="21076" y="10011"/>
                  <a:pt x="21005" y="9280"/>
                </a:cubicBezTo>
                <a:cubicBezTo>
                  <a:pt x="20934" y="8540"/>
                  <a:pt x="20925" y="8573"/>
                  <a:pt x="20953" y="9477"/>
                </a:cubicBezTo>
                <a:cubicBezTo>
                  <a:pt x="20978" y="10305"/>
                  <a:pt x="20823" y="11580"/>
                  <a:pt x="20329" y="14630"/>
                </a:cubicBezTo>
                <a:cubicBezTo>
                  <a:pt x="19968" y="16860"/>
                  <a:pt x="19608" y="19332"/>
                  <a:pt x="19528" y="20120"/>
                </a:cubicBezTo>
                <a:cubicBezTo>
                  <a:pt x="19448" y="20908"/>
                  <a:pt x="19399" y="21558"/>
                  <a:pt x="19418" y="21567"/>
                </a:cubicBezTo>
                <a:cubicBezTo>
                  <a:pt x="19470" y="21591"/>
                  <a:pt x="20972" y="12772"/>
                  <a:pt x="21252" y="10801"/>
                </a:cubicBezTo>
                <a:cubicBezTo>
                  <a:pt x="21516" y="8936"/>
                  <a:pt x="21600" y="7348"/>
                  <a:pt x="21499" y="6116"/>
                </a:cubicBezTo>
                <a:cubicBezTo>
                  <a:pt x="21476" y="5834"/>
                  <a:pt x="21461" y="5710"/>
                  <a:pt x="21454" y="5746"/>
                </a:cubicBezTo>
                <a:close/>
                <a:moveTo>
                  <a:pt x="19642" y="8097"/>
                </a:moveTo>
                <a:cubicBezTo>
                  <a:pt x="18857" y="8010"/>
                  <a:pt x="17369" y="8563"/>
                  <a:pt x="16685" y="9346"/>
                </a:cubicBezTo>
                <a:cubicBezTo>
                  <a:pt x="16023" y="10103"/>
                  <a:pt x="8977" y="11272"/>
                  <a:pt x="3453" y="11540"/>
                </a:cubicBezTo>
                <a:lnTo>
                  <a:pt x="0" y="11705"/>
                </a:lnTo>
                <a:lnTo>
                  <a:pt x="2960" y="12288"/>
                </a:lnTo>
                <a:cubicBezTo>
                  <a:pt x="4587" y="12607"/>
                  <a:pt x="6193" y="12955"/>
                  <a:pt x="6528" y="13069"/>
                </a:cubicBezTo>
                <a:cubicBezTo>
                  <a:pt x="6864" y="13183"/>
                  <a:pt x="7281" y="13379"/>
                  <a:pt x="7457" y="13504"/>
                </a:cubicBezTo>
                <a:cubicBezTo>
                  <a:pt x="7740" y="13706"/>
                  <a:pt x="8764" y="13466"/>
                  <a:pt x="14624" y="11803"/>
                </a:cubicBezTo>
                <a:cubicBezTo>
                  <a:pt x="15422" y="11577"/>
                  <a:pt x="16402" y="11088"/>
                  <a:pt x="16801" y="10718"/>
                </a:cubicBezTo>
                <a:cubicBezTo>
                  <a:pt x="17200" y="10349"/>
                  <a:pt x="18153" y="9823"/>
                  <a:pt x="18919" y="9551"/>
                </a:cubicBezTo>
                <a:cubicBezTo>
                  <a:pt x="19887" y="9207"/>
                  <a:pt x="20259" y="8860"/>
                  <a:pt x="20138" y="8409"/>
                </a:cubicBezTo>
                <a:cubicBezTo>
                  <a:pt x="20088" y="8223"/>
                  <a:pt x="19904" y="8125"/>
                  <a:pt x="19642" y="8097"/>
                </a:cubicBezTo>
                <a:close/>
              </a:path>
            </a:pathLst>
          </a:custGeom>
          <a:ln w="12700">
            <a:miter lim="400000"/>
          </a:ln>
        </p:spPr>
      </p:pic>
      <p:pic>
        <p:nvPicPr>
          <p:cNvPr id="207" name="Grouper" descr="Grouper"/>
          <p:cNvPicPr>
            <a:picLocks noChangeAspect="1"/>
          </p:cNvPicPr>
          <p:nvPr/>
        </p:nvPicPr>
        <p:blipFill>
          <a:blip r:embed="rId2"/>
          <a:srcRect l="19430" t="20994" r="16463" b="72124"/>
          <a:stretch>
            <a:fillRect/>
          </a:stretch>
        </p:blipFill>
        <p:spPr>
          <a:xfrm>
            <a:off x="2149097" y="3480313"/>
            <a:ext cx="6468818" cy="520736"/>
          </a:xfrm>
          <a:custGeom>
            <a:avLst/>
            <a:gdLst/>
            <a:ahLst/>
            <a:cxnLst>
              <a:cxn ang="0">
                <a:pos x="wd2" y="hd2"/>
              </a:cxn>
              <a:cxn ang="5400000">
                <a:pos x="wd2" y="hd2"/>
              </a:cxn>
              <a:cxn ang="10800000">
                <a:pos x="wd2" y="hd2"/>
              </a:cxn>
              <a:cxn ang="16200000">
                <a:pos x="wd2" y="hd2"/>
              </a:cxn>
            </a:cxnLst>
            <a:rect l="0" t="0" r="r" b="b"/>
            <a:pathLst>
              <a:path w="21541" h="21567" extrusionOk="0">
                <a:moveTo>
                  <a:pt x="20162" y="1"/>
                </a:moveTo>
                <a:cubicBezTo>
                  <a:pt x="20141" y="-9"/>
                  <a:pt x="20118" y="37"/>
                  <a:pt x="20098" y="141"/>
                </a:cubicBezTo>
                <a:cubicBezTo>
                  <a:pt x="20051" y="372"/>
                  <a:pt x="20065" y="550"/>
                  <a:pt x="20133" y="585"/>
                </a:cubicBezTo>
                <a:cubicBezTo>
                  <a:pt x="20194" y="616"/>
                  <a:pt x="20228" y="439"/>
                  <a:pt x="20209" y="199"/>
                </a:cubicBezTo>
                <a:cubicBezTo>
                  <a:pt x="20200" y="79"/>
                  <a:pt x="20182" y="12"/>
                  <a:pt x="20162" y="1"/>
                </a:cubicBezTo>
                <a:close/>
                <a:moveTo>
                  <a:pt x="20316" y="683"/>
                </a:moveTo>
                <a:cubicBezTo>
                  <a:pt x="20282" y="709"/>
                  <a:pt x="20489" y="1811"/>
                  <a:pt x="20776" y="3124"/>
                </a:cubicBezTo>
                <a:cubicBezTo>
                  <a:pt x="21324" y="5628"/>
                  <a:pt x="21485" y="6163"/>
                  <a:pt x="21310" y="4900"/>
                </a:cubicBezTo>
                <a:cubicBezTo>
                  <a:pt x="21175" y="3923"/>
                  <a:pt x="20398" y="622"/>
                  <a:pt x="20316" y="683"/>
                </a:cubicBezTo>
                <a:close/>
                <a:moveTo>
                  <a:pt x="21454" y="5746"/>
                </a:moveTo>
                <a:cubicBezTo>
                  <a:pt x="21447" y="5782"/>
                  <a:pt x="21447" y="5976"/>
                  <a:pt x="21453" y="6338"/>
                </a:cubicBezTo>
                <a:cubicBezTo>
                  <a:pt x="21464" y="6891"/>
                  <a:pt x="21387" y="7982"/>
                  <a:pt x="21282" y="8762"/>
                </a:cubicBezTo>
                <a:cubicBezTo>
                  <a:pt x="21128" y="9914"/>
                  <a:pt x="21076" y="10011"/>
                  <a:pt x="21005" y="9280"/>
                </a:cubicBezTo>
                <a:cubicBezTo>
                  <a:pt x="20934" y="8540"/>
                  <a:pt x="20925" y="8573"/>
                  <a:pt x="20953" y="9477"/>
                </a:cubicBezTo>
                <a:cubicBezTo>
                  <a:pt x="20978" y="10305"/>
                  <a:pt x="20823" y="11580"/>
                  <a:pt x="20329" y="14630"/>
                </a:cubicBezTo>
                <a:cubicBezTo>
                  <a:pt x="19968" y="16860"/>
                  <a:pt x="19608" y="19332"/>
                  <a:pt x="19528" y="20120"/>
                </a:cubicBezTo>
                <a:cubicBezTo>
                  <a:pt x="19448" y="20908"/>
                  <a:pt x="19399" y="21558"/>
                  <a:pt x="19418" y="21567"/>
                </a:cubicBezTo>
                <a:cubicBezTo>
                  <a:pt x="19470" y="21591"/>
                  <a:pt x="20972" y="12772"/>
                  <a:pt x="21252" y="10801"/>
                </a:cubicBezTo>
                <a:cubicBezTo>
                  <a:pt x="21516" y="8936"/>
                  <a:pt x="21600" y="7348"/>
                  <a:pt x="21499" y="6116"/>
                </a:cubicBezTo>
                <a:cubicBezTo>
                  <a:pt x="21476" y="5834"/>
                  <a:pt x="21461" y="5710"/>
                  <a:pt x="21454" y="5746"/>
                </a:cubicBezTo>
                <a:close/>
                <a:moveTo>
                  <a:pt x="19642" y="8097"/>
                </a:moveTo>
                <a:cubicBezTo>
                  <a:pt x="18857" y="8010"/>
                  <a:pt x="17369" y="8563"/>
                  <a:pt x="16685" y="9346"/>
                </a:cubicBezTo>
                <a:cubicBezTo>
                  <a:pt x="16023" y="10103"/>
                  <a:pt x="8977" y="11272"/>
                  <a:pt x="3453" y="11540"/>
                </a:cubicBezTo>
                <a:lnTo>
                  <a:pt x="0" y="11705"/>
                </a:lnTo>
                <a:lnTo>
                  <a:pt x="2960" y="12288"/>
                </a:lnTo>
                <a:cubicBezTo>
                  <a:pt x="4587" y="12607"/>
                  <a:pt x="6193" y="12955"/>
                  <a:pt x="6528" y="13069"/>
                </a:cubicBezTo>
                <a:cubicBezTo>
                  <a:pt x="6864" y="13183"/>
                  <a:pt x="7281" y="13379"/>
                  <a:pt x="7457" y="13504"/>
                </a:cubicBezTo>
                <a:cubicBezTo>
                  <a:pt x="7740" y="13706"/>
                  <a:pt x="8764" y="13466"/>
                  <a:pt x="14624" y="11803"/>
                </a:cubicBezTo>
                <a:cubicBezTo>
                  <a:pt x="15422" y="11577"/>
                  <a:pt x="16402" y="11088"/>
                  <a:pt x="16801" y="10718"/>
                </a:cubicBezTo>
                <a:cubicBezTo>
                  <a:pt x="17200" y="10349"/>
                  <a:pt x="18153" y="9823"/>
                  <a:pt x="18919" y="9551"/>
                </a:cubicBezTo>
                <a:cubicBezTo>
                  <a:pt x="19887" y="9207"/>
                  <a:pt x="20259" y="8860"/>
                  <a:pt x="20138" y="8409"/>
                </a:cubicBezTo>
                <a:cubicBezTo>
                  <a:pt x="20088" y="8223"/>
                  <a:pt x="19904" y="8125"/>
                  <a:pt x="19642" y="8097"/>
                </a:cubicBezTo>
                <a:close/>
              </a:path>
            </a:pathLst>
          </a:custGeom>
          <a:ln w="12700">
            <a:miter lim="400000"/>
          </a:ln>
        </p:spPr>
      </p:pic>
      <p:sp>
        <p:nvSpPr>
          <p:cNvPr id="208" name="Paris (+02)"/>
          <p:cNvSpPr txBox="1"/>
          <p:nvPr/>
        </p:nvSpPr>
        <p:spPr>
          <a:xfrm>
            <a:off x="8877531" y="2993808"/>
            <a:ext cx="3054199" cy="12979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normAutofit/>
          </a:bodyPr>
          <a:lstStyle>
            <a:lvl1pPr>
              <a:defRPr sz="6000" b="0">
                <a:solidFill>
                  <a:srgbClr val="818080"/>
                </a:solidFill>
                <a:latin typeface="Helvetica Neue Thin"/>
                <a:ea typeface="Helvetica Neue Thin"/>
                <a:cs typeface="Helvetica Neue Thin"/>
                <a:sym typeface="Helvetica Neue Thin"/>
              </a:defRPr>
            </a:lvl1pPr>
          </a:lstStyle>
          <a:p>
            <a:r>
              <a:rPr sz="3000"/>
              <a:t>Paris (+02)</a:t>
            </a:r>
          </a:p>
        </p:txBody>
      </p:sp>
      <p:sp>
        <p:nvSpPr>
          <p:cNvPr id="209" name="Istanbul (+03)"/>
          <p:cNvSpPr txBox="1"/>
          <p:nvPr/>
        </p:nvSpPr>
        <p:spPr>
          <a:xfrm>
            <a:off x="8877531" y="1553368"/>
            <a:ext cx="3054199" cy="12979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normAutofit/>
          </a:bodyPr>
          <a:lstStyle>
            <a:lvl1pPr>
              <a:defRPr sz="6000" b="0">
                <a:solidFill>
                  <a:srgbClr val="818080"/>
                </a:solidFill>
                <a:latin typeface="Helvetica Neue Thin"/>
                <a:ea typeface="Helvetica Neue Thin"/>
                <a:cs typeface="Helvetica Neue Thin"/>
                <a:sym typeface="Helvetica Neue Thin"/>
              </a:defRPr>
            </a:lvl1pPr>
          </a:lstStyle>
          <a:p>
            <a:r>
              <a:rPr sz="3000"/>
              <a:t>Istanbul (+03)</a:t>
            </a:r>
          </a:p>
        </p:txBody>
      </p:sp>
    </p:spTree>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 name="UTC (+00)"/>
          <p:cNvSpPr txBox="1"/>
          <p:nvPr/>
        </p:nvSpPr>
        <p:spPr>
          <a:xfrm>
            <a:off x="8877531" y="4571800"/>
            <a:ext cx="3054199" cy="12979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normAutofit/>
          </a:bodyPr>
          <a:lstStyle>
            <a:lvl1pPr>
              <a:defRPr sz="6000" b="0">
                <a:solidFill>
                  <a:srgbClr val="818080"/>
                </a:solidFill>
                <a:latin typeface="Helvetica Neue Thin"/>
                <a:ea typeface="Helvetica Neue Thin"/>
                <a:cs typeface="Helvetica Neue Thin"/>
                <a:sym typeface="Helvetica Neue Thin"/>
              </a:defRPr>
            </a:lvl1pPr>
          </a:lstStyle>
          <a:p>
            <a:r>
              <a:rPr sz="3000"/>
              <a:t>UTC (+00)</a:t>
            </a:r>
          </a:p>
        </p:txBody>
      </p:sp>
      <p:pic>
        <p:nvPicPr>
          <p:cNvPr id="212" name="Grouper" descr="Grouper"/>
          <p:cNvPicPr>
            <a:picLocks noChangeAspect="1"/>
          </p:cNvPicPr>
          <p:nvPr/>
        </p:nvPicPr>
        <p:blipFill>
          <a:blip r:embed="rId2"/>
          <a:srcRect l="19430" t="20994" r="16463" b="72124"/>
          <a:stretch>
            <a:fillRect/>
          </a:stretch>
        </p:blipFill>
        <p:spPr>
          <a:xfrm>
            <a:off x="1970216" y="1938421"/>
            <a:ext cx="6468818" cy="520736"/>
          </a:xfrm>
          <a:custGeom>
            <a:avLst/>
            <a:gdLst/>
            <a:ahLst/>
            <a:cxnLst>
              <a:cxn ang="0">
                <a:pos x="wd2" y="hd2"/>
              </a:cxn>
              <a:cxn ang="5400000">
                <a:pos x="wd2" y="hd2"/>
              </a:cxn>
              <a:cxn ang="10800000">
                <a:pos x="wd2" y="hd2"/>
              </a:cxn>
              <a:cxn ang="16200000">
                <a:pos x="wd2" y="hd2"/>
              </a:cxn>
            </a:cxnLst>
            <a:rect l="0" t="0" r="r" b="b"/>
            <a:pathLst>
              <a:path w="21541" h="21567" extrusionOk="0">
                <a:moveTo>
                  <a:pt x="20162" y="1"/>
                </a:moveTo>
                <a:cubicBezTo>
                  <a:pt x="20141" y="-9"/>
                  <a:pt x="20118" y="37"/>
                  <a:pt x="20098" y="141"/>
                </a:cubicBezTo>
                <a:cubicBezTo>
                  <a:pt x="20051" y="372"/>
                  <a:pt x="20065" y="550"/>
                  <a:pt x="20133" y="585"/>
                </a:cubicBezTo>
                <a:cubicBezTo>
                  <a:pt x="20194" y="616"/>
                  <a:pt x="20228" y="439"/>
                  <a:pt x="20209" y="199"/>
                </a:cubicBezTo>
                <a:cubicBezTo>
                  <a:pt x="20200" y="79"/>
                  <a:pt x="20182" y="12"/>
                  <a:pt x="20162" y="1"/>
                </a:cubicBezTo>
                <a:close/>
                <a:moveTo>
                  <a:pt x="20316" y="683"/>
                </a:moveTo>
                <a:cubicBezTo>
                  <a:pt x="20282" y="709"/>
                  <a:pt x="20489" y="1811"/>
                  <a:pt x="20776" y="3124"/>
                </a:cubicBezTo>
                <a:cubicBezTo>
                  <a:pt x="21324" y="5628"/>
                  <a:pt x="21485" y="6163"/>
                  <a:pt x="21310" y="4900"/>
                </a:cubicBezTo>
                <a:cubicBezTo>
                  <a:pt x="21175" y="3923"/>
                  <a:pt x="20398" y="622"/>
                  <a:pt x="20316" y="683"/>
                </a:cubicBezTo>
                <a:close/>
                <a:moveTo>
                  <a:pt x="21454" y="5746"/>
                </a:moveTo>
                <a:cubicBezTo>
                  <a:pt x="21447" y="5782"/>
                  <a:pt x="21447" y="5976"/>
                  <a:pt x="21453" y="6338"/>
                </a:cubicBezTo>
                <a:cubicBezTo>
                  <a:pt x="21464" y="6891"/>
                  <a:pt x="21387" y="7982"/>
                  <a:pt x="21282" y="8762"/>
                </a:cubicBezTo>
                <a:cubicBezTo>
                  <a:pt x="21128" y="9914"/>
                  <a:pt x="21076" y="10011"/>
                  <a:pt x="21005" y="9280"/>
                </a:cubicBezTo>
                <a:cubicBezTo>
                  <a:pt x="20934" y="8540"/>
                  <a:pt x="20925" y="8573"/>
                  <a:pt x="20953" y="9477"/>
                </a:cubicBezTo>
                <a:cubicBezTo>
                  <a:pt x="20978" y="10305"/>
                  <a:pt x="20823" y="11580"/>
                  <a:pt x="20329" y="14630"/>
                </a:cubicBezTo>
                <a:cubicBezTo>
                  <a:pt x="19968" y="16860"/>
                  <a:pt x="19608" y="19332"/>
                  <a:pt x="19528" y="20120"/>
                </a:cubicBezTo>
                <a:cubicBezTo>
                  <a:pt x="19448" y="20908"/>
                  <a:pt x="19399" y="21558"/>
                  <a:pt x="19418" y="21567"/>
                </a:cubicBezTo>
                <a:cubicBezTo>
                  <a:pt x="19470" y="21591"/>
                  <a:pt x="20972" y="12772"/>
                  <a:pt x="21252" y="10801"/>
                </a:cubicBezTo>
                <a:cubicBezTo>
                  <a:pt x="21516" y="8936"/>
                  <a:pt x="21600" y="7348"/>
                  <a:pt x="21499" y="6116"/>
                </a:cubicBezTo>
                <a:cubicBezTo>
                  <a:pt x="21476" y="5834"/>
                  <a:pt x="21461" y="5710"/>
                  <a:pt x="21454" y="5746"/>
                </a:cubicBezTo>
                <a:close/>
                <a:moveTo>
                  <a:pt x="19642" y="8097"/>
                </a:moveTo>
                <a:cubicBezTo>
                  <a:pt x="18857" y="8010"/>
                  <a:pt x="17369" y="8563"/>
                  <a:pt x="16685" y="9346"/>
                </a:cubicBezTo>
                <a:cubicBezTo>
                  <a:pt x="16023" y="10103"/>
                  <a:pt x="8977" y="11272"/>
                  <a:pt x="3453" y="11540"/>
                </a:cubicBezTo>
                <a:lnTo>
                  <a:pt x="0" y="11705"/>
                </a:lnTo>
                <a:lnTo>
                  <a:pt x="2960" y="12288"/>
                </a:lnTo>
                <a:cubicBezTo>
                  <a:pt x="4587" y="12607"/>
                  <a:pt x="6193" y="12955"/>
                  <a:pt x="6528" y="13069"/>
                </a:cubicBezTo>
                <a:cubicBezTo>
                  <a:pt x="6864" y="13183"/>
                  <a:pt x="7281" y="13379"/>
                  <a:pt x="7457" y="13504"/>
                </a:cubicBezTo>
                <a:cubicBezTo>
                  <a:pt x="7740" y="13706"/>
                  <a:pt x="8764" y="13466"/>
                  <a:pt x="14624" y="11803"/>
                </a:cubicBezTo>
                <a:cubicBezTo>
                  <a:pt x="15422" y="11577"/>
                  <a:pt x="16402" y="11088"/>
                  <a:pt x="16801" y="10718"/>
                </a:cubicBezTo>
                <a:cubicBezTo>
                  <a:pt x="17200" y="10349"/>
                  <a:pt x="18153" y="9823"/>
                  <a:pt x="18919" y="9551"/>
                </a:cubicBezTo>
                <a:cubicBezTo>
                  <a:pt x="19887" y="9207"/>
                  <a:pt x="20259" y="8860"/>
                  <a:pt x="20138" y="8409"/>
                </a:cubicBezTo>
                <a:cubicBezTo>
                  <a:pt x="20088" y="8223"/>
                  <a:pt x="19904" y="8125"/>
                  <a:pt x="19642" y="8097"/>
                </a:cubicBezTo>
                <a:close/>
              </a:path>
            </a:pathLst>
          </a:custGeom>
          <a:ln w="12700">
            <a:miter lim="400000"/>
          </a:ln>
        </p:spPr>
      </p:pic>
      <p:pic>
        <p:nvPicPr>
          <p:cNvPr id="213" name="Grouper" descr="Grouper"/>
          <p:cNvPicPr>
            <a:picLocks noChangeAspect="1"/>
          </p:cNvPicPr>
          <p:nvPr/>
        </p:nvPicPr>
        <p:blipFill>
          <a:blip r:embed="rId2"/>
          <a:srcRect l="19430" t="20994" r="16463" b="72124"/>
          <a:stretch>
            <a:fillRect/>
          </a:stretch>
        </p:blipFill>
        <p:spPr>
          <a:xfrm>
            <a:off x="2149097" y="5022204"/>
            <a:ext cx="6468818" cy="520737"/>
          </a:xfrm>
          <a:custGeom>
            <a:avLst/>
            <a:gdLst/>
            <a:ahLst/>
            <a:cxnLst>
              <a:cxn ang="0">
                <a:pos x="wd2" y="hd2"/>
              </a:cxn>
              <a:cxn ang="5400000">
                <a:pos x="wd2" y="hd2"/>
              </a:cxn>
              <a:cxn ang="10800000">
                <a:pos x="wd2" y="hd2"/>
              </a:cxn>
              <a:cxn ang="16200000">
                <a:pos x="wd2" y="hd2"/>
              </a:cxn>
            </a:cxnLst>
            <a:rect l="0" t="0" r="r" b="b"/>
            <a:pathLst>
              <a:path w="21541" h="21567" extrusionOk="0">
                <a:moveTo>
                  <a:pt x="20162" y="1"/>
                </a:moveTo>
                <a:cubicBezTo>
                  <a:pt x="20141" y="-9"/>
                  <a:pt x="20118" y="37"/>
                  <a:pt x="20098" y="141"/>
                </a:cubicBezTo>
                <a:cubicBezTo>
                  <a:pt x="20051" y="372"/>
                  <a:pt x="20065" y="550"/>
                  <a:pt x="20133" y="585"/>
                </a:cubicBezTo>
                <a:cubicBezTo>
                  <a:pt x="20194" y="616"/>
                  <a:pt x="20228" y="439"/>
                  <a:pt x="20209" y="199"/>
                </a:cubicBezTo>
                <a:cubicBezTo>
                  <a:pt x="20200" y="79"/>
                  <a:pt x="20182" y="12"/>
                  <a:pt x="20162" y="1"/>
                </a:cubicBezTo>
                <a:close/>
                <a:moveTo>
                  <a:pt x="20316" y="683"/>
                </a:moveTo>
                <a:cubicBezTo>
                  <a:pt x="20282" y="709"/>
                  <a:pt x="20489" y="1811"/>
                  <a:pt x="20776" y="3124"/>
                </a:cubicBezTo>
                <a:cubicBezTo>
                  <a:pt x="21324" y="5628"/>
                  <a:pt x="21485" y="6163"/>
                  <a:pt x="21310" y="4900"/>
                </a:cubicBezTo>
                <a:cubicBezTo>
                  <a:pt x="21175" y="3923"/>
                  <a:pt x="20398" y="622"/>
                  <a:pt x="20316" y="683"/>
                </a:cubicBezTo>
                <a:close/>
                <a:moveTo>
                  <a:pt x="21454" y="5746"/>
                </a:moveTo>
                <a:cubicBezTo>
                  <a:pt x="21447" y="5782"/>
                  <a:pt x="21447" y="5976"/>
                  <a:pt x="21453" y="6338"/>
                </a:cubicBezTo>
                <a:cubicBezTo>
                  <a:pt x="21464" y="6891"/>
                  <a:pt x="21387" y="7982"/>
                  <a:pt x="21282" y="8762"/>
                </a:cubicBezTo>
                <a:cubicBezTo>
                  <a:pt x="21128" y="9914"/>
                  <a:pt x="21076" y="10011"/>
                  <a:pt x="21005" y="9280"/>
                </a:cubicBezTo>
                <a:cubicBezTo>
                  <a:pt x="20934" y="8540"/>
                  <a:pt x="20925" y="8573"/>
                  <a:pt x="20953" y="9477"/>
                </a:cubicBezTo>
                <a:cubicBezTo>
                  <a:pt x="20978" y="10305"/>
                  <a:pt x="20823" y="11580"/>
                  <a:pt x="20329" y="14630"/>
                </a:cubicBezTo>
                <a:cubicBezTo>
                  <a:pt x="19968" y="16860"/>
                  <a:pt x="19608" y="19332"/>
                  <a:pt x="19528" y="20120"/>
                </a:cubicBezTo>
                <a:cubicBezTo>
                  <a:pt x="19448" y="20908"/>
                  <a:pt x="19399" y="21558"/>
                  <a:pt x="19418" y="21567"/>
                </a:cubicBezTo>
                <a:cubicBezTo>
                  <a:pt x="19470" y="21591"/>
                  <a:pt x="20972" y="12772"/>
                  <a:pt x="21252" y="10801"/>
                </a:cubicBezTo>
                <a:cubicBezTo>
                  <a:pt x="21516" y="8936"/>
                  <a:pt x="21600" y="7348"/>
                  <a:pt x="21499" y="6116"/>
                </a:cubicBezTo>
                <a:cubicBezTo>
                  <a:pt x="21476" y="5834"/>
                  <a:pt x="21461" y="5710"/>
                  <a:pt x="21454" y="5746"/>
                </a:cubicBezTo>
                <a:close/>
                <a:moveTo>
                  <a:pt x="19642" y="8097"/>
                </a:moveTo>
                <a:cubicBezTo>
                  <a:pt x="18857" y="8010"/>
                  <a:pt x="17369" y="8563"/>
                  <a:pt x="16685" y="9346"/>
                </a:cubicBezTo>
                <a:cubicBezTo>
                  <a:pt x="16023" y="10103"/>
                  <a:pt x="8977" y="11272"/>
                  <a:pt x="3453" y="11540"/>
                </a:cubicBezTo>
                <a:lnTo>
                  <a:pt x="0" y="11705"/>
                </a:lnTo>
                <a:lnTo>
                  <a:pt x="2960" y="12288"/>
                </a:lnTo>
                <a:cubicBezTo>
                  <a:pt x="4587" y="12607"/>
                  <a:pt x="6193" y="12955"/>
                  <a:pt x="6528" y="13069"/>
                </a:cubicBezTo>
                <a:cubicBezTo>
                  <a:pt x="6864" y="13183"/>
                  <a:pt x="7281" y="13379"/>
                  <a:pt x="7457" y="13504"/>
                </a:cubicBezTo>
                <a:cubicBezTo>
                  <a:pt x="7740" y="13706"/>
                  <a:pt x="8764" y="13466"/>
                  <a:pt x="14624" y="11803"/>
                </a:cubicBezTo>
                <a:cubicBezTo>
                  <a:pt x="15422" y="11577"/>
                  <a:pt x="16402" y="11088"/>
                  <a:pt x="16801" y="10718"/>
                </a:cubicBezTo>
                <a:cubicBezTo>
                  <a:pt x="17200" y="10349"/>
                  <a:pt x="18153" y="9823"/>
                  <a:pt x="18919" y="9551"/>
                </a:cubicBezTo>
                <a:cubicBezTo>
                  <a:pt x="19887" y="9207"/>
                  <a:pt x="20259" y="8860"/>
                  <a:pt x="20138" y="8409"/>
                </a:cubicBezTo>
                <a:cubicBezTo>
                  <a:pt x="20088" y="8223"/>
                  <a:pt x="19904" y="8125"/>
                  <a:pt x="19642" y="8097"/>
                </a:cubicBezTo>
                <a:close/>
              </a:path>
            </a:pathLst>
          </a:custGeom>
          <a:ln w="12700">
            <a:miter lim="400000"/>
          </a:ln>
        </p:spPr>
      </p:pic>
      <p:pic>
        <p:nvPicPr>
          <p:cNvPr id="214" name="Grouper" descr="Grouper"/>
          <p:cNvPicPr>
            <a:picLocks noChangeAspect="1"/>
          </p:cNvPicPr>
          <p:nvPr/>
        </p:nvPicPr>
        <p:blipFill>
          <a:blip r:embed="rId2"/>
          <a:srcRect l="19430" t="20994" r="16463" b="72124"/>
          <a:stretch>
            <a:fillRect/>
          </a:stretch>
        </p:blipFill>
        <p:spPr>
          <a:xfrm>
            <a:off x="2149097" y="3480313"/>
            <a:ext cx="6468818" cy="520736"/>
          </a:xfrm>
          <a:custGeom>
            <a:avLst/>
            <a:gdLst/>
            <a:ahLst/>
            <a:cxnLst>
              <a:cxn ang="0">
                <a:pos x="wd2" y="hd2"/>
              </a:cxn>
              <a:cxn ang="5400000">
                <a:pos x="wd2" y="hd2"/>
              </a:cxn>
              <a:cxn ang="10800000">
                <a:pos x="wd2" y="hd2"/>
              </a:cxn>
              <a:cxn ang="16200000">
                <a:pos x="wd2" y="hd2"/>
              </a:cxn>
            </a:cxnLst>
            <a:rect l="0" t="0" r="r" b="b"/>
            <a:pathLst>
              <a:path w="21541" h="21567" extrusionOk="0">
                <a:moveTo>
                  <a:pt x="20162" y="1"/>
                </a:moveTo>
                <a:cubicBezTo>
                  <a:pt x="20141" y="-9"/>
                  <a:pt x="20118" y="37"/>
                  <a:pt x="20098" y="141"/>
                </a:cubicBezTo>
                <a:cubicBezTo>
                  <a:pt x="20051" y="372"/>
                  <a:pt x="20065" y="550"/>
                  <a:pt x="20133" y="585"/>
                </a:cubicBezTo>
                <a:cubicBezTo>
                  <a:pt x="20194" y="616"/>
                  <a:pt x="20228" y="439"/>
                  <a:pt x="20209" y="199"/>
                </a:cubicBezTo>
                <a:cubicBezTo>
                  <a:pt x="20200" y="79"/>
                  <a:pt x="20182" y="12"/>
                  <a:pt x="20162" y="1"/>
                </a:cubicBezTo>
                <a:close/>
                <a:moveTo>
                  <a:pt x="20316" y="683"/>
                </a:moveTo>
                <a:cubicBezTo>
                  <a:pt x="20282" y="709"/>
                  <a:pt x="20489" y="1811"/>
                  <a:pt x="20776" y="3124"/>
                </a:cubicBezTo>
                <a:cubicBezTo>
                  <a:pt x="21324" y="5628"/>
                  <a:pt x="21485" y="6163"/>
                  <a:pt x="21310" y="4900"/>
                </a:cubicBezTo>
                <a:cubicBezTo>
                  <a:pt x="21175" y="3923"/>
                  <a:pt x="20398" y="622"/>
                  <a:pt x="20316" y="683"/>
                </a:cubicBezTo>
                <a:close/>
                <a:moveTo>
                  <a:pt x="21454" y="5746"/>
                </a:moveTo>
                <a:cubicBezTo>
                  <a:pt x="21447" y="5782"/>
                  <a:pt x="21447" y="5976"/>
                  <a:pt x="21453" y="6338"/>
                </a:cubicBezTo>
                <a:cubicBezTo>
                  <a:pt x="21464" y="6891"/>
                  <a:pt x="21387" y="7982"/>
                  <a:pt x="21282" y="8762"/>
                </a:cubicBezTo>
                <a:cubicBezTo>
                  <a:pt x="21128" y="9914"/>
                  <a:pt x="21076" y="10011"/>
                  <a:pt x="21005" y="9280"/>
                </a:cubicBezTo>
                <a:cubicBezTo>
                  <a:pt x="20934" y="8540"/>
                  <a:pt x="20925" y="8573"/>
                  <a:pt x="20953" y="9477"/>
                </a:cubicBezTo>
                <a:cubicBezTo>
                  <a:pt x="20978" y="10305"/>
                  <a:pt x="20823" y="11580"/>
                  <a:pt x="20329" y="14630"/>
                </a:cubicBezTo>
                <a:cubicBezTo>
                  <a:pt x="19968" y="16860"/>
                  <a:pt x="19608" y="19332"/>
                  <a:pt x="19528" y="20120"/>
                </a:cubicBezTo>
                <a:cubicBezTo>
                  <a:pt x="19448" y="20908"/>
                  <a:pt x="19399" y="21558"/>
                  <a:pt x="19418" y="21567"/>
                </a:cubicBezTo>
                <a:cubicBezTo>
                  <a:pt x="19470" y="21591"/>
                  <a:pt x="20972" y="12772"/>
                  <a:pt x="21252" y="10801"/>
                </a:cubicBezTo>
                <a:cubicBezTo>
                  <a:pt x="21516" y="8936"/>
                  <a:pt x="21600" y="7348"/>
                  <a:pt x="21499" y="6116"/>
                </a:cubicBezTo>
                <a:cubicBezTo>
                  <a:pt x="21476" y="5834"/>
                  <a:pt x="21461" y="5710"/>
                  <a:pt x="21454" y="5746"/>
                </a:cubicBezTo>
                <a:close/>
                <a:moveTo>
                  <a:pt x="19642" y="8097"/>
                </a:moveTo>
                <a:cubicBezTo>
                  <a:pt x="18857" y="8010"/>
                  <a:pt x="17369" y="8563"/>
                  <a:pt x="16685" y="9346"/>
                </a:cubicBezTo>
                <a:cubicBezTo>
                  <a:pt x="16023" y="10103"/>
                  <a:pt x="8977" y="11272"/>
                  <a:pt x="3453" y="11540"/>
                </a:cubicBezTo>
                <a:lnTo>
                  <a:pt x="0" y="11705"/>
                </a:lnTo>
                <a:lnTo>
                  <a:pt x="2960" y="12288"/>
                </a:lnTo>
                <a:cubicBezTo>
                  <a:pt x="4587" y="12607"/>
                  <a:pt x="6193" y="12955"/>
                  <a:pt x="6528" y="13069"/>
                </a:cubicBezTo>
                <a:cubicBezTo>
                  <a:pt x="6864" y="13183"/>
                  <a:pt x="7281" y="13379"/>
                  <a:pt x="7457" y="13504"/>
                </a:cubicBezTo>
                <a:cubicBezTo>
                  <a:pt x="7740" y="13706"/>
                  <a:pt x="8764" y="13466"/>
                  <a:pt x="14624" y="11803"/>
                </a:cubicBezTo>
                <a:cubicBezTo>
                  <a:pt x="15422" y="11577"/>
                  <a:pt x="16402" y="11088"/>
                  <a:pt x="16801" y="10718"/>
                </a:cubicBezTo>
                <a:cubicBezTo>
                  <a:pt x="17200" y="10349"/>
                  <a:pt x="18153" y="9823"/>
                  <a:pt x="18919" y="9551"/>
                </a:cubicBezTo>
                <a:cubicBezTo>
                  <a:pt x="19887" y="9207"/>
                  <a:pt x="20259" y="8860"/>
                  <a:pt x="20138" y="8409"/>
                </a:cubicBezTo>
                <a:cubicBezTo>
                  <a:pt x="20088" y="8223"/>
                  <a:pt x="19904" y="8125"/>
                  <a:pt x="19642" y="8097"/>
                </a:cubicBezTo>
                <a:close/>
              </a:path>
            </a:pathLst>
          </a:custGeom>
          <a:ln w="12700">
            <a:miter lim="400000"/>
          </a:ln>
        </p:spPr>
      </p:pic>
      <p:sp>
        <p:nvSpPr>
          <p:cNvPr id="215" name="Paris (+02)"/>
          <p:cNvSpPr txBox="1"/>
          <p:nvPr/>
        </p:nvSpPr>
        <p:spPr>
          <a:xfrm>
            <a:off x="8877531" y="2993808"/>
            <a:ext cx="3054199" cy="12979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normAutofit/>
          </a:bodyPr>
          <a:lstStyle>
            <a:lvl1pPr>
              <a:defRPr sz="6000" b="0">
                <a:solidFill>
                  <a:srgbClr val="818080"/>
                </a:solidFill>
                <a:latin typeface="Helvetica Neue Thin"/>
                <a:ea typeface="Helvetica Neue Thin"/>
                <a:cs typeface="Helvetica Neue Thin"/>
                <a:sym typeface="Helvetica Neue Thin"/>
              </a:defRPr>
            </a:lvl1pPr>
          </a:lstStyle>
          <a:p>
            <a:r>
              <a:rPr sz="3000"/>
              <a:t>Paris (+02)</a:t>
            </a:r>
          </a:p>
        </p:txBody>
      </p:sp>
      <p:sp>
        <p:nvSpPr>
          <p:cNvPr id="216" name="Istanbul (+03)"/>
          <p:cNvSpPr txBox="1"/>
          <p:nvPr/>
        </p:nvSpPr>
        <p:spPr>
          <a:xfrm>
            <a:off x="8877531" y="1553368"/>
            <a:ext cx="3054199" cy="12979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normAutofit/>
          </a:bodyPr>
          <a:lstStyle>
            <a:lvl1pPr>
              <a:defRPr sz="6000" b="0">
                <a:solidFill>
                  <a:srgbClr val="818080"/>
                </a:solidFill>
                <a:latin typeface="Helvetica Neue Thin"/>
                <a:ea typeface="Helvetica Neue Thin"/>
                <a:cs typeface="Helvetica Neue Thin"/>
                <a:sym typeface="Helvetica Neue Thin"/>
              </a:defRPr>
            </a:lvl1pPr>
          </a:lstStyle>
          <a:p>
            <a:r>
              <a:rPr sz="3000"/>
              <a:t>Istanbul (+03)</a:t>
            </a:r>
          </a:p>
        </p:txBody>
      </p:sp>
      <p:cxnSp>
        <p:nvCxnSpPr>
          <p:cNvPr id="5" name="Connecteur droit 4">
            <a:extLst>
              <a:ext uri="{FF2B5EF4-FFF2-40B4-BE49-F238E27FC236}">
                <a16:creationId xmlns:a16="http://schemas.microsoft.com/office/drawing/2014/main" id="{DF993C13-21EF-6B5C-1744-3B914051B028}"/>
              </a:ext>
            </a:extLst>
          </p:cNvPr>
          <p:cNvCxnSpPr>
            <a:cxnSpLocks/>
          </p:cNvCxnSpPr>
          <p:nvPr/>
        </p:nvCxnSpPr>
        <p:spPr>
          <a:xfrm>
            <a:off x="5024770" y="4956414"/>
            <a:ext cx="0" cy="644400"/>
          </a:xfrm>
          <a:prstGeom prst="line">
            <a:avLst/>
          </a:prstGeom>
          <a:noFill/>
          <a:ln w="57150" cap="flat">
            <a:solidFill>
              <a:srgbClr val="818080"/>
            </a:solidFill>
            <a:prstDash val="sysDash"/>
            <a:miter lim="400000"/>
          </a:ln>
          <a:effectLst/>
          <a:sp3d/>
        </p:spPr>
        <p:style>
          <a:lnRef idx="0">
            <a:scrgbClr r="0" g="0" b="0"/>
          </a:lnRef>
          <a:fillRef idx="0">
            <a:scrgbClr r="0" g="0" b="0"/>
          </a:fillRef>
          <a:effectRef idx="0">
            <a:scrgbClr r="0" g="0" b="0"/>
          </a:effectRef>
          <a:fontRef idx="none"/>
        </p:style>
      </p:cxnSp>
      <p:sp>
        <p:nvSpPr>
          <p:cNvPr id="6" name="Event 1 ?">
            <a:extLst>
              <a:ext uri="{FF2B5EF4-FFF2-40B4-BE49-F238E27FC236}">
                <a16:creationId xmlns:a16="http://schemas.microsoft.com/office/drawing/2014/main" id="{E5207F39-007E-6A2E-442F-CF11FA13A0EE}"/>
              </a:ext>
            </a:extLst>
          </p:cNvPr>
          <p:cNvSpPr txBox="1"/>
          <p:nvPr/>
        </p:nvSpPr>
        <p:spPr>
          <a:xfrm>
            <a:off x="3300072" y="5326374"/>
            <a:ext cx="1616411" cy="50221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normAutofit/>
          </a:bodyPr>
          <a:lstStyle>
            <a:lvl1pPr>
              <a:defRPr sz="3100" b="0">
                <a:solidFill>
                  <a:srgbClr val="4EA8F0"/>
                </a:solidFill>
                <a:latin typeface="American Typewriter"/>
                <a:ea typeface="American Typewriter"/>
                <a:cs typeface="American Typewriter"/>
                <a:sym typeface="American Typewriter"/>
              </a:defRPr>
            </a:lvl1pPr>
          </a:lstStyle>
          <a:p>
            <a:pPr algn="r"/>
            <a:r>
              <a:rPr lang="fr-FR" sz="1550" dirty="0">
                <a:solidFill>
                  <a:srgbClr val="818080"/>
                </a:solidFill>
              </a:rPr>
              <a:t>June 7th (UTC)</a:t>
            </a:r>
            <a:endParaRPr sz="1550" dirty="0">
              <a:solidFill>
                <a:srgbClr val="818080"/>
              </a:solidFill>
            </a:endParaRPr>
          </a:p>
        </p:txBody>
      </p:sp>
    </p:spTree>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 name="UTC (+00)"/>
          <p:cNvSpPr txBox="1"/>
          <p:nvPr/>
        </p:nvSpPr>
        <p:spPr>
          <a:xfrm>
            <a:off x="8877531" y="4571800"/>
            <a:ext cx="3054199" cy="12979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normAutofit/>
          </a:bodyPr>
          <a:lstStyle>
            <a:lvl1pPr>
              <a:defRPr sz="6000" b="0">
                <a:solidFill>
                  <a:srgbClr val="818080"/>
                </a:solidFill>
                <a:latin typeface="Helvetica Neue Thin"/>
                <a:ea typeface="Helvetica Neue Thin"/>
                <a:cs typeface="Helvetica Neue Thin"/>
                <a:sym typeface="Helvetica Neue Thin"/>
              </a:defRPr>
            </a:lvl1pPr>
          </a:lstStyle>
          <a:p>
            <a:r>
              <a:rPr sz="3000"/>
              <a:t>UTC (+00)</a:t>
            </a:r>
          </a:p>
        </p:txBody>
      </p:sp>
      <p:pic>
        <p:nvPicPr>
          <p:cNvPr id="212" name="Grouper" descr="Grouper"/>
          <p:cNvPicPr>
            <a:picLocks noChangeAspect="1"/>
          </p:cNvPicPr>
          <p:nvPr/>
        </p:nvPicPr>
        <p:blipFill>
          <a:blip r:embed="rId2"/>
          <a:srcRect l="19430" t="20994" r="16463" b="72124"/>
          <a:stretch>
            <a:fillRect/>
          </a:stretch>
        </p:blipFill>
        <p:spPr>
          <a:xfrm>
            <a:off x="1970216" y="1938421"/>
            <a:ext cx="6468818" cy="520736"/>
          </a:xfrm>
          <a:custGeom>
            <a:avLst/>
            <a:gdLst/>
            <a:ahLst/>
            <a:cxnLst>
              <a:cxn ang="0">
                <a:pos x="wd2" y="hd2"/>
              </a:cxn>
              <a:cxn ang="5400000">
                <a:pos x="wd2" y="hd2"/>
              </a:cxn>
              <a:cxn ang="10800000">
                <a:pos x="wd2" y="hd2"/>
              </a:cxn>
              <a:cxn ang="16200000">
                <a:pos x="wd2" y="hd2"/>
              </a:cxn>
            </a:cxnLst>
            <a:rect l="0" t="0" r="r" b="b"/>
            <a:pathLst>
              <a:path w="21541" h="21567" extrusionOk="0">
                <a:moveTo>
                  <a:pt x="20162" y="1"/>
                </a:moveTo>
                <a:cubicBezTo>
                  <a:pt x="20141" y="-9"/>
                  <a:pt x="20118" y="37"/>
                  <a:pt x="20098" y="141"/>
                </a:cubicBezTo>
                <a:cubicBezTo>
                  <a:pt x="20051" y="372"/>
                  <a:pt x="20065" y="550"/>
                  <a:pt x="20133" y="585"/>
                </a:cubicBezTo>
                <a:cubicBezTo>
                  <a:pt x="20194" y="616"/>
                  <a:pt x="20228" y="439"/>
                  <a:pt x="20209" y="199"/>
                </a:cubicBezTo>
                <a:cubicBezTo>
                  <a:pt x="20200" y="79"/>
                  <a:pt x="20182" y="12"/>
                  <a:pt x="20162" y="1"/>
                </a:cubicBezTo>
                <a:close/>
                <a:moveTo>
                  <a:pt x="20316" y="683"/>
                </a:moveTo>
                <a:cubicBezTo>
                  <a:pt x="20282" y="709"/>
                  <a:pt x="20489" y="1811"/>
                  <a:pt x="20776" y="3124"/>
                </a:cubicBezTo>
                <a:cubicBezTo>
                  <a:pt x="21324" y="5628"/>
                  <a:pt x="21485" y="6163"/>
                  <a:pt x="21310" y="4900"/>
                </a:cubicBezTo>
                <a:cubicBezTo>
                  <a:pt x="21175" y="3923"/>
                  <a:pt x="20398" y="622"/>
                  <a:pt x="20316" y="683"/>
                </a:cubicBezTo>
                <a:close/>
                <a:moveTo>
                  <a:pt x="21454" y="5746"/>
                </a:moveTo>
                <a:cubicBezTo>
                  <a:pt x="21447" y="5782"/>
                  <a:pt x="21447" y="5976"/>
                  <a:pt x="21453" y="6338"/>
                </a:cubicBezTo>
                <a:cubicBezTo>
                  <a:pt x="21464" y="6891"/>
                  <a:pt x="21387" y="7982"/>
                  <a:pt x="21282" y="8762"/>
                </a:cubicBezTo>
                <a:cubicBezTo>
                  <a:pt x="21128" y="9914"/>
                  <a:pt x="21076" y="10011"/>
                  <a:pt x="21005" y="9280"/>
                </a:cubicBezTo>
                <a:cubicBezTo>
                  <a:pt x="20934" y="8540"/>
                  <a:pt x="20925" y="8573"/>
                  <a:pt x="20953" y="9477"/>
                </a:cubicBezTo>
                <a:cubicBezTo>
                  <a:pt x="20978" y="10305"/>
                  <a:pt x="20823" y="11580"/>
                  <a:pt x="20329" y="14630"/>
                </a:cubicBezTo>
                <a:cubicBezTo>
                  <a:pt x="19968" y="16860"/>
                  <a:pt x="19608" y="19332"/>
                  <a:pt x="19528" y="20120"/>
                </a:cubicBezTo>
                <a:cubicBezTo>
                  <a:pt x="19448" y="20908"/>
                  <a:pt x="19399" y="21558"/>
                  <a:pt x="19418" y="21567"/>
                </a:cubicBezTo>
                <a:cubicBezTo>
                  <a:pt x="19470" y="21591"/>
                  <a:pt x="20972" y="12772"/>
                  <a:pt x="21252" y="10801"/>
                </a:cubicBezTo>
                <a:cubicBezTo>
                  <a:pt x="21516" y="8936"/>
                  <a:pt x="21600" y="7348"/>
                  <a:pt x="21499" y="6116"/>
                </a:cubicBezTo>
                <a:cubicBezTo>
                  <a:pt x="21476" y="5834"/>
                  <a:pt x="21461" y="5710"/>
                  <a:pt x="21454" y="5746"/>
                </a:cubicBezTo>
                <a:close/>
                <a:moveTo>
                  <a:pt x="19642" y="8097"/>
                </a:moveTo>
                <a:cubicBezTo>
                  <a:pt x="18857" y="8010"/>
                  <a:pt x="17369" y="8563"/>
                  <a:pt x="16685" y="9346"/>
                </a:cubicBezTo>
                <a:cubicBezTo>
                  <a:pt x="16023" y="10103"/>
                  <a:pt x="8977" y="11272"/>
                  <a:pt x="3453" y="11540"/>
                </a:cubicBezTo>
                <a:lnTo>
                  <a:pt x="0" y="11705"/>
                </a:lnTo>
                <a:lnTo>
                  <a:pt x="2960" y="12288"/>
                </a:lnTo>
                <a:cubicBezTo>
                  <a:pt x="4587" y="12607"/>
                  <a:pt x="6193" y="12955"/>
                  <a:pt x="6528" y="13069"/>
                </a:cubicBezTo>
                <a:cubicBezTo>
                  <a:pt x="6864" y="13183"/>
                  <a:pt x="7281" y="13379"/>
                  <a:pt x="7457" y="13504"/>
                </a:cubicBezTo>
                <a:cubicBezTo>
                  <a:pt x="7740" y="13706"/>
                  <a:pt x="8764" y="13466"/>
                  <a:pt x="14624" y="11803"/>
                </a:cubicBezTo>
                <a:cubicBezTo>
                  <a:pt x="15422" y="11577"/>
                  <a:pt x="16402" y="11088"/>
                  <a:pt x="16801" y="10718"/>
                </a:cubicBezTo>
                <a:cubicBezTo>
                  <a:pt x="17200" y="10349"/>
                  <a:pt x="18153" y="9823"/>
                  <a:pt x="18919" y="9551"/>
                </a:cubicBezTo>
                <a:cubicBezTo>
                  <a:pt x="19887" y="9207"/>
                  <a:pt x="20259" y="8860"/>
                  <a:pt x="20138" y="8409"/>
                </a:cubicBezTo>
                <a:cubicBezTo>
                  <a:pt x="20088" y="8223"/>
                  <a:pt x="19904" y="8125"/>
                  <a:pt x="19642" y="8097"/>
                </a:cubicBezTo>
                <a:close/>
              </a:path>
            </a:pathLst>
          </a:custGeom>
          <a:ln w="12700">
            <a:miter lim="400000"/>
          </a:ln>
        </p:spPr>
      </p:pic>
      <p:pic>
        <p:nvPicPr>
          <p:cNvPr id="213" name="Grouper" descr="Grouper"/>
          <p:cNvPicPr>
            <a:picLocks noChangeAspect="1"/>
          </p:cNvPicPr>
          <p:nvPr/>
        </p:nvPicPr>
        <p:blipFill>
          <a:blip r:embed="rId2"/>
          <a:srcRect l="19430" t="20994" r="16463" b="72124"/>
          <a:stretch>
            <a:fillRect/>
          </a:stretch>
        </p:blipFill>
        <p:spPr>
          <a:xfrm>
            <a:off x="2149097" y="5022204"/>
            <a:ext cx="6468818" cy="520737"/>
          </a:xfrm>
          <a:custGeom>
            <a:avLst/>
            <a:gdLst/>
            <a:ahLst/>
            <a:cxnLst>
              <a:cxn ang="0">
                <a:pos x="wd2" y="hd2"/>
              </a:cxn>
              <a:cxn ang="5400000">
                <a:pos x="wd2" y="hd2"/>
              </a:cxn>
              <a:cxn ang="10800000">
                <a:pos x="wd2" y="hd2"/>
              </a:cxn>
              <a:cxn ang="16200000">
                <a:pos x="wd2" y="hd2"/>
              </a:cxn>
            </a:cxnLst>
            <a:rect l="0" t="0" r="r" b="b"/>
            <a:pathLst>
              <a:path w="21541" h="21567" extrusionOk="0">
                <a:moveTo>
                  <a:pt x="20162" y="1"/>
                </a:moveTo>
                <a:cubicBezTo>
                  <a:pt x="20141" y="-9"/>
                  <a:pt x="20118" y="37"/>
                  <a:pt x="20098" y="141"/>
                </a:cubicBezTo>
                <a:cubicBezTo>
                  <a:pt x="20051" y="372"/>
                  <a:pt x="20065" y="550"/>
                  <a:pt x="20133" y="585"/>
                </a:cubicBezTo>
                <a:cubicBezTo>
                  <a:pt x="20194" y="616"/>
                  <a:pt x="20228" y="439"/>
                  <a:pt x="20209" y="199"/>
                </a:cubicBezTo>
                <a:cubicBezTo>
                  <a:pt x="20200" y="79"/>
                  <a:pt x="20182" y="12"/>
                  <a:pt x="20162" y="1"/>
                </a:cubicBezTo>
                <a:close/>
                <a:moveTo>
                  <a:pt x="20316" y="683"/>
                </a:moveTo>
                <a:cubicBezTo>
                  <a:pt x="20282" y="709"/>
                  <a:pt x="20489" y="1811"/>
                  <a:pt x="20776" y="3124"/>
                </a:cubicBezTo>
                <a:cubicBezTo>
                  <a:pt x="21324" y="5628"/>
                  <a:pt x="21485" y="6163"/>
                  <a:pt x="21310" y="4900"/>
                </a:cubicBezTo>
                <a:cubicBezTo>
                  <a:pt x="21175" y="3923"/>
                  <a:pt x="20398" y="622"/>
                  <a:pt x="20316" y="683"/>
                </a:cubicBezTo>
                <a:close/>
                <a:moveTo>
                  <a:pt x="21454" y="5746"/>
                </a:moveTo>
                <a:cubicBezTo>
                  <a:pt x="21447" y="5782"/>
                  <a:pt x="21447" y="5976"/>
                  <a:pt x="21453" y="6338"/>
                </a:cubicBezTo>
                <a:cubicBezTo>
                  <a:pt x="21464" y="6891"/>
                  <a:pt x="21387" y="7982"/>
                  <a:pt x="21282" y="8762"/>
                </a:cubicBezTo>
                <a:cubicBezTo>
                  <a:pt x="21128" y="9914"/>
                  <a:pt x="21076" y="10011"/>
                  <a:pt x="21005" y="9280"/>
                </a:cubicBezTo>
                <a:cubicBezTo>
                  <a:pt x="20934" y="8540"/>
                  <a:pt x="20925" y="8573"/>
                  <a:pt x="20953" y="9477"/>
                </a:cubicBezTo>
                <a:cubicBezTo>
                  <a:pt x="20978" y="10305"/>
                  <a:pt x="20823" y="11580"/>
                  <a:pt x="20329" y="14630"/>
                </a:cubicBezTo>
                <a:cubicBezTo>
                  <a:pt x="19968" y="16860"/>
                  <a:pt x="19608" y="19332"/>
                  <a:pt x="19528" y="20120"/>
                </a:cubicBezTo>
                <a:cubicBezTo>
                  <a:pt x="19448" y="20908"/>
                  <a:pt x="19399" y="21558"/>
                  <a:pt x="19418" y="21567"/>
                </a:cubicBezTo>
                <a:cubicBezTo>
                  <a:pt x="19470" y="21591"/>
                  <a:pt x="20972" y="12772"/>
                  <a:pt x="21252" y="10801"/>
                </a:cubicBezTo>
                <a:cubicBezTo>
                  <a:pt x="21516" y="8936"/>
                  <a:pt x="21600" y="7348"/>
                  <a:pt x="21499" y="6116"/>
                </a:cubicBezTo>
                <a:cubicBezTo>
                  <a:pt x="21476" y="5834"/>
                  <a:pt x="21461" y="5710"/>
                  <a:pt x="21454" y="5746"/>
                </a:cubicBezTo>
                <a:close/>
                <a:moveTo>
                  <a:pt x="19642" y="8097"/>
                </a:moveTo>
                <a:cubicBezTo>
                  <a:pt x="18857" y="8010"/>
                  <a:pt x="17369" y="8563"/>
                  <a:pt x="16685" y="9346"/>
                </a:cubicBezTo>
                <a:cubicBezTo>
                  <a:pt x="16023" y="10103"/>
                  <a:pt x="8977" y="11272"/>
                  <a:pt x="3453" y="11540"/>
                </a:cubicBezTo>
                <a:lnTo>
                  <a:pt x="0" y="11705"/>
                </a:lnTo>
                <a:lnTo>
                  <a:pt x="2960" y="12288"/>
                </a:lnTo>
                <a:cubicBezTo>
                  <a:pt x="4587" y="12607"/>
                  <a:pt x="6193" y="12955"/>
                  <a:pt x="6528" y="13069"/>
                </a:cubicBezTo>
                <a:cubicBezTo>
                  <a:pt x="6864" y="13183"/>
                  <a:pt x="7281" y="13379"/>
                  <a:pt x="7457" y="13504"/>
                </a:cubicBezTo>
                <a:cubicBezTo>
                  <a:pt x="7740" y="13706"/>
                  <a:pt x="8764" y="13466"/>
                  <a:pt x="14624" y="11803"/>
                </a:cubicBezTo>
                <a:cubicBezTo>
                  <a:pt x="15422" y="11577"/>
                  <a:pt x="16402" y="11088"/>
                  <a:pt x="16801" y="10718"/>
                </a:cubicBezTo>
                <a:cubicBezTo>
                  <a:pt x="17200" y="10349"/>
                  <a:pt x="18153" y="9823"/>
                  <a:pt x="18919" y="9551"/>
                </a:cubicBezTo>
                <a:cubicBezTo>
                  <a:pt x="19887" y="9207"/>
                  <a:pt x="20259" y="8860"/>
                  <a:pt x="20138" y="8409"/>
                </a:cubicBezTo>
                <a:cubicBezTo>
                  <a:pt x="20088" y="8223"/>
                  <a:pt x="19904" y="8125"/>
                  <a:pt x="19642" y="8097"/>
                </a:cubicBezTo>
                <a:close/>
              </a:path>
            </a:pathLst>
          </a:custGeom>
          <a:ln w="12700">
            <a:miter lim="400000"/>
          </a:ln>
        </p:spPr>
      </p:pic>
      <p:pic>
        <p:nvPicPr>
          <p:cNvPr id="214" name="Grouper" descr="Grouper"/>
          <p:cNvPicPr>
            <a:picLocks noChangeAspect="1"/>
          </p:cNvPicPr>
          <p:nvPr/>
        </p:nvPicPr>
        <p:blipFill>
          <a:blip r:embed="rId2"/>
          <a:srcRect l="19430" t="20994" r="16463" b="72124"/>
          <a:stretch>
            <a:fillRect/>
          </a:stretch>
        </p:blipFill>
        <p:spPr>
          <a:xfrm>
            <a:off x="2149097" y="3480313"/>
            <a:ext cx="6468818" cy="520736"/>
          </a:xfrm>
          <a:custGeom>
            <a:avLst/>
            <a:gdLst/>
            <a:ahLst/>
            <a:cxnLst>
              <a:cxn ang="0">
                <a:pos x="wd2" y="hd2"/>
              </a:cxn>
              <a:cxn ang="5400000">
                <a:pos x="wd2" y="hd2"/>
              </a:cxn>
              <a:cxn ang="10800000">
                <a:pos x="wd2" y="hd2"/>
              </a:cxn>
              <a:cxn ang="16200000">
                <a:pos x="wd2" y="hd2"/>
              </a:cxn>
            </a:cxnLst>
            <a:rect l="0" t="0" r="r" b="b"/>
            <a:pathLst>
              <a:path w="21541" h="21567" extrusionOk="0">
                <a:moveTo>
                  <a:pt x="20162" y="1"/>
                </a:moveTo>
                <a:cubicBezTo>
                  <a:pt x="20141" y="-9"/>
                  <a:pt x="20118" y="37"/>
                  <a:pt x="20098" y="141"/>
                </a:cubicBezTo>
                <a:cubicBezTo>
                  <a:pt x="20051" y="372"/>
                  <a:pt x="20065" y="550"/>
                  <a:pt x="20133" y="585"/>
                </a:cubicBezTo>
                <a:cubicBezTo>
                  <a:pt x="20194" y="616"/>
                  <a:pt x="20228" y="439"/>
                  <a:pt x="20209" y="199"/>
                </a:cubicBezTo>
                <a:cubicBezTo>
                  <a:pt x="20200" y="79"/>
                  <a:pt x="20182" y="12"/>
                  <a:pt x="20162" y="1"/>
                </a:cubicBezTo>
                <a:close/>
                <a:moveTo>
                  <a:pt x="20316" y="683"/>
                </a:moveTo>
                <a:cubicBezTo>
                  <a:pt x="20282" y="709"/>
                  <a:pt x="20489" y="1811"/>
                  <a:pt x="20776" y="3124"/>
                </a:cubicBezTo>
                <a:cubicBezTo>
                  <a:pt x="21324" y="5628"/>
                  <a:pt x="21485" y="6163"/>
                  <a:pt x="21310" y="4900"/>
                </a:cubicBezTo>
                <a:cubicBezTo>
                  <a:pt x="21175" y="3923"/>
                  <a:pt x="20398" y="622"/>
                  <a:pt x="20316" y="683"/>
                </a:cubicBezTo>
                <a:close/>
                <a:moveTo>
                  <a:pt x="21454" y="5746"/>
                </a:moveTo>
                <a:cubicBezTo>
                  <a:pt x="21447" y="5782"/>
                  <a:pt x="21447" y="5976"/>
                  <a:pt x="21453" y="6338"/>
                </a:cubicBezTo>
                <a:cubicBezTo>
                  <a:pt x="21464" y="6891"/>
                  <a:pt x="21387" y="7982"/>
                  <a:pt x="21282" y="8762"/>
                </a:cubicBezTo>
                <a:cubicBezTo>
                  <a:pt x="21128" y="9914"/>
                  <a:pt x="21076" y="10011"/>
                  <a:pt x="21005" y="9280"/>
                </a:cubicBezTo>
                <a:cubicBezTo>
                  <a:pt x="20934" y="8540"/>
                  <a:pt x="20925" y="8573"/>
                  <a:pt x="20953" y="9477"/>
                </a:cubicBezTo>
                <a:cubicBezTo>
                  <a:pt x="20978" y="10305"/>
                  <a:pt x="20823" y="11580"/>
                  <a:pt x="20329" y="14630"/>
                </a:cubicBezTo>
                <a:cubicBezTo>
                  <a:pt x="19968" y="16860"/>
                  <a:pt x="19608" y="19332"/>
                  <a:pt x="19528" y="20120"/>
                </a:cubicBezTo>
                <a:cubicBezTo>
                  <a:pt x="19448" y="20908"/>
                  <a:pt x="19399" y="21558"/>
                  <a:pt x="19418" y="21567"/>
                </a:cubicBezTo>
                <a:cubicBezTo>
                  <a:pt x="19470" y="21591"/>
                  <a:pt x="20972" y="12772"/>
                  <a:pt x="21252" y="10801"/>
                </a:cubicBezTo>
                <a:cubicBezTo>
                  <a:pt x="21516" y="8936"/>
                  <a:pt x="21600" y="7348"/>
                  <a:pt x="21499" y="6116"/>
                </a:cubicBezTo>
                <a:cubicBezTo>
                  <a:pt x="21476" y="5834"/>
                  <a:pt x="21461" y="5710"/>
                  <a:pt x="21454" y="5746"/>
                </a:cubicBezTo>
                <a:close/>
                <a:moveTo>
                  <a:pt x="19642" y="8097"/>
                </a:moveTo>
                <a:cubicBezTo>
                  <a:pt x="18857" y="8010"/>
                  <a:pt x="17369" y="8563"/>
                  <a:pt x="16685" y="9346"/>
                </a:cubicBezTo>
                <a:cubicBezTo>
                  <a:pt x="16023" y="10103"/>
                  <a:pt x="8977" y="11272"/>
                  <a:pt x="3453" y="11540"/>
                </a:cubicBezTo>
                <a:lnTo>
                  <a:pt x="0" y="11705"/>
                </a:lnTo>
                <a:lnTo>
                  <a:pt x="2960" y="12288"/>
                </a:lnTo>
                <a:cubicBezTo>
                  <a:pt x="4587" y="12607"/>
                  <a:pt x="6193" y="12955"/>
                  <a:pt x="6528" y="13069"/>
                </a:cubicBezTo>
                <a:cubicBezTo>
                  <a:pt x="6864" y="13183"/>
                  <a:pt x="7281" y="13379"/>
                  <a:pt x="7457" y="13504"/>
                </a:cubicBezTo>
                <a:cubicBezTo>
                  <a:pt x="7740" y="13706"/>
                  <a:pt x="8764" y="13466"/>
                  <a:pt x="14624" y="11803"/>
                </a:cubicBezTo>
                <a:cubicBezTo>
                  <a:pt x="15422" y="11577"/>
                  <a:pt x="16402" y="11088"/>
                  <a:pt x="16801" y="10718"/>
                </a:cubicBezTo>
                <a:cubicBezTo>
                  <a:pt x="17200" y="10349"/>
                  <a:pt x="18153" y="9823"/>
                  <a:pt x="18919" y="9551"/>
                </a:cubicBezTo>
                <a:cubicBezTo>
                  <a:pt x="19887" y="9207"/>
                  <a:pt x="20259" y="8860"/>
                  <a:pt x="20138" y="8409"/>
                </a:cubicBezTo>
                <a:cubicBezTo>
                  <a:pt x="20088" y="8223"/>
                  <a:pt x="19904" y="8125"/>
                  <a:pt x="19642" y="8097"/>
                </a:cubicBezTo>
                <a:close/>
              </a:path>
            </a:pathLst>
          </a:custGeom>
          <a:ln w="12700">
            <a:miter lim="400000"/>
          </a:ln>
        </p:spPr>
      </p:pic>
      <p:sp>
        <p:nvSpPr>
          <p:cNvPr id="215" name="Paris (+02)"/>
          <p:cNvSpPr txBox="1"/>
          <p:nvPr/>
        </p:nvSpPr>
        <p:spPr>
          <a:xfrm>
            <a:off x="8877531" y="2993808"/>
            <a:ext cx="3054199" cy="12979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normAutofit/>
          </a:bodyPr>
          <a:lstStyle>
            <a:lvl1pPr>
              <a:defRPr sz="6000" b="0">
                <a:solidFill>
                  <a:srgbClr val="818080"/>
                </a:solidFill>
                <a:latin typeface="Helvetica Neue Thin"/>
                <a:ea typeface="Helvetica Neue Thin"/>
                <a:cs typeface="Helvetica Neue Thin"/>
                <a:sym typeface="Helvetica Neue Thin"/>
              </a:defRPr>
            </a:lvl1pPr>
          </a:lstStyle>
          <a:p>
            <a:r>
              <a:rPr sz="3000"/>
              <a:t>Paris (+02)</a:t>
            </a:r>
          </a:p>
        </p:txBody>
      </p:sp>
      <p:sp>
        <p:nvSpPr>
          <p:cNvPr id="216" name="Istanbul (+03)"/>
          <p:cNvSpPr txBox="1"/>
          <p:nvPr/>
        </p:nvSpPr>
        <p:spPr>
          <a:xfrm>
            <a:off x="8877531" y="1553368"/>
            <a:ext cx="3054199" cy="12979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normAutofit/>
          </a:bodyPr>
          <a:lstStyle>
            <a:lvl1pPr>
              <a:defRPr sz="6000" b="0">
                <a:solidFill>
                  <a:srgbClr val="818080"/>
                </a:solidFill>
                <a:latin typeface="Helvetica Neue Thin"/>
                <a:ea typeface="Helvetica Neue Thin"/>
                <a:cs typeface="Helvetica Neue Thin"/>
                <a:sym typeface="Helvetica Neue Thin"/>
              </a:defRPr>
            </a:lvl1pPr>
          </a:lstStyle>
          <a:p>
            <a:r>
              <a:rPr sz="3000"/>
              <a:t>Istanbul (+03)</a:t>
            </a:r>
          </a:p>
        </p:txBody>
      </p:sp>
      <p:sp>
        <p:nvSpPr>
          <p:cNvPr id="217" name="What does June 8th even mean?"/>
          <p:cNvSpPr txBox="1"/>
          <p:nvPr/>
        </p:nvSpPr>
        <p:spPr>
          <a:xfrm>
            <a:off x="736600" y="294449"/>
            <a:ext cx="10718800" cy="6665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ormAutofit/>
          </a:bodyPr>
          <a:lstStyle/>
          <a:p>
            <a:pPr algn="l">
              <a:defRPr sz="6000" b="0">
                <a:solidFill>
                  <a:srgbClr val="FFFFFF"/>
                </a:solidFill>
                <a:latin typeface="Helvetica Neue Thin"/>
                <a:ea typeface="Helvetica Neue Thin"/>
                <a:cs typeface="Helvetica Neue Thin"/>
                <a:sym typeface="Helvetica Neue Thin"/>
              </a:defRPr>
            </a:pPr>
            <a:r>
              <a:rPr sz="3000"/>
              <a:t>What does </a:t>
            </a:r>
            <a:r>
              <a:rPr sz="3000" b="1">
                <a:latin typeface="Helvetica Neue"/>
                <a:ea typeface="Helvetica Neue"/>
                <a:cs typeface="Helvetica Neue"/>
                <a:sym typeface="Helvetica Neue"/>
              </a:rPr>
              <a:t>June 8th</a:t>
            </a:r>
            <a:r>
              <a:rPr sz="3000"/>
              <a:t> even mean?</a:t>
            </a:r>
          </a:p>
        </p:txBody>
      </p:sp>
      <p:sp>
        <p:nvSpPr>
          <p:cNvPr id="6" name="Event 1 ?">
            <a:extLst>
              <a:ext uri="{FF2B5EF4-FFF2-40B4-BE49-F238E27FC236}">
                <a16:creationId xmlns:a16="http://schemas.microsoft.com/office/drawing/2014/main" id="{E5207F39-007E-6A2E-442F-CF11FA13A0EE}"/>
              </a:ext>
            </a:extLst>
          </p:cNvPr>
          <p:cNvSpPr txBox="1"/>
          <p:nvPr/>
        </p:nvSpPr>
        <p:spPr>
          <a:xfrm>
            <a:off x="3300072" y="5326374"/>
            <a:ext cx="1616411" cy="50221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normAutofit/>
          </a:bodyPr>
          <a:lstStyle>
            <a:lvl1pPr>
              <a:defRPr sz="3100" b="0">
                <a:solidFill>
                  <a:srgbClr val="4EA8F0"/>
                </a:solidFill>
                <a:latin typeface="American Typewriter"/>
                <a:ea typeface="American Typewriter"/>
                <a:cs typeface="American Typewriter"/>
                <a:sym typeface="American Typewriter"/>
              </a:defRPr>
            </a:lvl1pPr>
          </a:lstStyle>
          <a:p>
            <a:pPr algn="r"/>
            <a:r>
              <a:rPr lang="fr-FR" sz="1550" dirty="0">
                <a:solidFill>
                  <a:srgbClr val="818080"/>
                </a:solidFill>
              </a:rPr>
              <a:t>June 7th (UTC)</a:t>
            </a:r>
            <a:endParaRPr sz="1550" dirty="0">
              <a:solidFill>
                <a:srgbClr val="818080"/>
              </a:solidFill>
            </a:endParaRPr>
          </a:p>
        </p:txBody>
      </p:sp>
      <p:sp>
        <p:nvSpPr>
          <p:cNvPr id="7" name="Event 1 ?">
            <a:extLst>
              <a:ext uri="{FF2B5EF4-FFF2-40B4-BE49-F238E27FC236}">
                <a16:creationId xmlns:a16="http://schemas.microsoft.com/office/drawing/2014/main" id="{DEB6E65B-2B31-4604-D881-F97F664D4A2D}"/>
              </a:ext>
            </a:extLst>
          </p:cNvPr>
          <p:cNvSpPr txBox="1"/>
          <p:nvPr/>
        </p:nvSpPr>
        <p:spPr>
          <a:xfrm>
            <a:off x="5169148" y="5326374"/>
            <a:ext cx="1616411" cy="50221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normAutofit/>
          </a:bodyPr>
          <a:lstStyle>
            <a:lvl1pPr>
              <a:defRPr sz="3100" b="0">
                <a:solidFill>
                  <a:srgbClr val="4EA8F0"/>
                </a:solidFill>
                <a:latin typeface="American Typewriter"/>
                <a:ea typeface="American Typewriter"/>
                <a:cs typeface="American Typewriter"/>
                <a:sym typeface="American Typewriter"/>
              </a:defRPr>
            </a:lvl1pPr>
          </a:lstStyle>
          <a:p>
            <a:pPr algn="l"/>
            <a:r>
              <a:rPr lang="fr-FR" sz="1550" dirty="0">
                <a:solidFill>
                  <a:srgbClr val="818080"/>
                </a:solidFill>
              </a:rPr>
              <a:t>June 8th (UTC)</a:t>
            </a:r>
            <a:endParaRPr sz="1550" dirty="0">
              <a:solidFill>
                <a:srgbClr val="818080"/>
              </a:solidFill>
            </a:endParaRPr>
          </a:p>
        </p:txBody>
      </p:sp>
      <p:cxnSp>
        <p:nvCxnSpPr>
          <p:cNvPr id="2" name="Connecteur droit 1">
            <a:extLst>
              <a:ext uri="{FF2B5EF4-FFF2-40B4-BE49-F238E27FC236}">
                <a16:creationId xmlns:a16="http://schemas.microsoft.com/office/drawing/2014/main" id="{96A3F1C3-4B48-6E97-E9CA-6D4BE90708FF}"/>
              </a:ext>
            </a:extLst>
          </p:cNvPr>
          <p:cNvCxnSpPr>
            <a:cxnSpLocks/>
          </p:cNvCxnSpPr>
          <p:nvPr/>
        </p:nvCxnSpPr>
        <p:spPr>
          <a:xfrm>
            <a:off x="5024770" y="4956414"/>
            <a:ext cx="0" cy="644400"/>
          </a:xfrm>
          <a:prstGeom prst="line">
            <a:avLst/>
          </a:prstGeom>
          <a:noFill/>
          <a:ln w="57150" cap="flat">
            <a:solidFill>
              <a:srgbClr val="818080"/>
            </a:solidFill>
            <a:prstDash val="sysDash"/>
            <a:miter lim="400000"/>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3228656537"/>
      </p:ext>
    </p:extLst>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 name="UTC (+00)"/>
          <p:cNvSpPr txBox="1"/>
          <p:nvPr/>
        </p:nvSpPr>
        <p:spPr>
          <a:xfrm>
            <a:off x="8877531" y="4571800"/>
            <a:ext cx="3054199" cy="12979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normAutofit/>
          </a:bodyPr>
          <a:lstStyle>
            <a:lvl1pPr>
              <a:defRPr sz="6000" b="0">
                <a:solidFill>
                  <a:srgbClr val="818080"/>
                </a:solidFill>
                <a:latin typeface="Helvetica Neue Thin"/>
                <a:ea typeface="Helvetica Neue Thin"/>
                <a:cs typeface="Helvetica Neue Thin"/>
                <a:sym typeface="Helvetica Neue Thin"/>
              </a:defRPr>
            </a:lvl1pPr>
          </a:lstStyle>
          <a:p>
            <a:r>
              <a:rPr sz="3000"/>
              <a:t>UTC (+00)</a:t>
            </a:r>
          </a:p>
        </p:txBody>
      </p:sp>
      <p:pic>
        <p:nvPicPr>
          <p:cNvPr id="212" name="Grouper" descr="Grouper"/>
          <p:cNvPicPr>
            <a:picLocks noChangeAspect="1"/>
          </p:cNvPicPr>
          <p:nvPr/>
        </p:nvPicPr>
        <p:blipFill>
          <a:blip r:embed="rId2"/>
          <a:srcRect l="19430" t="20994" r="16463" b="72124"/>
          <a:stretch>
            <a:fillRect/>
          </a:stretch>
        </p:blipFill>
        <p:spPr>
          <a:xfrm>
            <a:off x="1970216" y="1938421"/>
            <a:ext cx="6468818" cy="520736"/>
          </a:xfrm>
          <a:custGeom>
            <a:avLst/>
            <a:gdLst/>
            <a:ahLst/>
            <a:cxnLst>
              <a:cxn ang="0">
                <a:pos x="wd2" y="hd2"/>
              </a:cxn>
              <a:cxn ang="5400000">
                <a:pos x="wd2" y="hd2"/>
              </a:cxn>
              <a:cxn ang="10800000">
                <a:pos x="wd2" y="hd2"/>
              </a:cxn>
              <a:cxn ang="16200000">
                <a:pos x="wd2" y="hd2"/>
              </a:cxn>
            </a:cxnLst>
            <a:rect l="0" t="0" r="r" b="b"/>
            <a:pathLst>
              <a:path w="21541" h="21567" extrusionOk="0">
                <a:moveTo>
                  <a:pt x="20162" y="1"/>
                </a:moveTo>
                <a:cubicBezTo>
                  <a:pt x="20141" y="-9"/>
                  <a:pt x="20118" y="37"/>
                  <a:pt x="20098" y="141"/>
                </a:cubicBezTo>
                <a:cubicBezTo>
                  <a:pt x="20051" y="372"/>
                  <a:pt x="20065" y="550"/>
                  <a:pt x="20133" y="585"/>
                </a:cubicBezTo>
                <a:cubicBezTo>
                  <a:pt x="20194" y="616"/>
                  <a:pt x="20228" y="439"/>
                  <a:pt x="20209" y="199"/>
                </a:cubicBezTo>
                <a:cubicBezTo>
                  <a:pt x="20200" y="79"/>
                  <a:pt x="20182" y="12"/>
                  <a:pt x="20162" y="1"/>
                </a:cubicBezTo>
                <a:close/>
                <a:moveTo>
                  <a:pt x="20316" y="683"/>
                </a:moveTo>
                <a:cubicBezTo>
                  <a:pt x="20282" y="709"/>
                  <a:pt x="20489" y="1811"/>
                  <a:pt x="20776" y="3124"/>
                </a:cubicBezTo>
                <a:cubicBezTo>
                  <a:pt x="21324" y="5628"/>
                  <a:pt x="21485" y="6163"/>
                  <a:pt x="21310" y="4900"/>
                </a:cubicBezTo>
                <a:cubicBezTo>
                  <a:pt x="21175" y="3923"/>
                  <a:pt x="20398" y="622"/>
                  <a:pt x="20316" y="683"/>
                </a:cubicBezTo>
                <a:close/>
                <a:moveTo>
                  <a:pt x="21454" y="5746"/>
                </a:moveTo>
                <a:cubicBezTo>
                  <a:pt x="21447" y="5782"/>
                  <a:pt x="21447" y="5976"/>
                  <a:pt x="21453" y="6338"/>
                </a:cubicBezTo>
                <a:cubicBezTo>
                  <a:pt x="21464" y="6891"/>
                  <a:pt x="21387" y="7982"/>
                  <a:pt x="21282" y="8762"/>
                </a:cubicBezTo>
                <a:cubicBezTo>
                  <a:pt x="21128" y="9914"/>
                  <a:pt x="21076" y="10011"/>
                  <a:pt x="21005" y="9280"/>
                </a:cubicBezTo>
                <a:cubicBezTo>
                  <a:pt x="20934" y="8540"/>
                  <a:pt x="20925" y="8573"/>
                  <a:pt x="20953" y="9477"/>
                </a:cubicBezTo>
                <a:cubicBezTo>
                  <a:pt x="20978" y="10305"/>
                  <a:pt x="20823" y="11580"/>
                  <a:pt x="20329" y="14630"/>
                </a:cubicBezTo>
                <a:cubicBezTo>
                  <a:pt x="19968" y="16860"/>
                  <a:pt x="19608" y="19332"/>
                  <a:pt x="19528" y="20120"/>
                </a:cubicBezTo>
                <a:cubicBezTo>
                  <a:pt x="19448" y="20908"/>
                  <a:pt x="19399" y="21558"/>
                  <a:pt x="19418" y="21567"/>
                </a:cubicBezTo>
                <a:cubicBezTo>
                  <a:pt x="19470" y="21591"/>
                  <a:pt x="20972" y="12772"/>
                  <a:pt x="21252" y="10801"/>
                </a:cubicBezTo>
                <a:cubicBezTo>
                  <a:pt x="21516" y="8936"/>
                  <a:pt x="21600" y="7348"/>
                  <a:pt x="21499" y="6116"/>
                </a:cubicBezTo>
                <a:cubicBezTo>
                  <a:pt x="21476" y="5834"/>
                  <a:pt x="21461" y="5710"/>
                  <a:pt x="21454" y="5746"/>
                </a:cubicBezTo>
                <a:close/>
                <a:moveTo>
                  <a:pt x="19642" y="8097"/>
                </a:moveTo>
                <a:cubicBezTo>
                  <a:pt x="18857" y="8010"/>
                  <a:pt x="17369" y="8563"/>
                  <a:pt x="16685" y="9346"/>
                </a:cubicBezTo>
                <a:cubicBezTo>
                  <a:pt x="16023" y="10103"/>
                  <a:pt x="8977" y="11272"/>
                  <a:pt x="3453" y="11540"/>
                </a:cubicBezTo>
                <a:lnTo>
                  <a:pt x="0" y="11705"/>
                </a:lnTo>
                <a:lnTo>
                  <a:pt x="2960" y="12288"/>
                </a:lnTo>
                <a:cubicBezTo>
                  <a:pt x="4587" y="12607"/>
                  <a:pt x="6193" y="12955"/>
                  <a:pt x="6528" y="13069"/>
                </a:cubicBezTo>
                <a:cubicBezTo>
                  <a:pt x="6864" y="13183"/>
                  <a:pt x="7281" y="13379"/>
                  <a:pt x="7457" y="13504"/>
                </a:cubicBezTo>
                <a:cubicBezTo>
                  <a:pt x="7740" y="13706"/>
                  <a:pt x="8764" y="13466"/>
                  <a:pt x="14624" y="11803"/>
                </a:cubicBezTo>
                <a:cubicBezTo>
                  <a:pt x="15422" y="11577"/>
                  <a:pt x="16402" y="11088"/>
                  <a:pt x="16801" y="10718"/>
                </a:cubicBezTo>
                <a:cubicBezTo>
                  <a:pt x="17200" y="10349"/>
                  <a:pt x="18153" y="9823"/>
                  <a:pt x="18919" y="9551"/>
                </a:cubicBezTo>
                <a:cubicBezTo>
                  <a:pt x="19887" y="9207"/>
                  <a:pt x="20259" y="8860"/>
                  <a:pt x="20138" y="8409"/>
                </a:cubicBezTo>
                <a:cubicBezTo>
                  <a:pt x="20088" y="8223"/>
                  <a:pt x="19904" y="8125"/>
                  <a:pt x="19642" y="8097"/>
                </a:cubicBezTo>
                <a:close/>
              </a:path>
            </a:pathLst>
          </a:custGeom>
          <a:ln w="12700">
            <a:miter lim="400000"/>
          </a:ln>
        </p:spPr>
      </p:pic>
      <p:pic>
        <p:nvPicPr>
          <p:cNvPr id="213" name="Grouper" descr="Grouper"/>
          <p:cNvPicPr>
            <a:picLocks noChangeAspect="1"/>
          </p:cNvPicPr>
          <p:nvPr/>
        </p:nvPicPr>
        <p:blipFill>
          <a:blip r:embed="rId2"/>
          <a:srcRect l="19430" t="20994" r="16463" b="72124"/>
          <a:stretch>
            <a:fillRect/>
          </a:stretch>
        </p:blipFill>
        <p:spPr>
          <a:xfrm>
            <a:off x="2149097" y="5022204"/>
            <a:ext cx="6468818" cy="520737"/>
          </a:xfrm>
          <a:custGeom>
            <a:avLst/>
            <a:gdLst/>
            <a:ahLst/>
            <a:cxnLst>
              <a:cxn ang="0">
                <a:pos x="wd2" y="hd2"/>
              </a:cxn>
              <a:cxn ang="5400000">
                <a:pos x="wd2" y="hd2"/>
              </a:cxn>
              <a:cxn ang="10800000">
                <a:pos x="wd2" y="hd2"/>
              </a:cxn>
              <a:cxn ang="16200000">
                <a:pos x="wd2" y="hd2"/>
              </a:cxn>
            </a:cxnLst>
            <a:rect l="0" t="0" r="r" b="b"/>
            <a:pathLst>
              <a:path w="21541" h="21567" extrusionOk="0">
                <a:moveTo>
                  <a:pt x="20162" y="1"/>
                </a:moveTo>
                <a:cubicBezTo>
                  <a:pt x="20141" y="-9"/>
                  <a:pt x="20118" y="37"/>
                  <a:pt x="20098" y="141"/>
                </a:cubicBezTo>
                <a:cubicBezTo>
                  <a:pt x="20051" y="372"/>
                  <a:pt x="20065" y="550"/>
                  <a:pt x="20133" y="585"/>
                </a:cubicBezTo>
                <a:cubicBezTo>
                  <a:pt x="20194" y="616"/>
                  <a:pt x="20228" y="439"/>
                  <a:pt x="20209" y="199"/>
                </a:cubicBezTo>
                <a:cubicBezTo>
                  <a:pt x="20200" y="79"/>
                  <a:pt x="20182" y="12"/>
                  <a:pt x="20162" y="1"/>
                </a:cubicBezTo>
                <a:close/>
                <a:moveTo>
                  <a:pt x="20316" y="683"/>
                </a:moveTo>
                <a:cubicBezTo>
                  <a:pt x="20282" y="709"/>
                  <a:pt x="20489" y="1811"/>
                  <a:pt x="20776" y="3124"/>
                </a:cubicBezTo>
                <a:cubicBezTo>
                  <a:pt x="21324" y="5628"/>
                  <a:pt x="21485" y="6163"/>
                  <a:pt x="21310" y="4900"/>
                </a:cubicBezTo>
                <a:cubicBezTo>
                  <a:pt x="21175" y="3923"/>
                  <a:pt x="20398" y="622"/>
                  <a:pt x="20316" y="683"/>
                </a:cubicBezTo>
                <a:close/>
                <a:moveTo>
                  <a:pt x="21454" y="5746"/>
                </a:moveTo>
                <a:cubicBezTo>
                  <a:pt x="21447" y="5782"/>
                  <a:pt x="21447" y="5976"/>
                  <a:pt x="21453" y="6338"/>
                </a:cubicBezTo>
                <a:cubicBezTo>
                  <a:pt x="21464" y="6891"/>
                  <a:pt x="21387" y="7982"/>
                  <a:pt x="21282" y="8762"/>
                </a:cubicBezTo>
                <a:cubicBezTo>
                  <a:pt x="21128" y="9914"/>
                  <a:pt x="21076" y="10011"/>
                  <a:pt x="21005" y="9280"/>
                </a:cubicBezTo>
                <a:cubicBezTo>
                  <a:pt x="20934" y="8540"/>
                  <a:pt x="20925" y="8573"/>
                  <a:pt x="20953" y="9477"/>
                </a:cubicBezTo>
                <a:cubicBezTo>
                  <a:pt x="20978" y="10305"/>
                  <a:pt x="20823" y="11580"/>
                  <a:pt x="20329" y="14630"/>
                </a:cubicBezTo>
                <a:cubicBezTo>
                  <a:pt x="19968" y="16860"/>
                  <a:pt x="19608" y="19332"/>
                  <a:pt x="19528" y="20120"/>
                </a:cubicBezTo>
                <a:cubicBezTo>
                  <a:pt x="19448" y="20908"/>
                  <a:pt x="19399" y="21558"/>
                  <a:pt x="19418" y="21567"/>
                </a:cubicBezTo>
                <a:cubicBezTo>
                  <a:pt x="19470" y="21591"/>
                  <a:pt x="20972" y="12772"/>
                  <a:pt x="21252" y="10801"/>
                </a:cubicBezTo>
                <a:cubicBezTo>
                  <a:pt x="21516" y="8936"/>
                  <a:pt x="21600" y="7348"/>
                  <a:pt x="21499" y="6116"/>
                </a:cubicBezTo>
                <a:cubicBezTo>
                  <a:pt x="21476" y="5834"/>
                  <a:pt x="21461" y="5710"/>
                  <a:pt x="21454" y="5746"/>
                </a:cubicBezTo>
                <a:close/>
                <a:moveTo>
                  <a:pt x="19642" y="8097"/>
                </a:moveTo>
                <a:cubicBezTo>
                  <a:pt x="18857" y="8010"/>
                  <a:pt x="17369" y="8563"/>
                  <a:pt x="16685" y="9346"/>
                </a:cubicBezTo>
                <a:cubicBezTo>
                  <a:pt x="16023" y="10103"/>
                  <a:pt x="8977" y="11272"/>
                  <a:pt x="3453" y="11540"/>
                </a:cubicBezTo>
                <a:lnTo>
                  <a:pt x="0" y="11705"/>
                </a:lnTo>
                <a:lnTo>
                  <a:pt x="2960" y="12288"/>
                </a:lnTo>
                <a:cubicBezTo>
                  <a:pt x="4587" y="12607"/>
                  <a:pt x="6193" y="12955"/>
                  <a:pt x="6528" y="13069"/>
                </a:cubicBezTo>
                <a:cubicBezTo>
                  <a:pt x="6864" y="13183"/>
                  <a:pt x="7281" y="13379"/>
                  <a:pt x="7457" y="13504"/>
                </a:cubicBezTo>
                <a:cubicBezTo>
                  <a:pt x="7740" y="13706"/>
                  <a:pt x="8764" y="13466"/>
                  <a:pt x="14624" y="11803"/>
                </a:cubicBezTo>
                <a:cubicBezTo>
                  <a:pt x="15422" y="11577"/>
                  <a:pt x="16402" y="11088"/>
                  <a:pt x="16801" y="10718"/>
                </a:cubicBezTo>
                <a:cubicBezTo>
                  <a:pt x="17200" y="10349"/>
                  <a:pt x="18153" y="9823"/>
                  <a:pt x="18919" y="9551"/>
                </a:cubicBezTo>
                <a:cubicBezTo>
                  <a:pt x="19887" y="9207"/>
                  <a:pt x="20259" y="8860"/>
                  <a:pt x="20138" y="8409"/>
                </a:cubicBezTo>
                <a:cubicBezTo>
                  <a:pt x="20088" y="8223"/>
                  <a:pt x="19904" y="8125"/>
                  <a:pt x="19642" y="8097"/>
                </a:cubicBezTo>
                <a:close/>
              </a:path>
            </a:pathLst>
          </a:custGeom>
          <a:ln w="12700">
            <a:miter lim="400000"/>
          </a:ln>
        </p:spPr>
      </p:pic>
      <p:pic>
        <p:nvPicPr>
          <p:cNvPr id="214" name="Grouper" descr="Grouper"/>
          <p:cNvPicPr>
            <a:picLocks noChangeAspect="1"/>
          </p:cNvPicPr>
          <p:nvPr/>
        </p:nvPicPr>
        <p:blipFill>
          <a:blip r:embed="rId2"/>
          <a:srcRect l="19430" t="20994" r="16463" b="72124"/>
          <a:stretch>
            <a:fillRect/>
          </a:stretch>
        </p:blipFill>
        <p:spPr>
          <a:xfrm>
            <a:off x="2149097" y="3480313"/>
            <a:ext cx="6468818" cy="520736"/>
          </a:xfrm>
          <a:custGeom>
            <a:avLst/>
            <a:gdLst/>
            <a:ahLst/>
            <a:cxnLst>
              <a:cxn ang="0">
                <a:pos x="wd2" y="hd2"/>
              </a:cxn>
              <a:cxn ang="5400000">
                <a:pos x="wd2" y="hd2"/>
              </a:cxn>
              <a:cxn ang="10800000">
                <a:pos x="wd2" y="hd2"/>
              </a:cxn>
              <a:cxn ang="16200000">
                <a:pos x="wd2" y="hd2"/>
              </a:cxn>
            </a:cxnLst>
            <a:rect l="0" t="0" r="r" b="b"/>
            <a:pathLst>
              <a:path w="21541" h="21567" extrusionOk="0">
                <a:moveTo>
                  <a:pt x="20162" y="1"/>
                </a:moveTo>
                <a:cubicBezTo>
                  <a:pt x="20141" y="-9"/>
                  <a:pt x="20118" y="37"/>
                  <a:pt x="20098" y="141"/>
                </a:cubicBezTo>
                <a:cubicBezTo>
                  <a:pt x="20051" y="372"/>
                  <a:pt x="20065" y="550"/>
                  <a:pt x="20133" y="585"/>
                </a:cubicBezTo>
                <a:cubicBezTo>
                  <a:pt x="20194" y="616"/>
                  <a:pt x="20228" y="439"/>
                  <a:pt x="20209" y="199"/>
                </a:cubicBezTo>
                <a:cubicBezTo>
                  <a:pt x="20200" y="79"/>
                  <a:pt x="20182" y="12"/>
                  <a:pt x="20162" y="1"/>
                </a:cubicBezTo>
                <a:close/>
                <a:moveTo>
                  <a:pt x="20316" y="683"/>
                </a:moveTo>
                <a:cubicBezTo>
                  <a:pt x="20282" y="709"/>
                  <a:pt x="20489" y="1811"/>
                  <a:pt x="20776" y="3124"/>
                </a:cubicBezTo>
                <a:cubicBezTo>
                  <a:pt x="21324" y="5628"/>
                  <a:pt x="21485" y="6163"/>
                  <a:pt x="21310" y="4900"/>
                </a:cubicBezTo>
                <a:cubicBezTo>
                  <a:pt x="21175" y="3923"/>
                  <a:pt x="20398" y="622"/>
                  <a:pt x="20316" y="683"/>
                </a:cubicBezTo>
                <a:close/>
                <a:moveTo>
                  <a:pt x="21454" y="5746"/>
                </a:moveTo>
                <a:cubicBezTo>
                  <a:pt x="21447" y="5782"/>
                  <a:pt x="21447" y="5976"/>
                  <a:pt x="21453" y="6338"/>
                </a:cubicBezTo>
                <a:cubicBezTo>
                  <a:pt x="21464" y="6891"/>
                  <a:pt x="21387" y="7982"/>
                  <a:pt x="21282" y="8762"/>
                </a:cubicBezTo>
                <a:cubicBezTo>
                  <a:pt x="21128" y="9914"/>
                  <a:pt x="21076" y="10011"/>
                  <a:pt x="21005" y="9280"/>
                </a:cubicBezTo>
                <a:cubicBezTo>
                  <a:pt x="20934" y="8540"/>
                  <a:pt x="20925" y="8573"/>
                  <a:pt x="20953" y="9477"/>
                </a:cubicBezTo>
                <a:cubicBezTo>
                  <a:pt x="20978" y="10305"/>
                  <a:pt x="20823" y="11580"/>
                  <a:pt x="20329" y="14630"/>
                </a:cubicBezTo>
                <a:cubicBezTo>
                  <a:pt x="19968" y="16860"/>
                  <a:pt x="19608" y="19332"/>
                  <a:pt x="19528" y="20120"/>
                </a:cubicBezTo>
                <a:cubicBezTo>
                  <a:pt x="19448" y="20908"/>
                  <a:pt x="19399" y="21558"/>
                  <a:pt x="19418" y="21567"/>
                </a:cubicBezTo>
                <a:cubicBezTo>
                  <a:pt x="19470" y="21591"/>
                  <a:pt x="20972" y="12772"/>
                  <a:pt x="21252" y="10801"/>
                </a:cubicBezTo>
                <a:cubicBezTo>
                  <a:pt x="21516" y="8936"/>
                  <a:pt x="21600" y="7348"/>
                  <a:pt x="21499" y="6116"/>
                </a:cubicBezTo>
                <a:cubicBezTo>
                  <a:pt x="21476" y="5834"/>
                  <a:pt x="21461" y="5710"/>
                  <a:pt x="21454" y="5746"/>
                </a:cubicBezTo>
                <a:close/>
                <a:moveTo>
                  <a:pt x="19642" y="8097"/>
                </a:moveTo>
                <a:cubicBezTo>
                  <a:pt x="18857" y="8010"/>
                  <a:pt x="17369" y="8563"/>
                  <a:pt x="16685" y="9346"/>
                </a:cubicBezTo>
                <a:cubicBezTo>
                  <a:pt x="16023" y="10103"/>
                  <a:pt x="8977" y="11272"/>
                  <a:pt x="3453" y="11540"/>
                </a:cubicBezTo>
                <a:lnTo>
                  <a:pt x="0" y="11705"/>
                </a:lnTo>
                <a:lnTo>
                  <a:pt x="2960" y="12288"/>
                </a:lnTo>
                <a:cubicBezTo>
                  <a:pt x="4587" y="12607"/>
                  <a:pt x="6193" y="12955"/>
                  <a:pt x="6528" y="13069"/>
                </a:cubicBezTo>
                <a:cubicBezTo>
                  <a:pt x="6864" y="13183"/>
                  <a:pt x="7281" y="13379"/>
                  <a:pt x="7457" y="13504"/>
                </a:cubicBezTo>
                <a:cubicBezTo>
                  <a:pt x="7740" y="13706"/>
                  <a:pt x="8764" y="13466"/>
                  <a:pt x="14624" y="11803"/>
                </a:cubicBezTo>
                <a:cubicBezTo>
                  <a:pt x="15422" y="11577"/>
                  <a:pt x="16402" y="11088"/>
                  <a:pt x="16801" y="10718"/>
                </a:cubicBezTo>
                <a:cubicBezTo>
                  <a:pt x="17200" y="10349"/>
                  <a:pt x="18153" y="9823"/>
                  <a:pt x="18919" y="9551"/>
                </a:cubicBezTo>
                <a:cubicBezTo>
                  <a:pt x="19887" y="9207"/>
                  <a:pt x="20259" y="8860"/>
                  <a:pt x="20138" y="8409"/>
                </a:cubicBezTo>
                <a:cubicBezTo>
                  <a:pt x="20088" y="8223"/>
                  <a:pt x="19904" y="8125"/>
                  <a:pt x="19642" y="8097"/>
                </a:cubicBezTo>
                <a:close/>
              </a:path>
            </a:pathLst>
          </a:custGeom>
          <a:ln w="12700">
            <a:miter lim="400000"/>
          </a:ln>
        </p:spPr>
      </p:pic>
      <p:sp>
        <p:nvSpPr>
          <p:cNvPr id="215" name="Paris (+02)"/>
          <p:cNvSpPr txBox="1"/>
          <p:nvPr/>
        </p:nvSpPr>
        <p:spPr>
          <a:xfrm>
            <a:off x="8877531" y="2993808"/>
            <a:ext cx="3054199" cy="12979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normAutofit/>
          </a:bodyPr>
          <a:lstStyle>
            <a:lvl1pPr>
              <a:defRPr sz="6000" b="0">
                <a:solidFill>
                  <a:srgbClr val="818080"/>
                </a:solidFill>
                <a:latin typeface="Helvetica Neue Thin"/>
                <a:ea typeface="Helvetica Neue Thin"/>
                <a:cs typeface="Helvetica Neue Thin"/>
                <a:sym typeface="Helvetica Neue Thin"/>
              </a:defRPr>
            </a:lvl1pPr>
          </a:lstStyle>
          <a:p>
            <a:r>
              <a:rPr sz="3000"/>
              <a:t>Paris (+02)</a:t>
            </a:r>
          </a:p>
        </p:txBody>
      </p:sp>
      <p:sp>
        <p:nvSpPr>
          <p:cNvPr id="216" name="Istanbul (+03)"/>
          <p:cNvSpPr txBox="1"/>
          <p:nvPr/>
        </p:nvSpPr>
        <p:spPr>
          <a:xfrm>
            <a:off x="8877531" y="1553368"/>
            <a:ext cx="3054199" cy="12979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normAutofit/>
          </a:bodyPr>
          <a:lstStyle>
            <a:lvl1pPr>
              <a:defRPr sz="6000" b="0">
                <a:solidFill>
                  <a:srgbClr val="818080"/>
                </a:solidFill>
                <a:latin typeface="Helvetica Neue Thin"/>
                <a:ea typeface="Helvetica Neue Thin"/>
                <a:cs typeface="Helvetica Neue Thin"/>
                <a:sym typeface="Helvetica Neue Thin"/>
              </a:defRPr>
            </a:lvl1pPr>
          </a:lstStyle>
          <a:p>
            <a:r>
              <a:rPr sz="3000"/>
              <a:t>Istanbul (+03)</a:t>
            </a:r>
          </a:p>
        </p:txBody>
      </p:sp>
      <p:sp>
        <p:nvSpPr>
          <p:cNvPr id="217" name="What does June 8th even mean?"/>
          <p:cNvSpPr txBox="1"/>
          <p:nvPr/>
        </p:nvSpPr>
        <p:spPr>
          <a:xfrm>
            <a:off x="736600" y="294449"/>
            <a:ext cx="10718800" cy="6665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ormAutofit/>
          </a:bodyPr>
          <a:lstStyle/>
          <a:p>
            <a:pPr algn="l">
              <a:defRPr sz="6000" b="0">
                <a:solidFill>
                  <a:srgbClr val="FFFFFF"/>
                </a:solidFill>
                <a:latin typeface="Helvetica Neue Thin"/>
                <a:ea typeface="Helvetica Neue Thin"/>
                <a:cs typeface="Helvetica Neue Thin"/>
                <a:sym typeface="Helvetica Neue Thin"/>
              </a:defRPr>
            </a:pPr>
            <a:r>
              <a:rPr sz="3000"/>
              <a:t>What does </a:t>
            </a:r>
            <a:r>
              <a:rPr sz="3000" b="1">
                <a:latin typeface="Helvetica Neue"/>
                <a:ea typeface="Helvetica Neue"/>
                <a:cs typeface="Helvetica Neue"/>
                <a:sym typeface="Helvetica Neue"/>
              </a:rPr>
              <a:t>June 8th</a:t>
            </a:r>
            <a:r>
              <a:rPr sz="3000"/>
              <a:t> even mean?</a:t>
            </a:r>
          </a:p>
        </p:txBody>
      </p:sp>
      <p:sp>
        <p:nvSpPr>
          <p:cNvPr id="2" name="Event 1 ?">
            <a:extLst>
              <a:ext uri="{FF2B5EF4-FFF2-40B4-BE49-F238E27FC236}">
                <a16:creationId xmlns:a16="http://schemas.microsoft.com/office/drawing/2014/main" id="{1544886E-CDCE-3AFE-E23F-DAFC7CC210D8}"/>
              </a:ext>
            </a:extLst>
          </p:cNvPr>
          <p:cNvSpPr txBox="1"/>
          <p:nvPr/>
        </p:nvSpPr>
        <p:spPr>
          <a:xfrm>
            <a:off x="3624926" y="4646235"/>
            <a:ext cx="1616411" cy="50221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normAutofit/>
          </a:bodyPr>
          <a:lstStyle>
            <a:lvl1pPr>
              <a:defRPr sz="3100" b="0">
                <a:solidFill>
                  <a:srgbClr val="4EA8F0"/>
                </a:solidFill>
                <a:latin typeface="American Typewriter"/>
                <a:ea typeface="American Typewriter"/>
                <a:cs typeface="American Typewriter"/>
                <a:sym typeface="American Typewriter"/>
              </a:defRPr>
            </a:lvl1pPr>
          </a:lstStyle>
          <a:p>
            <a:pPr algn="ctr"/>
            <a:r>
              <a:rPr lang="fr-FR" sz="1550" dirty="0"/>
              <a:t>opération</a:t>
            </a:r>
            <a:endParaRPr sz="1550" dirty="0"/>
          </a:p>
        </p:txBody>
      </p:sp>
      <p:pic>
        <p:nvPicPr>
          <p:cNvPr id="3" name="pasted-image.pdf" descr="pasted-image.pdf">
            <a:extLst>
              <a:ext uri="{FF2B5EF4-FFF2-40B4-BE49-F238E27FC236}">
                <a16:creationId xmlns:a16="http://schemas.microsoft.com/office/drawing/2014/main" id="{E5E6A1D4-72DD-0495-65C1-E16D3C5F066A}"/>
              </a:ext>
            </a:extLst>
          </p:cNvPr>
          <p:cNvPicPr>
            <a:picLocks noChangeAspect="1"/>
          </p:cNvPicPr>
          <p:nvPr/>
        </p:nvPicPr>
        <p:blipFill>
          <a:blip r:embed="rId3"/>
          <a:stretch>
            <a:fillRect/>
          </a:stretch>
        </p:blipFill>
        <p:spPr>
          <a:xfrm>
            <a:off x="4227129" y="5154403"/>
            <a:ext cx="331425" cy="269283"/>
          </a:xfrm>
          <a:prstGeom prst="rect">
            <a:avLst/>
          </a:prstGeom>
          <a:ln w="12700">
            <a:miter lim="400000"/>
          </a:ln>
        </p:spPr>
      </p:pic>
      <p:sp>
        <p:nvSpPr>
          <p:cNvPr id="4" name="Jun 7th 2018…">
            <a:extLst>
              <a:ext uri="{FF2B5EF4-FFF2-40B4-BE49-F238E27FC236}">
                <a16:creationId xmlns:a16="http://schemas.microsoft.com/office/drawing/2014/main" id="{B7ACC4C6-99B2-134D-9BCD-2E4D446917C8}"/>
              </a:ext>
            </a:extLst>
          </p:cNvPr>
          <p:cNvSpPr txBox="1"/>
          <p:nvPr/>
        </p:nvSpPr>
        <p:spPr>
          <a:xfrm>
            <a:off x="3639350" y="5278614"/>
            <a:ext cx="1506727" cy="8705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normAutofit/>
          </a:bodyPr>
          <a:lstStyle/>
          <a:p>
            <a:pPr algn="ctr">
              <a:defRPr sz="2200" b="0">
                <a:solidFill>
                  <a:srgbClr val="DC602A"/>
                </a:solidFill>
                <a:latin typeface="American Typewriter"/>
                <a:ea typeface="American Typewriter"/>
                <a:cs typeface="American Typewriter"/>
                <a:sym typeface="American Typewriter"/>
              </a:defRPr>
            </a:pPr>
            <a:r>
              <a:rPr sz="1100" dirty="0">
                <a:solidFill>
                  <a:srgbClr val="11A4EF"/>
                </a:solidFill>
              </a:rPr>
              <a:t>Jun 7th 2018 </a:t>
            </a:r>
          </a:p>
          <a:p>
            <a:pPr algn="ctr">
              <a:defRPr sz="2200" b="0">
                <a:solidFill>
                  <a:srgbClr val="DC602A"/>
                </a:solidFill>
                <a:latin typeface="American Typewriter"/>
                <a:ea typeface="American Typewriter"/>
                <a:cs typeface="American Typewriter"/>
                <a:sym typeface="American Typewriter"/>
              </a:defRPr>
            </a:pPr>
            <a:r>
              <a:rPr sz="1100" dirty="0">
                <a:solidFill>
                  <a:srgbClr val="11A4EF"/>
                </a:solidFill>
              </a:rPr>
              <a:t>22h</a:t>
            </a:r>
            <a:r>
              <a:rPr lang="fr-FR" sz="1100" dirty="0">
                <a:solidFill>
                  <a:srgbClr val="11A4EF"/>
                </a:solidFill>
              </a:rPr>
              <a:t>10</a:t>
            </a:r>
            <a:r>
              <a:rPr sz="1100" dirty="0">
                <a:solidFill>
                  <a:srgbClr val="11A4EF"/>
                </a:solidFill>
              </a:rPr>
              <a:t>  (+ 00h)</a:t>
            </a:r>
          </a:p>
        </p:txBody>
      </p:sp>
      <p:cxnSp>
        <p:nvCxnSpPr>
          <p:cNvPr id="6" name="Connecteur droit 5">
            <a:extLst>
              <a:ext uri="{FF2B5EF4-FFF2-40B4-BE49-F238E27FC236}">
                <a16:creationId xmlns:a16="http://schemas.microsoft.com/office/drawing/2014/main" id="{06C9C3D1-6BCA-295B-5C09-BEB1A23AEA75}"/>
              </a:ext>
            </a:extLst>
          </p:cNvPr>
          <p:cNvCxnSpPr>
            <a:cxnSpLocks/>
          </p:cNvCxnSpPr>
          <p:nvPr/>
        </p:nvCxnSpPr>
        <p:spPr>
          <a:xfrm>
            <a:off x="5024770" y="4956414"/>
            <a:ext cx="0" cy="644400"/>
          </a:xfrm>
          <a:prstGeom prst="line">
            <a:avLst/>
          </a:prstGeom>
          <a:noFill/>
          <a:ln w="57150" cap="flat">
            <a:solidFill>
              <a:srgbClr val="818080"/>
            </a:solidFill>
            <a:prstDash val="sysDash"/>
            <a:miter lim="400000"/>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3357232712"/>
      </p:ext>
    </p:extLst>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 name="UTC (+00)"/>
          <p:cNvSpPr txBox="1"/>
          <p:nvPr/>
        </p:nvSpPr>
        <p:spPr>
          <a:xfrm>
            <a:off x="8877531" y="4571800"/>
            <a:ext cx="3054199" cy="12979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normAutofit/>
          </a:bodyPr>
          <a:lstStyle>
            <a:lvl1pPr>
              <a:defRPr sz="6000" b="0">
                <a:solidFill>
                  <a:srgbClr val="818080"/>
                </a:solidFill>
                <a:latin typeface="Helvetica Neue Thin"/>
                <a:ea typeface="Helvetica Neue Thin"/>
                <a:cs typeface="Helvetica Neue Thin"/>
                <a:sym typeface="Helvetica Neue Thin"/>
              </a:defRPr>
            </a:lvl1pPr>
          </a:lstStyle>
          <a:p>
            <a:r>
              <a:rPr sz="3000"/>
              <a:t>UTC (+00)</a:t>
            </a:r>
          </a:p>
        </p:txBody>
      </p:sp>
      <p:pic>
        <p:nvPicPr>
          <p:cNvPr id="220" name="Grouper" descr="Grouper"/>
          <p:cNvPicPr>
            <a:picLocks noChangeAspect="1"/>
          </p:cNvPicPr>
          <p:nvPr/>
        </p:nvPicPr>
        <p:blipFill>
          <a:blip r:embed="rId2"/>
          <a:srcRect l="19430" t="20994" r="16463" b="72124"/>
          <a:stretch>
            <a:fillRect/>
          </a:stretch>
        </p:blipFill>
        <p:spPr>
          <a:xfrm>
            <a:off x="1970216" y="1938421"/>
            <a:ext cx="6468818" cy="520736"/>
          </a:xfrm>
          <a:custGeom>
            <a:avLst/>
            <a:gdLst/>
            <a:ahLst/>
            <a:cxnLst>
              <a:cxn ang="0">
                <a:pos x="wd2" y="hd2"/>
              </a:cxn>
              <a:cxn ang="5400000">
                <a:pos x="wd2" y="hd2"/>
              </a:cxn>
              <a:cxn ang="10800000">
                <a:pos x="wd2" y="hd2"/>
              </a:cxn>
              <a:cxn ang="16200000">
                <a:pos x="wd2" y="hd2"/>
              </a:cxn>
            </a:cxnLst>
            <a:rect l="0" t="0" r="r" b="b"/>
            <a:pathLst>
              <a:path w="21541" h="21567" extrusionOk="0">
                <a:moveTo>
                  <a:pt x="20162" y="1"/>
                </a:moveTo>
                <a:cubicBezTo>
                  <a:pt x="20141" y="-9"/>
                  <a:pt x="20118" y="37"/>
                  <a:pt x="20098" y="141"/>
                </a:cubicBezTo>
                <a:cubicBezTo>
                  <a:pt x="20051" y="372"/>
                  <a:pt x="20065" y="550"/>
                  <a:pt x="20133" y="585"/>
                </a:cubicBezTo>
                <a:cubicBezTo>
                  <a:pt x="20194" y="616"/>
                  <a:pt x="20228" y="439"/>
                  <a:pt x="20209" y="199"/>
                </a:cubicBezTo>
                <a:cubicBezTo>
                  <a:pt x="20200" y="79"/>
                  <a:pt x="20182" y="12"/>
                  <a:pt x="20162" y="1"/>
                </a:cubicBezTo>
                <a:close/>
                <a:moveTo>
                  <a:pt x="20316" y="683"/>
                </a:moveTo>
                <a:cubicBezTo>
                  <a:pt x="20282" y="709"/>
                  <a:pt x="20489" y="1811"/>
                  <a:pt x="20776" y="3124"/>
                </a:cubicBezTo>
                <a:cubicBezTo>
                  <a:pt x="21324" y="5628"/>
                  <a:pt x="21485" y="6163"/>
                  <a:pt x="21310" y="4900"/>
                </a:cubicBezTo>
                <a:cubicBezTo>
                  <a:pt x="21175" y="3923"/>
                  <a:pt x="20398" y="622"/>
                  <a:pt x="20316" y="683"/>
                </a:cubicBezTo>
                <a:close/>
                <a:moveTo>
                  <a:pt x="21454" y="5746"/>
                </a:moveTo>
                <a:cubicBezTo>
                  <a:pt x="21447" y="5782"/>
                  <a:pt x="21447" y="5976"/>
                  <a:pt x="21453" y="6338"/>
                </a:cubicBezTo>
                <a:cubicBezTo>
                  <a:pt x="21464" y="6891"/>
                  <a:pt x="21387" y="7982"/>
                  <a:pt x="21282" y="8762"/>
                </a:cubicBezTo>
                <a:cubicBezTo>
                  <a:pt x="21128" y="9914"/>
                  <a:pt x="21076" y="10011"/>
                  <a:pt x="21005" y="9280"/>
                </a:cubicBezTo>
                <a:cubicBezTo>
                  <a:pt x="20934" y="8540"/>
                  <a:pt x="20925" y="8573"/>
                  <a:pt x="20953" y="9477"/>
                </a:cubicBezTo>
                <a:cubicBezTo>
                  <a:pt x="20978" y="10305"/>
                  <a:pt x="20823" y="11580"/>
                  <a:pt x="20329" y="14630"/>
                </a:cubicBezTo>
                <a:cubicBezTo>
                  <a:pt x="19968" y="16860"/>
                  <a:pt x="19608" y="19332"/>
                  <a:pt x="19528" y="20120"/>
                </a:cubicBezTo>
                <a:cubicBezTo>
                  <a:pt x="19448" y="20908"/>
                  <a:pt x="19399" y="21558"/>
                  <a:pt x="19418" y="21567"/>
                </a:cubicBezTo>
                <a:cubicBezTo>
                  <a:pt x="19470" y="21591"/>
                  <a:pt x="20972" y="12772"/>
                  <a:pt x="21252" y="10801"/>
                </a:cubicBezTo>
                <a:cubicBezTo>
                  <a:pt x="21516" y="8936"/>
                  <a:pt x="21600" y="7348"/>
                  <a:pt x="21499" y="6116"/>
                </a:cubicBezTo>
                <a:cubicBezTo>
                  <a:pt x="21476" y="5834"/>
                  <a:pt x="21461" y="5710"/>
                  <a:pt x="21454" y="5746"/>
                </a:cubicBezTo>
                <a:close/>
                <a:moveTo>
                  <a:pt x="19642" y="8097"/>
                </a:moveTo>
                <a:cubicBezTo>
                  <a:pt x="18857" y="8010"/>
                  <a:pt x="17369" y="8563"/>
                  <a:pt x="16685" y="9346"/>
                </a:cubicBezTo>
                <a:cubicBezTo>
                  <a:pt x="16023" y="10103"/>
                  <a:pt x="8977" y="11272"/>
                  <a:pt x="3453" y="11540"/>
                </a:cubicBezTo>
                <a:lnTo>
                  <a:pt x="0" y="11705"/>
                </a:lnTo>
                <a:lnTo>
                  <a:pt x="2960" y="12288"/>
                </a:lnTo>
                <a:cubicBezTo>
                  <a:pt x="4587" y="12607"/>
                  <a:pt x="6193" y="12955"/>
                  <a:pt x="6528" y="13069"/>
                </a:cubicBezTo>
                <a:cubicBezTo>
                  <a:pt x="6864" y="13183"/>
                  <a:pt x="7281" y="13379"/>
                  <a:pt x="7457" y="13504"/>
                </a:cubicBezTo>
                <a:cubicBezTo>
                  <a:pt x="7740" y="13706"/>
                  <a:pt x="8764" y="13466"/>
                  <a:pt x="14624" y="11803"/>
                </a:cubicBezTo>
                <a:cubicBezTo>
                  <a:pt x="15422" y="11577"/>
                  <a:pt x="16402" y="11088"/>
                  <a:pt x="16801" y="10718"/>
                </a:cubicBezTo>
                <a:cubicBezTo>
                  <a:pt x="17200" y="10349"/>
                  <a:pt x="18153" y="9823"/>
                  <a:pt x="18919" y="9551"/>
                </a:cubicBezTo>
                <a:cubicBezTo>
                  <a:pt x="19887" y="9207"/>
                  <a:pt x="20259" y="8860"/>
                  <a:pt x="20138" y="8409"/>
                </a:cubicBezTo>
                <a:cubicBezTo>
                  <a:pt x="20088" y="8223"/>
                  <a:pt x="19904" y="8125"/>
                  <a:pt x="19642" y="8097"/>
                </a:cubicBezTo>
                <a:close/>
              </a:path>
            </a:pathLst>
          </a:custGeom>
          <a:ln w="12700">
            <a:miter lim="400000"/>
          </a:ln>
        </p:spPr>
      </p:pic>
      <p:pic>
        <p:nvPicPr>
          <p:cNvPr id="221" name="Grouper" descr="Grouper"/>
          <p:cNvPicPr>
            <a:picLocks noChangeAspect="1"/>
          </p:cNvPicPr>
          <p:nvPr/>
        </p:nvPicPr>
        <p:blipFill>
          <a:blip r:embed="rId2"/>
          <a:srcRect l="19430" t="20994" r="16463" b="72124"/>
          <a:stretch>
            <a:fillRect/>
          </a:stretch>
        </p:blipFill>
        <p:spPr>
          <a:xfrm>
            <a:off x="2149097" y="5022204"/>
            <a:ext cx="6468818" cy="520737"/>
          </a:xfrm>
          <a:custGeom>
            <a:avLst/>
            <a:gdLst/>
            <a:ahLst/>
            <a:cxnLst>
              <a:cxn ang="0">
                <a:pos x="wd2" y="hd2"/>
              </a:cxn>
              <a:cxn ang="5400000">
                <a:pos x="wd2" y="hd2"/>
              </a:cxn>
              <a:cxn ang="10800000">
                <a:pos x="wd2" y="hd2"/>
              </a:cxn>
              <a:cxn ang="16200000">
                <a:pos x="wd2" y="hd2"/>
              </a:cxn>
            </a:cxnLst>
            <a:rect l="0" t="0" r="r" b="b"/>
            <a:pathLst>
              <a:path w="21541" h="21567" extrusionOk="0">
                <a:moveTo>
                  <a:pt x="20162" y="1"/>
                </a:moveTo>
                <a:cubicBezTo>
                  <a:pt x="20141" y="-9"/>
                  <a:pt x="20118" y="37"/>
                  <a:pt x="20098" y="141"/>
                </a:cubicBezTo>
                <a:cubicBezTo>
                  <a:pt x="20051" y="372"/>
                  <a:pt x="20065" y="550"/>
                  <a:pt x="20133" y="585"/>
                </a:cubicBezTo>
                <a:cubicBezTo>
                  <a:pt x="20194" y="616"/>
                  <a:pt x="20228" y="439"/>
                  <a:pt x="20209" y="199"/>
                </a:cubicBezTo>
                <a:cubicBezTo>
                  <a:pt x="20200" y="79"/>
                  <a:pt x="20182" y="12"/>
                  <a:pt x="20162" y="1"/>
                </a:cubicBezTo>
                <a:close/>
                <a:moveTo>
                  <a:pt x="20316" y="683"/>
                </a:moveTo>
                <a:cubicBezTo>
                  <a:pt x="20282" y="709"/>
                  <a:pt x="20489" y="1811"/>
                  <a:pt x="20776" y="3124"/>
                </a:cubicBezTo>
                <a:cubicBezTo>
                  <a:pt x="21324" y="5628"/>
                  <a:pt x="21485" y="6163"/>
                  <a:pt x="21310" y="4900"/>
                </a:cubicBezTo>
                <a:cubicBezTo>
                  <a:pt x="21175" y="3923"/>
                  <a:pt x="20398" y="622"/>
                  <a:pt x="20316" y="683"/>
                </a:cubicBezTo>
                <a:close/>
                <a:moveTo>
                  <a:pt x="21454" y="5746"/>
                </a:moveTo>
                <a:cubicBezTo>
                  <a:pt x="21447" y="5782"/>
                  <a:pt x="21447" y="5976"/>
                  <a:pt x="21453" y="6338"/>
                </a:cubicBezTo>
                <a:cubicBezTo>
                  <a:pt x="21464" y="6891"/>
                  <a:pt x="21387" y="7982"/>
                  <a:pt x="21282" y="8762"/>
                </a:cubicBezTo>
                <a:cubicBezTo>
                  <a:pt x="21128" y="9914"/>
                  <a:pt x="21076" y="10011"/>
                  <a:pt x="21005" y="9280"/>
                </a:cubicBezTo>
                <a:cubicBezTo>
                  <a:pt x="20934" y="8540"/>
                  <a:pt x="20925" y="8573"/>
                  <a:pt x="20953" y="9477"/>
                </a:cubicBezTo>
                <a:cubicBezTo>
                  <a:pt x="20978" y="10305"/>
                  <a:pt x="20823" y="11580"/>
                  <a:pt x="20329" y="14630"/>
                </a:cubicBezTo>
                <a:cubicBezTo>
                  <a:pt x="19968" y="16860"/>
                  <a:pt x="19608" y="19332"/>
                  <a:pt x="19528" y="20120"/>
                </a:cubicBezTo>
                <a:cubicBezTo>
                  <a:pt x="19448" y="20908"/>
                  <a:pt x="19399" y="21558"/>
                  <a:pt x="19418" y="21567"/>
                </a:cubicBezTo>
                <a:cubicBezTo>
                  <a:pt x="19470" y="21591"/>
                  <a:pt x="20972" y="12772"/>
                  <a:pt x="21252" y="10801"/>
                </a:cubicBezTo>
                <a:cubicBezTo>
                  <a:pt x="21516" y="8936"/>
                  <a:pt x="21600" y="7348"/>
                  <a:pt x="21499" y="6116"/>
                </a:cubicBezTo>
                <a:cubicBezTo>
                  <a:pt x="21476" y="5834"/>
                  <a:pt x="21461" y="5710"/>
                  <a:pt x="21454" y="5746"/>
                </a:cubicBezTo>
                <a:close/>
                <a:moveTo>
                  <a:pt x="19642" y="8097"/>
                </a:moveTo>
                <a:cubicBezTo>
                  <a:pt x="18857" y="8010"/>
                  <a:pt x="17369" y="8563"/>
                  <a:pt x="16685" y="9346"/>
                </a:cubicBezTo>
                <a:cubicBezTo>
                  <a:pt x="16023" y="10103"/>
                  <a:pt x="8977" y="11272"/>
                  <a:pt x="3453" y="11540"/>
                </a:cubicBezTo>
                <a:lnTo>
                  <a:pt x="0" y="11705"/>
                </a:lnTo>
                <a:lnTo>
                  <a:pt x="2960" y="12288"/>
                </a:lnTo>
                <a:cubicBezTo>
                  <a:pt x="4587" y="12607"/>
                  <a:pt x="6193" y="12955"/>
                  <a:pt x="6528" y="13069"/>
                </a:cubicBezTo>
                <a:cubicBezTo>
                  <a:pt x="6864" y="13183"/>
                  <a:pt x="7281" y="13379"/>
                  <a:pt x="7457" y="13504"/>
                </a:cubicBezTo>
                <a:cubicBezTo>
                  <a:pt x="7740" y="13706"/>
                  <a:pt x="8764" y="13466"/>
                  <a:pt x="14624" y="11803"/>
                </a:cubicBezTo>
                <a:cubicBezTo>
                  <a:pt x="15422" y="11577"/>
                  <a:pt x="16402" y="11088"/>
                  <a:pt x="16801" y="10718"/>
                </a:cubicBezTo>
                <a:cubicBezTo>
                  <a:pt x="17200" y="10349"/>
                  <a:pt x="18153" y="9823"/>
                  <a:pt x="18919" y="9551"/>
                </a:cubicBezTo>
                <a:cubicBezTo>
                  <a:pt x="19887" y="9207"/>
                  <a:pt x="20259" y="8860"/>
                  <a:pt x="20138" y="8409"/>
                </a:cubicBezTo>
                <a:cubicBezTo>
                  <a:pt x="20088" y="8223"/>
                  <a:pt x="19904" y="8125"/>
                  <a:pt x="19642" y="8097"/>
                </a:cubicBezTo>
                <a:close/>
              </a:path>
            </a:pathLst>
          </a:custGeom>
          <a:ln w="12700">
            <a:miter lim="400000"/>
          </a:ln>
        </p:spPr>
      </p:pic>
      <p:pic>
        <p:nvPicPr>
          <p:cNvPr id="222" name="Grouper" descr="Grouper"/>
          <p:cNvPicPr>
            <a:picLocks noChangeAspect="1"/>
          </p:cNvPicPr>
          <p:nvPr/>
        </p:nvPicPr>
        <p:blipFill>
          <a:blip r:embed="rId2"/>
          <a:srcRect l="19430" t="20994" r="16463" b="72124"/>
          <a:stretch>
            <a:fillRect/>
          </a:stretch>
        </p:blipFill>
        <p:spPr>
          <a:xfrm>
            <a:off x="2149097" y="3480313"/>
            <a:ext cx="6468818" cy="520736"/>
          </a:xfrm>
          <a:custGeom>
            <a:avLst/>
            <a:gdLst/>
            <a:ahLst/>
            <a:cxnLst>
              <a:cxn ang="0">
                <a:pos x="wd2" y="hd2"/>
              </a:cxn>
              <a:cxn ang="5400000">
                <a:pos x="wd2" y="hd2"/>
              </a:cxn>
              <a:cxn ang="10800000">
                <a:pos x="wd2" y="hd2"/>
              </a:cxn>
              <a:cxn ang="16200000">
                <a:pos x="wd2" y="hd2"/>
              </a:cxn>
            </a:cxnLst>
            <a:rect l="0" t="0" r="r" b="b"/>
            <a:pathLst>
              <a:path w="21541" h="21567" extrusionOk="0">
                <a:moveTo>
                  <a:pt x="20162" y="1"/>
                </a:moveTo>
                <a:cubicBezTo>
                  <a:pt x="20141" y="-9"/>
                  <a:pt x="20118" y="37"/>
                  <a:pt x="20098" y="141"/>
                </a:cubicBezTo>
                <a:cubicBezTo>
                  <a:pt x="20051" y="372"/>
                  <a:pt x="20065" y="550"/>
                  <a:pt x="20133" y="585"/>
                </a:cubicBezTo>
                <a:cubicBezTo>
                  <a:pt x="20194" y="616"/>
                  <a:pt x="20228" y="439"/>
                  <a:pt x="20209" y="199"/>
                </a:cubicBezTo>
                <a:cubicBezTo>
                  <a:pt x="20200" y="79"/>
                  <a:pt x="20182" y="12"/>
                  <a:pt x="20162" y="1"/>
                </a:cubicBezTo>
                <a:close/>
                <a:moveTo>
                  <a:pt x="20316" y="683"/>
                </a:moveTo>
                <a:cubicBezTo>
                  <a:pt x="20282" y="709"/>
                  <a:pt x="20489" y="1811"/>
                  <a:pt x="20776" y="3124"/>
                </a:cubicBezTo>
                <a:cubicBezTo>
                  <a:pt x="21324" y="5628"/>
                  <a:pt x="21485" y="6163"/>
                  <a:pt x="21310" y="4900"/>
                </a:cubicBezTo>
                <a:cubicBezTo>
                  <a:pt x="21175" y="3923"/>
                  <a:pt x="20398" y="622"/>
                  <a:pt x="20316" y="683"/>
                </a:cubicBezTo>
                <a:close/>
                <a:moveTo>
                  <a:pt x="21454" y="5746"/>
                </a:moveTo>
                <a:cubicBezTo>
                  <a:pt x="21447" y="5782"/>
                  <a:pt x="21447" y="5976"/>
                  <a:pt x="21453" y="6338"/>
                </a:cubicBezTo>
                <a:cubicBezTo>
                  <a:pt x="21464" y="6891"/>
                  <a:pt x="21387" y="7982"/>
                  <a:pt x="21282" y="8762"/>
                </a:cubicBezTo>
                <a:cubicBezTo>
                  <a:pt x="21128" y="9914"/>
                  <a:pt x="21076" y="10011"/>
                  <a:pt x="21005" y="9280"/>
                </a:cubicBezTo>
                <a:cubicBezTo>
                  <a:pt x="20934" y="8540"/>
                  <a:pt x="20925" y="8573"/>
                  <a:pt x="20953" y="9477"/>
                </a:cubicBezTo>
                <a:cubicBezTo>
                  <a:pt x="20978" y="10305"/>
                  <a:pt x="20823" y="11580"/>
                  <a:pt x="20329" y="14630"/>
                </a:cubicBezTo>
                <a:cubicBezTo>
                  <a:pt x="19968" y="16860"/>
                  <a:pt x="19608" y="19332"/>
                  <a:pt x="19528" y="20120"/>
                </a:cubicBezTo>
                <a:cubicBezTo>
                  <a:pt x="19448" y="20908"/>
                  <a:pt x="19399" y="21558"/>
                  <a:pt x="19418" y="21567"/>
                </a:cubicBezTo>
                <a:cubicBezTo>
                  <a:pt x="19470" y="21591"/>
                  <a:pt x="20972" y="12772"/>
                  <a:pt x="21252" y="10801"/>
                </a:cubicBezTo>
                <a:cubicBezTo>
                  <a:pt x="21516" y="8936"/>
                  <a:pt x="21600" y="7348"/>
                  <a:pt x="21499" y="6116"/>
                </a:cubicBezTo>
                <a:cubicBezTo>
                  <a:pt x="21476" y="5834"/>
                  <a:pt x="21461" y="5710"/>
                  <a:pt x="21454" y="5746"/>
                </a:cubicBezTo>
                <a:close/>
                <a:moveTo>
                  <a:pt x="19642" y="8097"/>
                </a:moveTo>
                <a:cubicBezTo>
                  <a:pt x="18857" y="8010"/>
                  <a:pt x="17369" y="8563"/>
                  <a:pt x="16685" y="9346"/>
                </a:cubicBezTo>
                <a:cubicBezTo>
                  <a:pt x="16023" y="10103"/>
                  <a:pt x="8977" y="11272"/>
                  <a:pt x="3453" y="11540"/>
                </a:cubicBezTo>
                <a:lnTo>
                  <a:pt x="0" y="11705"/>
                </a:lnTo>
                <a:lnTo>
                  <a:pt x="2960" y="12288"/>
                </a:lnTo>
                <a:cubicBezTo>
                  <a:pt x="4587" y="12607"/>
                  <a:pt x="6193" y="12955"/>
                  <a:pt x="6528" y="13069"/>
                </a:cubicBezTo>
                <a:cubicBezTo>
                  <a:pt x="6864" y="13183"/>
                  <a:pt x="7281" y="13379"/>
                  <a:pt x="7457" y="13504"/>
                </a:cubicBezTo>
                <a:cubicBezTo>
                  <a:pt x="7740" y="13706"/>
                  <a:pt x="8764" y="13466"/>
                  <a:pt x="14624" y="11803"/>
                </a:cubicBezTo>
                <a:cubicBezTo>
                  <a:pt x="15422" y="11577"/>
                  <a:pt x="16402" y="11088"/>
                  <a:pt x="16801" y="10718"/>
                </a:cubicBezTo>
                <a:cubicBezTo>
                  <a:pt x="17200" y="10349"/>
                  <a:pt x="18153" y="9823"/>
                  <a:pt x="18919" y="9551"/>
                </a:cubicBezTo>
                <a:cubicBezTo>
                  <a:pt x="19887" y="9207"/>
                  <a:pt x="20259" y="8860"/>
                  <a:pt x="20138" y="8409"/>
                </a:cubicBezTo>
                <a:cubicBezTo>
                  <a:pt x="20088" y="8223"/>
                  <a:pt x="19904" y="8125"/>
                  <a:pt x="19642" y="8097"/>
                </a:cubicBezTo>
                <a:close/>
              </a:path>
            </a:pathLst>
          </a:custGeom>
          <a:ln w="12700">
            <a:miter lim="400000"/>
          </a:ln>
        </p:spPr>
      </p:pic>
      <p:sp>
        <p:nvSpPr>
          <p:cNvPr id="223" name="Rectangle aux angles arrondis"/>
          <p:cNvSpPr/>
          <p:nvPr/>
        </p:nvSpPr>
        <p:spPr>
          <a:xfrm>
            <a:off x="2963964" y="2168662"/>
            <a:ext cx="2857501" cy="118168"/>
          </a:xfrm>
          <a:prstGeom prst="roundRect">
            <a:avLst>
              <a:gd name="adj" fmla="val 50000"/>
            </a:avLst>
          </a:prstGeom>
          <a:solidFill>
            <a:srgbClr val="00F900"/>
          </a:solidFill>
          <a:ln w="12700">
            <a:miter lim="400000"/>
          </a:ln>
        </p:spPr>
        <p:txBody>
          <a:bodyPr lIns="25400" tIns="25400" rIns="25400" bIns="25400" anchor="ctr"/>
          <a:lstStyle/>
          <a:p>
            <a:pPr>
              <a:defRPr sz="5000" b="0">
                <a:solidFill>
                  <a:srgbClr val="FFFFFF"/>
                </a:solidFill>
                <a:latin typeface="+mn-lt"/>
                <a:ea typeface="+mn-ea"/>
                <a:cs typeface="+mn-cs"/>
                <a:sym typeface="Helvetica Neue Light"/>
              </a:defRPr>
            </a:pPr>
            <a:endParaRPr sz="2500"/>
          </a:p>
        </p:txBody>
      </p:sp>
      <p:sp>
        <p:nvSpPr>
          <p:cNvPr id="224" name="Jun 8th 2018…"/>
          <p:cNvSpPr txBox="1"/>
          <p:nvPr/>
        </p:nvSpPr>
        <p:spPr>
          <a:xfrm>
            <a:off x="2205163" y="1129538"/>
            <a:ext cx="1506727" cy="8705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normAutofit/>
          </a:bodyPr>
          <a:lstStyle/>
          <a:p>
            <a:pPr>
              <a:defRPr sz="3100" b="0">
                <a:solidFill>
                  <a:srgbClr val="00F900"/>
                </a:solidFill>
                <a:latin typeface="American Typewriter"/>
                <a:ea typeface="American Typewriter"/>
                <a:cs typeface="American Typewriter"/>
                <a:sym typeface="American Typewriter"/>
              </a:defRPr>
            </a:pPr>
            <a:r>
              <a:rPr sz="1550"/>
              <a:t>Jun 8th 2018 </a:t>
            </a:r>
          </a:p>
          <a:p>
            <a:pPr>
              <a:defRPr sz="3100" b="0">
                <a:solidFill>
                  <a:srgbClr val="00F900"/>
                </a:solidFill>
                <a:latin typeface="American Typewriter"/>
                <a:ea typeface="American Typewriter"/>
                <a:cs typeface="American Typewriter"/>
                <a:sym typeface="American Typewriter"/>
              </a:defRPr>
            </a:pPr>
            <a:r>
              <a:rPr sz="1550"/>
              <a:t>00h  (+ 03h)</a:t>
            </a:r>
          </a:p>
        </p:txBody>
      </p:sp>
      <p:sp>
        <p:nvSpPr>
          <p:cNvPr id="225" name="Paris (+02)"/>
          <p:cNvSpPr txBox="1"/>
          <p:nvPr/>
        </p:nvSpPr>
        <p:spPr>
          <a:xfrm>
            <a:off x="8877531" y="2993808"/>
            <a:ext cx="3054199" cy="12979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normAutofit/>
          </a:bodyPr>
          <a:lstStyle>
            <a:lvl1pPr>
              <a:defRPr sz="6000" b="0">
                <a:solidFill>
                  <a:srgbClr val="818080"/>
                </a:solidFill>
                <a:latin typeface="Helvetica Neue Thin"/>
                <a:ea typeface="Helvetica Neue Thin"/>
                <a:cs typeface="Helvetica Neue Thin"/>
                <a:sym typeface="Helvetica Neue Thin"/>
              </a:defRPr>
            </a:lvl1pPr>
          </a:lstStyle>
          <a:p>
            <a:r>
              <a:rPr sz="3000"/>
              <a:t>Paris (+02)</a:t>
            </a:r>
          </a:p>
        </p:txBody>
      </p:sp>
      <p:sp>
        <p:nvSpPr>
          <p:cNvPr id="226" name="Istanbul (+03)"/>
          <p:cNvSpPr txBox="1"/>
          <p:nvPr/>
        </p:nvSpPr>
        <p:spPr>
          <a:xfrm>
            <a:off x="8877531" y="1553368"/>
            <a:ext cx="3054199" cy="12979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normAutofit/>
          </a:bodyPr>
          <a:lstStyle>
            <a:lvl1pPr>
              <a:defRPr sz="6000" b="0">
                <a:solidFill>
                  <a:srgbClr val="818080"/>
                </a:solidFill>
                <a:latin typeface="Helvetica Neue Thin"/>
                <a:ea typeface="Helvetica Neue Thin"/>
                <a:cs typeface="Helvetica Neue Thin"/>
                <a:sym typeface="Helvetica Neue Thin"/>
              </a:defRPr>
            </a:lvl1pPr>
          </a:lstStyle>
          <a:p>
            <a:r>
              <a:rPr sz="3000"/>
              <a:t>Istanbul (+03)</a:t>
            </a:r>
          </a:p>
        </p:txBody>
      </p:sp>
      <p:sp>
        <p:nvSpPr>
          <p:cNvPr id="227" name="Jun 8th 2018…"/>
          <p:cNvSpPr txBox="1"/>
          <p:nvPr/>
        </p:nvSpPr>
        <p:spPr>
          <a:xfrm>
            <a:off x="5064294" y="1129538"/>
            <a:ext cx="1506727" cy="8705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normAutofit/>
          </a:bodyPr>
          <a:lstStyle/>
          <a:p>
            <a:pPr>
              <a:defRPr sz="3100" b="0">
                <a:solidFill>
                  <a:srgbClr val="00F900"/>
                </a:solidFill>
                <a:latin typeface="American Typewriter"/>
                <a:ea typeface="American Typewriter"/>
                <a:cs typeface="American Typewriter"/>
                <a:sym typeface="American Typewriter"/>
              </a:defRPr>
            </a:pPr>
            <a:r>
              <a:rPr sz="1550"/>
              <a:t>Jun 8th 2018 </a:t>
            </a:r>
          </a:p>
          <a:p>
            <a:pPr>
              <a:defRPr sz="3100" b="0">
                <a:solidFill>
                  <a:srgbClr val="00F900"/>
                </a:solidFill>
                <a:latin typeface="American Typewriter"/>
                <a:ea typeface="American Typewriter"/>
                <a:cs typeface="American Typewriter"/>
                <a:sym typeface="American Typewriter"/>
              </a:defRPr>
            </a:pPr>
            <a:r>
              <a:rPr sz="1550"/>
              <a:t>23h59  (+ 03h)</a:t>
            </a:r>
          </a:p>
        </p:txBody>
      </p:sp>
      <p:sp>
        <p:nvSpPr>
          <p:cNvPr id="228" name="What does June 8th even mean?"/>
          <p:cNvSpPr txBox="1"/>
          <p:nvPr/>
        </p:nvSpPr>
        <p:spPr>
          <a:xfrm>
            <a:off x="736600" y="294449"/>
            <a:ext cx="10718800" cy="66655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ormAutofit/>
          </a:bodyPr>
          <a:lstStyle/>
          <a:p>
            <a:pPr algn="l">
              <a:defRPr sz="6000" b="0">
                <a:solidFill>
                  <a:srgbClr val="FFFFFF"/>
                </a:solidFill>
                <a:latin typeface="Helvetica Neue Thin"/>
                <a:ea typeface="Helvetica Neue Thin"/>
                <a:cs typeface="Helvetica Neue Thin"/>
                <a:sym typeface="Helvetica Neue Thin"/>
              </a:defRPr>
            </a:pPr>
            <a:r>
              <a:rPr sz="3000"/>
              <a:t>What does </a:t>
            </a:r>
            <a:r>
              <a:rPr sz="3000" b="1">
                <a:latin typeface="Helvetica Neue"/>
                <a:ea typeface="Helvetica Neue"/>
                <a:cs typeface="Helvetica Neue"/>
                <a:sym typeface="Helvetica Neue"/>
              </a:rPr>
              <a:t>June 8th</a:t>
            </a:r>
            <a:r>
              <a:rPr sz="3000"/>
              <a:t> even mean?</a:t>
            </a:r>
          </a:p>
        </p:txBody>
      </p:sp>
      <p:pic>
        <p:nvPicPr>
          <p:cNvPr id="3" name="pasted-image.pdf" descr="pasted-image.pdf">
            <a:extLst>
              <a:ext uri="{FF2B5EF4-FFF2-40B4-BE49-F238E27FC236}">
                <a16:creationId xmlns:a16="http://schemas.microsoft.com/office/drawing/2014/main" id="{AF6EB067-3B83-E7D4-E58F-E047A364657E}"/>
              </a:ext>
            </a:extLst>
          </p:cNvPr>
          <p:cNvPicPr>
            <a:picLocks noChangeAspect="1"/>
          </p:cNvPicPr>
          <p:nvPr/>
        </p:nvPicPr>
        <p:blipFill>
          <a:blip r:embed="rId3"/>
          <a:stretch>
            <a:fillRect/>
          </a:stretch>
        </p:blipFill>
        <p:spPr>
          <a:xfrm>
            <a:off x="4227129" y="5154403"/>
            <a:ext cx="331425" cy="269283"/>
          </a:xfrm>
          <a:prstGeom prst="rect">
            <a:avLst/>
          </a:prstGeom>
          <a:ln w="12700">
            <a:miter lim="400000"/>
          </a:ln>
        </p:spPr>
      </p:pic>
      <p:sp>
        <p:nvSpPr>
          <p:cNvPr id="4" name="Jun 7th 2018…">
            <a:extLst>
              <a:ext uri="{FF2B5EF4-FFF2-40B4-BE49-F238E27FC236}">
                <a16:creationId xmlns:a16="http://schemas.microsoft.com/office/drawing/2014/main" id="{5F745E7D-4A8D-0B36-155A-21383562393C}"/>
              </a:ext>
            </a:extLst>
          </p:cNvPr>
          <p:cNvSpPr txBox="1"/>
          <p:nvPr/>
        </p:nvSpPr>
        <p:spPr>
          <a:xfrm>
            <a:off x="3639350" y="5278614"/>
            <a:ext cx="1506727" cy="8705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normAutofit/>
          </a:bodyPr>
          <a:lstStyle/>
          <a:p>
            <a:pPr algn="ctr">
              <a:defRPr sz="2200" b="0">
                <a:solidFill>
                  <a:srgbClr val="DC602A"/>
                </a:solidFill>
                <a:latin typeface="American Typewriter"/>
                <a:ea typeface="American Typewriter"/>
                <a:cs typeface="American Typewriter"/>
                <a:sym typeface="American Typewriter"/>
              </a:defRPr>
            </a:pPr>
            <a:r>
              <a:rPr sz="1100" dirty="0">
                <a:solidFill>
                  <a:srgbClr val="11A4EF"/>
                </a:solidFill>
              </a:rPr>
              <a:t>Jun 7th 2018 </a:t>
            </a:r>
          </a:p>
          <a:p>
            <a:pPr algn="ctr">
              <a:defRPr sz="2200" b="0">
                <a:solidFill>
                  <a:srgbClr val="DC602A"/>
                </a:solidFill>
                <a:latin typeface="American Typewriter"/>
                <a:ea typeface="American Typewriter"/>
                <a:cs typeface="American Typewriter"/>
                <a:sym typeface="American Typewriter"/>
              </a:defRPr>
            </a:pPr>
            <a:r>
              <a:rPr sz="1100" dirty="0">
                <a:solidFill>
                  <a:srgbClr val="11A4EF"/>
                </a:solidFill>
              </a:rPr>
              <a:t>22h</a:t>
            </a:r>
            <a:r>
              <a:rPr lang="fr-FR" sz="1100" dirty="0">
                <a:solidFill>
                  <a:srgbClr val="11A4EF"/>
                </a:solidFill>
              </a:rPr>
              <a:t>10</a:t>
            </a:r>
            <a:r>
              <a:rPr sz="1100" dirty="0">
                <a:solidFill>
                  <a:srgbClr val="11A4EF"/>
                </a:solidFill>
              </a:rPr>
              <a:t>  (+ 00h)</a:t>
            </a:r>
          </a:p>
        </p:txBody>
      </p:sp>
      <p:cxnSp>
        <p:nvCxnSpPr>
          <p:cNvPr id="5" name="Connecteur droit 4">
            <a:extLst>
              <a:ext uri="{FF2B5EF4-FFF2-40B4-BE49-F238E27FC236}">
                <a16:creationId xmlns:a16="http://schemas.microsoft.com/office/drawing/2014/main" id="{A176B43C-B4EE-8998-9B1E-28F3DB61ED08}"/>
              </a:ext>
            </a:extLst>
          </p:cNvPr>
          <p:cNvCxnSpPr>
            <a:cxnSpLocks/>
          </p:cNvCxnSpPr>
          <p:nvPr/>
        </p:nvCxnSpPr>
        <p:spPr>
          <a:xfrm>
            <a:off x="5024770" y="4956414"/>
            <a:ext cx="0" cy="644400"/>
          </a:xfrm>
          <a:prstGeom prst="line">
            <a:avLst/>
          </a:prstGeom>
          <a:noFill/>
          <a:ln w="57150" cap="flat">
            <a:solidFill>
              <a:srgbClr val="818080"/>
            </a:solidFill>
            <a:prstDash val="sysDash"/>
            <a:miter lim="400000"/>
          </a:ln>
          <a:effectLst/>
          <a:sp3d/>
        </p:spPr>
        <p:style>
          <a:lnRef idx="0">
            <a:scrgbClr r="0" g="0" b="0"/>
          </a:lnRef>
          <a:fillRef idx="0">
            <a:scrgbClr r="0" g="0" b="0"/>
          </a:fillRef>
          <a:effectRef idx="0">
            <a:scrgbClr r="0" g="0" b="0"/>
          </a:effectRef>
          <a:fontRef idx="none"/>
        </p:style>
      </p:cxn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Our moon has been drifting away from Earth for 2.5 billion years | Space">
            <a:extLst>
              <a:ext uri="{FF2B5EF4-FFF2-40B4-BE49-F238E27FC236}">
                <a16:creationId xmlns:a16="http://schemas.microsoft.com/office/drawing/2014/main" id="{69FE1686-17E7-2F3B-EFB3-68002E9132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178BB4EC-FF41-7238-E133-EF37BDC58F02}"/>
              </a:ext>
            </a:extLst>
          </p:cNvPr>
          <p:cNvSpPr/>
          <p:nvPr/>
        </p:nvSpPr>
        <p:spPr>
          <a:xfrm>
            <a:off x="-74638" y="-192314"/>
            <a:ext cx="12341277" cy="7242628"/>
          </a:xfrm>
          <a:prstGeom prst="rect">
            <a:avLst/>
          </a:prstGeom>
          <a:solidFill>
            <a:schemeClr val="tx1">
              <a:alpha val="33075"/>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 </a:t>
            </a:r>
          </a:p>
        </p:txBody>
      </p:sp>
      <p:sp>
        <p:nvSpPr>
          <p:cNvPr id="3" name="Rectangle 2">
            <a:extLst>
              <a:ext uri="{FF2B5EF4-FFF2-40B4-BE49-F238E27FC236}">
                <a16:creationId xmlns:a16="http://schemas.microsoft.com/office/drawing/2014/main" id="{33C30E7B-053E-08A9-79CE-B8E3DA64D356}"/>
              </a:ext>
            </a:extLst>
          </p:cNvPr>
          <p:cNvSpPr/>
          <p:nvPr/>
        </p:nvSpPr>
        <p:spPr>
          <a:xfrm>
            <a:off x="0" y="4829784"/>
            <a:ext cx="12192000" cy="1276281"/>
          </a:xfrm>
          <a:prstGeom prst="rect">
            <a:avLst/>
          </a:prstGeom>
          <a:solidFill>
            <a:schemeClr val="tx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TextBox 6">
            <a:extLst>
              <a:ext uri="{FF2B5EF4-FFF2-40B4-BE49-F238E27FC236}">
                <a16:creationId xmlns:a16="http://schemas.microsoft.com/office/drawing/2014/main" id="{0628F29A-B5DA-A230-CE76-2C75A4E486B7}"/>
              </a:ext>
            </a:extLst>
          </p:cNvPr>
          <p:cNvSpPr txBox="1"/>
          <p:nvPr/>
        </p:nvSpPr>
        <p:spPr>
          <a:xfrm>
            <a:off x="498796" y="5225364"/>
            <a:ext cx="7635553" cy="523220"/>
          </a:xfrm>
          <a:prstGeom prst="rect">
            <a:avLst/>
          </a:prstGeom>
          <a:noFill/>
        </p:spPr>
        <p:txBody>
          <a:bodyPr wrap="square" lIns="91440" tIns="45720" rIns="91440" bIns="45720" rtlCol="0" anchor="ctr">
            <a:spAutoFit/>
          </a:bodyPr>
          <a:lstStyle/>
          <a:p>
            <a:r>
              <a:rPr lang="fr-FR" sz="2800" b="1" cap="all" dirty="0">
                <a:solidFill>
                  <a:srgbClr val="F9D45F"/>
                </a:solidFill>
                <a:latin typeface="Alte Haas Grotesk"/>
              </a:rPr>
              <a:t>Disclaimer</a:t>
            </a:r>
            <a:endParaRPr lang="fr-FR" sz="2800" b="1" cap="all" dirty="0">
              <a:solidFill>
                <a:srgbClr val="FAFCD7"/>
              </a:solidFill>
              <a:latin typeface="Alte Haas Grotesk"/>
            </a:endParaRPr>
          </a:p>
        </p:txBody>
      </p:sp>
    </p:spTree>
    <p:extLst>
      <p:ext uri="{BB962C8B-B14F-4D97-AF65-F5344CB8AC3E}">
        <p14:creationId xmlns:p14="http://schemas.microsoft.com/office/powerpoint/2010/main" val="20072069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 name="UTC (+00)"/>
          <p:cNvSpPr txBox="1"/>
          <p:nvPr/>
        </p:nvSpPr>
        <p:spPr>
          <a:xfrm>
            <a:off x="8877531" y="4571800"/>
            <a:ext cx="3054199" cy="12979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normAutofit/>
          </a:bodyPr>
          <a:lstStyle>
            <a:lvl1pPr>
              <a:defRPr sz="6000" b="0">
                <a:solidFill>
                  <a:srgbClr val="818080"/>
                </a:solidFill>
                <a:latin typeface="Helvetica Neue Thin"/>
                <a:ea typeface="Helvetica Neue Thin"/>
                <a:cs typeface="Helvetica Neue Thin"/>
                <a:sym typeface="Helvetica Neue Thin"/>
              </a:defRPr>
            </a:lvl1pPr>
          </a:lstStyle>
          <a:p>
            <a:r>
              <a:rPr sz="3000"/>
              <a:t>UTC (+00)</a:t>
            </a:r>
          </a:p>
        </p:txBody>
      </p:sp>
      <p:pic>
        <p:nvPicPr>
          <p:cNvPr id="231" name="Grouper" descr="Grouper"/>
          <p:cNvPicPr>
            <a:picLocks noChangeAspect="1"/>
          </p:cNvPicPr>
          <p:nvPr/>
        </p:nvPicPr>
        <p:blipFill>
          <a:blip r:embed="rId2"/>
          <a:srcRect l="19430" t="20994" r="16463" b="72124"/>
          <a:stretch>
            <a:fillRect/>
          </a:stretch>
        </p:blipFill>
        <p:spPr>
          <a:xfrm>
            <a:off x="1970216" y="1938421"/>
            <a:ext cx="6468818" cy="520736"/>
          </a:xfrm>
          <a:custGeom>
            <a:avLst/>
            <a:gdLst/>
            <a:ahLst/>
            <a:cxnLst>
              <a:cxn ang="0">
                <a:pos x="wd2" y="hd2"/>
              </a:cxn>
              <a:cxn ang="5400000">
                <a:pos x="wd2" y="hd2"/>
              </a:cxn>
              <a:cxn ang="10800000">
                <a:pos x="wd2" y="hd2"/>
              </a:cxn>
              <a:cxn ang="16200000">
                <a:pos x="wd2" y="hd2"/>
              </a:cxn>
            </a:cxnLst>
            <a:rect l="0" t="0" r="r" b="b"/>
            <a:pathLst>
              <a:path w="21541" h="21567" extrusionOk="0">
                <a:moveTo>
                  <a:pt x="20162" y="1"/>
                </a:moveTo>
                <a:cubicBezTo>
                  <a:pt x="20141" y="-9"/>
                  <a:pt x="20118" y="37"/>
                  <a:pt x="20098" y="141"/>
                </a:cubicBezTo>
                <a:cubicBezTo>
                  <a:pt x="20051" y="372"/>
                  <a:pt x="20065" y="550"/>
                  <a:pt x="20133" y="585"/>
                </a:cubicBezTo>
                <a:cubicBezTo>
                  <a:pt x="20194" y="616"/>
                  <a:pt x="20228" y="439"/>
                  <a:pt x="20209" y="199"/>
                </a:cubicBezTo>
                <a:cubicBezTo>
                  <a:pt x="20200" y="79"/>
                  <a:pt x="20182" y="12"/>
                  <a:pt x="20162" y="1"/>
                </a:cubicBezTo>
                <a:close/>
                <a:moveTo>
                  <a:pt x="20316" y="683"/>
                </a:moveTo>
                <a:cubicBezTo>
                  <a:pt x="20282" y="709"/>
                  <a:pt x="20489" y="1811"/>
                  <a:pt x="20776" y="3124"/>
                </a:cubicBezTo>
                <a:cubicBezTo>
                  <a:pt x="21324" y="5628"/>
                  <a:pt x="21485" y="6163"/>
                  <a:pt x="21310" y="4900"/>
                </a:cubicBezTo>
                <a:cubicBezTo>
                  <a:pt x="21175" y="3923"/>
                  <a:pt x="20398" y="622"/>
                  <a:pt x="20316" y="683"/>
                </a:cubicBezTo>
                <a:close/>
                <a:moveTo>
                  <a:pt x="21454" y="5746"/>
                </a:moveTo>
                <a:cubicBezTo>
                  <a:pt x="21447" y="5782"/>
                  <a:pt x="21447" y="5976"/>
                  <a:pt x="21453" y="6338"/>
                </a:cubicBezTo>
                <a:cubicBezTo>
                  <a:pt x="21464" y="6891"/>
                  <a:pt x="21387" y="7982"/>
                  <a:pt x="21282" y="8762"/>
                </a:cubicBezTo>
                <a:cubicBezTo>
                  <a:pt x="21128" y="9914"/>
                  <a:pt x="21076" y="10011"/>
                  <a:pt x="21005" y="9280"/>
                </a:cubicBezTo>
                <a:cubicBezTo>
                  <a:pt x="20934" y="8540"/>
                  <a:pt x="20925" y="8573"/>
                  <a:pt x="20953" y="9477"/>
                </a:cubicBezTo>
                <a:cubicBezTo>
                  <a:pt x="20978" y="10305"/>
                  <a:pt x="20823" y="11580"/>
                  <a:pt x="20329" y="14630"/>
                </a:cubicBezTo>
                <a:cubicBezTo>
                  <a:pt x="19968" y="16860"/>
                  <a:pt x="19608" y="19332"/>
                  <a:pt x="19528" y="20120"/>
                </a:cubicBezTo>
                <a:cubicBezTo>
                  <a:pt x="19448" y="20908"/>
                  <a:pt x="19399" y="21558"/>
                  <a:pt x="19418" y="21567"/>
                </a:cubicBezTo>
                <a:cubicBezTo>
                  <a:pt x="19470" y="21591"/>
                  <a:pt x="20972" y="12772"/>
                  <a:pt x="21252" y="10801"/>
                </a:cubicBezTo>
                <a:cubicBezTo>
                  <a:pt x="21516" y="8936"/>
                  <a:pt x="21600" y="7348"/>
                  <a:pt x="21499" y="6116"/>
                </a:cubicBezTo>
                <a:cubicBezTo>
                  <a:pt x="21476" y="5834"/>
                  <a:pt x="21461" y="5710"/>
                  <a:pt x="21454" y="5746"/>
                </a:cubicBezTo>
                <a:close/>
                <a:moveTo>
                  <a:pt x="19642" y="8097"/>
                </a:moveTo>
                <a:cubicBezTo>
                  <a:pt x="18857" y="8010"/>
                  <a:pt x="17369" y="8563"/>
                  <a:pt x="16685" y="9346"/>
                </a:cubicBezTo>
                <a:cubicBezTo>
                  <a:pt x="16023" y="10103"/>
                  <a:pt x="8977" y="11272"/>
                  <a:pt x="3453" y="11540"/>
                </a:cubicBezTo>
                <a:lnTo>
                  <a:pt x="0" y="11705"/>
                </a:lnTo>
                <a:lnTo>
                  <a:pt x="2960" y="12288"/>
                </a:lnTo>
                <a:cubicBezTo>
                  <a:pt x="4587" y="12607"/>
                  <a:pt x="6193" y="12955"/>
                  <a:pt x="6528" y="13069"/>
                </a:cubicBezTo>
                <a:cubicBezTo>
                  <a:pt x="6864" y="13183"/>
                  <a:pt x="7281" y="13379"/>
                  <a:pt x="7457" y="13504"/>
                </a:cubicBezTo>
                <a:cubicBezTo>
                  <a:pt x="7740" y="13706"/>
                  <a:pt x="8764" y="13466"/>
                  <a:pt x="14624" y="11803"/>
                </a:cubicBezTo>
                <a:cubicBezTo>
                  <a:pt x="15422" y="11577"/>
                  <a:pt x="16402" y="11088"/>
                  <a:pt x="16801" y="10718"/>
                </a:cubicBezTo>
                <a:cubicBezTo>
                  <a:pt x="17200" y="10349"/>
                  <a:pt x="18153" y="9823"/>
                  <a:pt x="18919" y="9551"/>
                </a:cubicBezTo>
                <a:cubicBezTo>
                  <a:pt x="19887" y="9207"/>
                  <a:pt x="20259" y="8860"/>
                  <a:pt x="20138" y="8409"/>
                </a:cubicBezTo>
                <a:cubicBezTo>
                  <a:pt x="20088" y="8223"/>
                  <a:pt x="19904" y="8125"/>
                  <a:pt x="19642" y="8097"/>
                </a:cubicBezTo>
                <a:close/>
              </a:path>
            </a:pathLst>
          </a:custGeom>
          <a:ln w="12700">
            <a:miter lim="400000"/>
          </a:ln>
        </p:spPr>
      </p:pic>
      <p:pic>
        <p:nvPicPr>
          <p:cNvPr id="232" name="Grouper" descr="Grouper"/>
          <p:cNvPicPr>
            <a:picLocks noChangeAspect="1"/>
          </p:cNvPicPr>
          <p:nvPr/>
        </p:nvPicPr>
        <p:blipFill>
          <a:blip r:embed="rId2"/>
          <a:srcRect l="19430" t="20994" r="16463" b="72124"/>
          <a:stretch>
            <a:fillRect/>
          </a:stretch>
        </p:blipFill>
        <p:spPr>
          <a:xfrm>
            <a:off x="2149097" y="5022204"/>
            <a:ext cx="6468818" cy="520737"/>
          </a:xfrm>
          <a:custGeom>
            <a:avLst/>
            <a:gdLst/>
            <a:ahLst/>
            <a:cxnLst>
              <a:cxn ang="0">
                <a:pos x="wd2" y="hd2"/>
              </a:cxn>
              <a:cxn ang="5400000">
                <a:pos x="wd2" y="hd2"/>
              </a:cxn>
              <a:cxn ang="10800000">
                <a:pos x="wd2" y="hd2"/>
              </a:cxn>
              <a:cxn ang="16200000">
                <a:pos x="wd2" y="hd2"/>
              </a:cxn>
            </a:cxnLst>
            <a:rect l="0" t="0" r="r" b="b"/>
            <a:pathLst>
              <a:path w="21541" h="21567" extrusionOk="0">
                <a:moveTo>
                  <a:pt x="20162" y="1"/>
                </a:moveTo>
                <a:cubicBezTo>
                  <a:pt x="20141" y="-9"/>
                  <a:pt x="20118" y="37"/>
                  <a:pt x="20098" y="141"/>
                </a:cubicBezTo>
                <a:cubicBezTo>
                  <a:pt x="20051" y="372"/>
                  <a:pt x="20065" y="550"/>
                  <a:pt x="20133" y="585"/>
                </a:cubicBezTo>
                <a:cubicBezTo>
                  <a:pt x="20194" y="616"/>
                  <a:pt x="20228" y="439"/>
                  <a:pt x="20209" y="199"/>
                </a:cubicBezTo>
                <a:cubicBezTo>
                  <a:pt x="20200" y="79"/>
                  <a:pt x="20182" y="12"/>
                  <a:pt x="20162" y="1"/>
                </a:cubicBezTo>
                <a:close/>
                <a:moveTo>
                  <a:pt x="20316" y="683"/>
                </a:moveTo>
                <a:cubicBezTo>
                  <a:pt x="20282" y="709"/>
                  <a:pt x="20489" y="1811"/>
                  <a:pt x="20776" y="3124"/>
                </a:cubicBezTo>
                <a:cubicBezTo>
                  <a:pt x="21324" y="5628"/>
                  <a:pt x="21485" y="6163"/>
                  <a:pt x="21310" y="4900"/>
                </a:cubicBezTo>
                <a:cubicBezTo>
                  <a:pt x="21175" y="3923"/>
                  <a:pt x="20398" y="622"/>
                  <a:pt x="20316" y="683"/>
                </a:cubicBezTo>
                <a:close/>
                <a:moveTo>
                  <a:pt x="21454" y="5746"/>
                </a:moveTo>
                <a:cubicBezTo>
                  <a:pt x="21447" y="5782"/>
                  <a:pt x="21447" y="5976"/>
                  <a:pt x="21453" y="6338"/>
                </a:cubicBezTo>
                <a:cubicBezTo>
                  <a:pt x="21464" y="6891"/>
                  <a:pt x="21387" y="7982"/>
                  <a:pt x="21282" y="8762"/>
                </a:cubicBezTo>
                <a:cubicBezTo>
                  <a:pt x="21128" y="9914"/>
                  <a:pt x="21076" y="10011"/>
                  <a:pt x="21005" y="9280"/>
                </a:cubicBezTo>
                <a:cubicBezTo>
                  <a:pt x="20934" y="8540"/>
                  <a:pt x="20925" y="8573"/>
                  <a:pt x="20953" y="9477"/>
                </a:cubicBezTo>
                <a:cubicBezTo>
                  <a:pt x="20978" y="10305"/>
                  <a:pt x="20823" y="11580"/>
                  <a:pt x="20329" y="14630"/>
                </a:cubicBezTo>
                <a:cubicBezTo>
                  <a:pt x="19968" y="16860"/>
                  <a:pt x="19608" y="19332"/>
                  <a:pt x="19528" y="20120"/>
                </a:cubicBezTo>
                <a:cubicBezTo>
                  <a:pt x="19448" y="20908"/>
                  <a:pt x="19399" y="21558"/>
                  <a:pt x="19418" y="21567"/>
                </a:cubicBezTo>
                <a:cubicBezTo>
                  <a:pt x="19470" y="21591"/>
                  <a:pt x="20972" y="12772"/>
                  <a:pt x="21252" y="10801"/>
                </a:cubicBezTo>
                <a:cubicBezTo>
                  <a:pt x="21516" y="8936"/>
                  <a:pt x="21600" y="7348"/>
                  <a:pt x="21499" y="6116"/>
                </a:cubicBezTo>
                <a:cubicBezTo>
                  <a:pt x="21476" y="5834"/>
                  <a:pt x="21461" y="5710"/>
                  <a:pt x="21454" y="5746"/>
                </a:cubicBezTo>
                <a:close/>
                <a:moveTo>
                  <a:pt x="19642" y="8097"/>
                </a:moveTo>
                <a:cubicBezTo>
                  <a:pt x="18857" y="8010"/>
                  <a:pt x="17369" y="8563"/>
                  <a:pt x="16685" y="9346"/>
                </a:cubicBezTo>
                <a:cubicBezTo>
                  <a:pt x="16023" y="10103"/>
                  <a:pt x="8977" y="11272"/>
                  <a:pt x="3453" y="11540"/>
                </a:cubicBezTo>
                <a:lnTo>
                  <a:pt x="0" y="11705"/>
                </a:lnTo>
                <a:lnTo>
                  <a:pt x="2960" y="12288"/>
                </a:lnTo>
                <a:cubicBezTo>
                  <a:pt x="4587" y="12607"/>
                  <a:pt x="6193" y="12955"/>
                  <a:pt x="6528" y="13069"/>
                </a:cubicBezTo>
                <a:cubicBezTo>
                  <a:pt x="6864" y="13183"/>
                  <a:pt x="7281" y="13379"/>
                  <a:pt x="7457" y="13504"/>
                </a:cubicBezTo>
                <a:cubicBezTo>
                  <a:pt x="7740" y="13706"/>
                  <a:pt x="8764" y="13466"/>
                  <a:pt x="14624" y="11803"/>
                </a:cubicBezTo>
                <a:cubicBezTo>
                  <a:pt x="15422" y="11577"/>
                  <a:pt x="16402" y="11088"/>
                  <a:pt x="16801" y="10718"/>
                </a:cubicBezTo>
                <a:cubicBezTo>
                  <a:pt x="17200" y="10349"/>
                  <a:pt x="18153" y="9823"/>
                  <a:pt x="18919" y="9551"/>
                </a:cubicBezTo>
                <a:cubicBezTo>
                  <a:pt x="19887" y="9207"/>
                  <a:pt x="20259" y="8860"/>
                  <a:pt x="20138" y="8409"/>
                </a:cubicBezTo>
                <a:cubicBezTo>
                  <a:pt x="20088" y="8223"/>
                  <a:pt x="19904" y="8125"/>
                  <a:pt x="19642" y="8097"/>
                </a:cubicBezTo>
                <a:close/>
              </a:path>
            </a:pathLst>
          </a:custGeom>
          <a:ln w="12700">
            <a:miter lim="400000"/>
          </a:ln>
        </p:spPr>
      </p:pic>
      <p:pic>
        <p:nvPicPr>
          <p:cNvPr id="233" name="Grouper" descr="Grouper"/>
          <p:cNvPicPr>
            <a:picLocks noChangeAspect="1"/>
          </p:cNvPicPr>
          <p:nvPr/>
        </p:nvPicPr>
        <p:blipFill>
          <a:blip r:embed="rId2"/>
          <a:srcRect l="19430" t="20994" r="16463" b="72124"/>
          <a:stretch>
            <a:fillRect/>
          </a:stretch>
        </p:blipFill>
        <p:spPr>
          <a:xfrm>
            <a:off x="2149097" y="3480313"/>
            <a:ext cx="6468818" cy="520736"/>
          </a:xfrm>
          <a:custGeom>
            <a:avLst/>
            <a:gdLst/>
            <a:ahLst/>
            <a:cxnLst>
              <a:cxn ang="0">
                <a:pos x="wd2" y="hd2"/>
              </a:cxn>
              <a:cxn ang="5400000">
                <a:pos x="wd2" y="hd2"/>
              </a:cxn>
              <a:cxn ang="10800000">
                <a:pos x="wd2" y="hd2"/>
              </a:cxn>
              <a:cxn ang="16200000">
                <a:pos x="wd2" y="hd2"/>
              </a:cxn>
            </a:cxnLst>
            <a:rect l="0" t="0" r="r" b="b"/>
            <a:pathLst>
              <a:path w="21541" h="21567" extrusionOk="0">
                <a:moveTo>
                  <a:pt x="20162" y="1"/>
                </a:moveTo>
                <a:cubicBezTo>
                  <a:pt x="20141" y="-9"/>
                  <a:pt x="20118" y="37"/>
                  <a:pt x="20098" y="141"/>
                </a:cubicBezTo>
                <a:cubicBezTo>
                  <a:pt x="20051" y="372"/>
                  <a:pt x="20065" y="550"/>
                  <a:pt x="20133" y="585"/>
                </a:cubicBezTo>
                <a:cubicBezTo>
                  <a:pt x="20194" y="616"/>
                  <a:pt x="20228" y="439"/>
                  <a:pt x="20209" y="199"/>
                </a:cubicBezTo>
                <a:cubicBezTo>
                  <a:pt x="20200" y="79"/>
                  <a:pt x="20182" y="12"/>
                  <a:pt x="20162" y="1"/>
                </a:cubicBezTo>
                <a:close/>
                <a:moveTo>
                  <a:pt x="20316" y="683"/>
                </a:moveTo>
                <a:cubicBezTo>
                  <a:pt x="20282" y="709"/>
                  <a:pt x="20489" y="1811"/>
                  <a:pt x="20776" y="3124"/>
                </a:cubicBezTo>
                <a:cubicBezTo>
                  <a:pt x="21324" y="5628"/>
                  <a:pt x="21485" y="6163"/>
                  <a:pt x="21310" y="4900"/>
                </a:cubicBezTo>
                <a:cubicBezTo>
                  <a:pt x="21175" y="3923"/>
                  <a:pt x="20398" y="622"/>
                  <a:pt x="20316" y="683"/>
                </a:cubicBezTo>
                <a:close/>
                <a:moveTo>
                  <a:pt x="21454" y="5746"/>
                </a:moveTo>
                <a:cubicBezTo>
                  <a:pt x="21447" y="5782"/>
                  <a:pt x="21447" y="5976"/>
                  <a:pt x="21453" y="6338"/>
                </a:cubicBezTo>
                <a:cubicBezTo>
                  <a:pt x="21464" y="6891"/>
                  <a:pt x="21387" y="7982"/>
                  <a:pt x="21282" y="8762"/>
                </a:cubicBezTo>
                <a:cubicBezTo>
                  <a:pt x="21128" y="9914"/>
                  <a:pt x="21076" y="10011"/>
                  <a:pt x="21005" y="9280"/>
                </a:cubicBezTo>
                <a:cubicBezTo>
                  <a:pt x="20934" y="8540"/>
                  <a:pt x="20925" y="8573"/>
                  <a:pt x="20953" y="9477"/>
                </a:cubicBezTo>
                <a:cubicBezTo>
                  <a:pt x="20978" y="10305"/>
                  <a:pt x="20823" y="11580"/>
                  <a:pt x="20329" y="14630"/>
                </a:cubicBezTo>
                <a:cubicBezTo>
                  <a:pt x="19968" y="16860"/>
                  <a:pt x="19608" y="19332"/>
                  <a:pt x="19528" y="20120"/>
                </a:cubicBezTo>
                <a:cubicBezTo>
                  <a:pt x="19448" y="20908"/>
                  <a:pt x="19399" y="21558"/>
                  <a:pt x="19418" y="21567"/>
                </a:cubicBezTo>
                <a:cubicBezTo>
                  <a:pt x="19470" y="21591"/>
                  <a:pt x="20972" y="12772"/>
                  <a:pt x="21252" y="10801"/>
                </a:cubicBezTo>
                <a:cubicBezTo>
                  <a:pt x="21516" y="8936"/>
                  <a:pt x="21600" y="7348"/>
                  <a:pt x="21499" y="6116"/>
                </a:cubicBezTo>
                <a:cubicBezTo>
                  <a:pt x="21476" y="5834"/>
                  <a:pt x="21461" y="5710"/>
                  <a:pt x="21454" y="5746"/>
                </a:cubicBezTo>
                <a:close/>
                <a:moveTo>
                  <a:pt x="19642" y="8097"/>
                </a:moveTo>
                <a:cubicBezTo>
                  <a:pt x="18857" y="8010"/>
                  <a:pt x="17369" y="8563"/>
                  <a:pt x="16685" y="9346"/>
                </a:cubicBezTo>
                <a:cubicBezTo>
                  <a:pt x="16023" y="10103"/>
                  <a:pt x="8977" y="11272"/>
                  <a:pt x="3453" y="11540"/>
                </a:cubicBezTo>
                <a:lnTo>
                  <a:pt x="0" y="11705"/>
                </a:lnTo>
                <a:lnTo>
                  <a:pt x="2960" y="12288"/>
                </a:lnTo>
                <a:cubicBezTo>
                  <a:pt x="4587" y="12607"/>
                  <a:pt x="6193" y="12955"/>
                  <a:pt x="6528" y="13069"/>
                </a:cubicBezTo>
                <a:cubicBezTo>
                  <a:pt x="6864" y="13183"/>
                  <a:pt x="7281" y="13379"/>
                  <a:pt x="7457" y="13504"/>
                </a:cubicBezTo>
                <a:cubicBezTo>
                  <a:pt x="7740" y="13706"/>
                  <a:pt x="8764" y="13466"/>
                  <a:pt x="14624" y="11803"/>
                </a:cubicBezTo>
                <a:cubicBezTo>
                  <a:pt x="15422" y="11577"/>
                  <a:pt x="16402" y="11088"/>
                  <a:pt x="16801" y="10718"/>
                </a:cubicBezTo>
                <a:cubicBezTo>
                  <a:pt x="17200" y="10349"/>
                  <a:pt x="18153" y="9823"/>
                  <a:pt x="18919" y="9551"/>
                </a:cubicBezTo>
                <a:cubicBezTo>
                  <a:pt x="19887" y="9207"/>
                  <a:pt x="20259" y="8860"/>
                  <a:pt x="20138" y="8409"/>
                </a:cubicBezTo>
                <a:cubicBezTo>
                  <a:pt x="20088" y="8223"/>
                  <a:pt x="19904" y="8125"/>
                  <a:pt x="19642" y="8097"/>
                </a:cubicBezTo>
                <a:close/>
              </a:path>
            </a:pathLst>
          </a:custGeom>
          <a:ln w="12700">
            <a:miter lim="400000"/>
          </a:ln>
        </p:spPr>
      </p:pic>
      <p:sp>
        <p:nvSpPr>
          <p:cNvPr id="234" name="Rectangle aux angles arrondis"/>
          <p:cNvSpPr/>
          <p:nvPr/>
        </p:nvSpPr>
        <p:spPr>
          <a:xfrm>
            <a:off x="2963964" y="2168662"/>
            <a:ext cx="2857501" cy="118168"/>
          </a:xfrm>
          <a:prstGeom prst="roundRect">
            <a:avLst>
              <a:gd name="adj" fmla="val 50000"/>
            </a:avLst>
          </a:prstGeom>
          <a:solidFill>
            <a:srgbClr val="00F900"/>
          </a:solidFill>
          <a:ln w="12700">
            <a:miter lim="400000"/>
          </a:ln>
        </p:spPr>
        <p:txBody>
          <a:bodyPr lIns="25400" tIns="25400" rIns="25400" bIns="25400" anchor="ctr"/>
          <a:lstStyle/>
          <a:p>
            <a:pPr>
              <a:defRPr sz="5000" b="0">
                <a:solidFill>
                  <a:srgbClr val="FFFFFF"/>
                </a:solidFill>
                <a:latin typeface="+mn-lt"/>
                <a:ea typeface="+mn-ea"/>
                <a:cs typeface="+mn-cs"/>
                <a:sym typeface="Helvetica Neue Light"/>
              </a:defRPr>
            </a:pPr>
            <a:endParaRPr sz="2500"/>
          </a:p>
        </p:txBody>
      </p:sp>
      <p:sp>
        <p:nvSpPr>
          <p:cNvPr id="235" name="Jun 8th 2018…"/>
          <p:cNvSpPr txBox="1"/>
          <p:nvPr/>
        </p:nvSpPr>
        <p:spPr>
          <a:xfrm>
            <a:off x="2205163" y="1129538"/>
            <a:ext cx="1506727" cy="8705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normAutofit/>
          </a:bodyPr>
          <a:lstStyle/>
          <a:p>
            <a:pPr>
              <a:defRPr sz="3100" b="0">
                <a:solidFill>
                  <a:srgbClr val="00F900"/>
                </a:solidFill>
                <a:latin typeface="American Typewriter"/>
                <a:ea typeface="American Typewriter"/>
                <a:cs typeface="American Typewriter"/>
                <a:sym typeface="American Typewriter"/>
              </a:defRPr>
            </a:pPr>
            <a:r>
              <a:rPr sz="1550"/>
              <a:t>Jun 8th 2018 </a:t>
            </a:r>
          </a:p>
          <a:p>
            <a:pPr>
              <a:defRPr sz="3100" b="0">
                <a:solidFill>
                  <a:srgbClr val="00F900"/>
                </a:solidFill>
                <a:latin typeface="American Typewriter"/>
                <a:ea typeface="American Typewriter"/>
                <a:cs typeface="American Typewriter"/>
                <a:sym typeface="American Typewriter"/>
              </a:defRPr>
            </a:pPr>
            <a:r>
              <a:rPr sz="1550"/>
              <a:t>00h  (+ 03h)</a:t>
            </a:r>
          </a:p>
        </p:txBody>
      </p:sp>
      <p:sp>
        <p:nvSpPr>
          <p:cNvPr id="236" name="Ligne"/>
          <p:cNvSpPr/>
          <p:nvPr/>
        </p:nvSpPr>
        <p:spPr>
          <a:xfrm flipV="1">
            <a:off x="2958526" y="2310306"/>
            <a:ext cx="1" cy="3733448"/>
          </a:xfrm>
          <a:prstGeom prst="line">
            <a:avLst/>
          </a:prstGeom>
          <a:ln w="12700">
            <a:solidFill>
              <a:srgbClr val="00F900"/>
            </a:solidFill>
            <a:custDash>
              <a:ds d="600000" sp="600000"/>
            </a:custDash>
            <a:miter lim="400000"/>
          </a:ln>
        </p:spPr>
        <p:txBody>
          <a:bodyPr lIns="25400" tIns="25400" rIns="25400" bIns="25400" anchor="ctr"/>
          <a:lstStyle/>
          <a:p>
            <a:pPr>
              <a:defRPr sz="5000" b="0">
                <a:solidFill>
                  <a:srgbClr val="FFFFFF"/>
                </a:solidFill>
                <a:latin typeface="+mn-lt"/>
                <a:ea typeface="+mn-ea"/>
                <a:cs typeface="+mn-cs"/>
                <a:sym typeface="Helvetica Neue Light"/>
              </a:defRPr>
            </a:pPr>
            <a:endParaRPr sz="2500"/>
          </a:p>
        </p:txBody>
      </p:sp>
      <p:sp>
        <p:nvSpPr>
          <p:cNvPr id="237" name="Jun 7th 2018…"/>
          <p:cNvSpPr txBox="1"/>
          <p:nvPr/>
        </p:nvSpPr>
        <p:spPr>
          <a:xfrm>
            <a:off x="2205163" y="5909700"/>
            <a:ext cx="1506727" cy="8705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normAutofit/>
          </a:bodyPr>
          <a:lstStyle/>
          <a:p>
            <a:pPr>
              <a:defRPr sz="3100">
                <a:solidFill>
                  <a:srgbClr val="00F900"/>
                </a:solidFill>
                <a:latin typeface="American Typewriter"/>
                <a:ea typeface="American Typewriter"/>
                <a:cs typeface="American Typewriter"/>
                <a:sym typeface="American Typewriter"/>
              </a:defRPr>
            </a:pPr>
            <a:r>
              <a:rPr sz="1550" dirty="0">
                <a:solidFill>
                  <a:srgbClr val="FFFFFF"/>
                </a:solidFill>
              </a:rPr>
              <a:t>Jun 7th</a:t>
            </a:r>
            <a:r>
              <a:rPr sz="1550" dirty="0"/>
              <a:t> 2018 </a:t>
            </a:r>
          </a:p>
          <a:p>
            <a:pPr>
              <a:defRPr sz="3100" b="0">
                <a:solidFill>
                  <a:srgbClr val="00F900"/>
                </a:solidFill>
                <a:latin typeface="American Typewriter"/>
                <a:ea typeface="American Typewriter"/>
                <a:cs typeface="American Typewriter"/>
                <a:sym typeface="American Typewriter"/>
              </a:defRPr>
            </a:pPr>
            <a:r>
              <a:rPr sz="1550" dirty="0"/>
              <a:t>21h  (+ 00h)</a:t>
            </a:r>
          </a:p>
        </p:txBody>
      </p:sp>
      <p:sp>
        <p:nvSpPr>
          <p:cNvPr id="238" name="Paris (+02)"/>
          <p:cNvSpPr txBox="1"/>
          <p:nvPr/>
        </p:nvSpPr>
        <p:spPr>
          <a:xfrm>
            <a:off x="8877531" y="2993808"/>
            <a:ext cx="3054199" cy="12979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normAutofit/>
          </a:bodyPr>
          <a:lstStyle>
            <a:lvl1pPr>
              <a:defRPr sz="6000" b="0">
                <a:solidFill>
                  <a:srgbClr val="818080"/>
                </a:solidFill>
                <a:latin typeface="Helvetica Neue Thin"/>
                <a:ea typeface="Helvetica Neue Thin"/>
                <a:cs typeface="Helvetica Neue Thin"/>
                <a:sym typeface="Helvetica Neue Thin"/>
              </a:defRPr>
            </a:lvl1pPr>
          </a:lstStyle>
          <a:p>
            <a:r>
              <a:rPr sz="3000"/>
              <a:t>Paris (+02)</a:t>
            </a:r>
          </a:p>
        </p:txBody>
      </p:sp>
      <p:sp>
        <p:nvSpPr>
          <p:cNvPr id="239" name="Istanbul (+03)"/>
          <p:cNvSpPr txBox="1"/>
          <p:nvPr/>
        </p:nvSpPr>
        <p:spPr>
          <a:xfrm>
            <a:off x="8877531" y="1553368"/>
            <a:ext cx="3054199" cy="12979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normAutofit/>
          </a:bodyPr>
          <a:lstStyle>
            <a:lvl1pPr>
              <a:defRPr sz="6000" b="0">
                <a:solidFill>
                  <a:srgbClr val="818080"/>
                </a:solidFill>
                <a:latin typeface="Helvetica Neue Thin"/>
                <a:ea typeface="Helvetica Neue Thin"/>
                <a:cs typeface="Helvetica Neue Thin"/>
                <a:sym typeface="Helvetica Neue Thin"/>
              </a:defRPr>
            </a:lvl1pPr>
          </a:lstStyle>
          <a:p>
            <a:r>
              <a:rPr sz="3000"/>
              <a:t>Istanbul (+03)</a:t>
            </a:r>
          </a:p>
        </p:txBody>
      </p:sp>
      <p:grpSp>
        <p:nvGrpSpPr>
          <p:cNvPr id="243" name="Grouper"/>
          <p:cNvGrpSpPr/>
          <p:nvPr/>
        </p:nvGrpSpPr>
        <p:grpSpPr>
          <a:xfrm>
            <a:off x="5064294" y="1129538"/>
            <a:ext cx="1506727" cy="5650753"/>
            <a:chOff x="0" y="0"/>
            <a:chExt cx="3013453" cy="11301504"/>
          </a:xfrm>
        </p:grpSpPr>
        <p:sp>
          <p:nvSpPr>
            <p:cNvPr id="240" name="Jun 8th 2018…"/>
            <p:cNvSpPr txBox="1"/>
            <p:nvPr/>
          </p:nvSpPr>
          <p:spPr>
            <a:xfrm>
              <a:off x="0" y="0"/>
              <a:ext cx="3013454" cy="174118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normAutofit/>
            </a:bodyPr>
            <a:lstStyle/>
            <a:p>
              <a:pPr>
                <a:defRPr sz="3100" b="0">
                  <a:solidFill>
                    <a:srgbClr val="00F900"/>
                  </a:solidFill>
                  <a:latin typeface="American Typewriter"/>
                  <a:ea typeface="American Typewriter"/>
                  <a:cs typeface="American Typewriter"/>
                  <a:sym typeface="American Typewriter"/>
                </a:defRPr>
              </a:pPr>
              <a:r>
                <a:rPr sz="1550"/>
                <a:t>Jun 8th 2018 </a:t>
              </a:r>
            </a:p>
            <a:p>
              <a:pPr>
                <a:defRPr sz="3100" b="0">
                  <a:solidFill>
                    <a:srgbClr val="00F900"/>
                  </a:solidFill>
                  <a:latin typeface="American Typewriter"/>
                  <a:ea typeface="American Typewriter"/>
                  <a:cs typeface="American Typewriter"/>
                  <a:sym typeface="American Typewriter"/>
                </a:defRPr>
              </a:pPr>
              <a:r>
                <a:rPr sz="1550"/>
                <a:t>23h59  (+ 03h)</a:t>
              </a:r>
            </a:p>
          </p:txBody>
        </p:sp>
        <p:sp>
          <p:nvSpPr>
            <p:cNvPr id="241" name="Ligne"/>
            <p:cNvSpPr/>
            <p:nvPr/>
          </p:nvSpPr>
          <p:spPr>
            <a:xfrm flipV="1">
              <a:off x="1506727" y="2234537"/>
              <a:ext cx="1" cy="7680409"/>
            </a:xfrm>
            <a:prstGeom prst="line">
              <a:avLst/>
            </a:prstGeom>
            <a:noFill/>
            <a:ln w="12700" cap="flat">
              <a:solidFill>
                <a:srgbClr val="00F900"/>
              </a:solidFill>
              <a:custDash>
                <a:ds d="600000" sp="600000"/>
              </a:custDash>
              <a:miter lim="400000"/>
            </a:ln>
            <a:effectLst/>
          </p:spPr>
          <p:txBody>
            <a:bodyPr wrap="square" lIns="25400" tIns="25400" rIns="25400" bIns="25400" numCol="1" anchor="ctr">
              <a:noAutofit/>
            </a:bodyPr>
            <a:lstStyle/>
            <a:p>
              <a:pPr>
                <a:defRPr sz="5000" b="0">
                  <a:solidFill>
                    <a:srgbClr val="FFFFFF"/>
                  </a:solidFill>
                  <a:latin typeface="+mn-lt"/>
                  <a:ea typeface="+mn-ea"/>
                  <a:cs typeface="+mn-cs"/>
                  <a:sym typeface="Helvetica Neue Light"/>
                </a:defRPr>
              </a:pPr>
              <a:endParaRPr sz="2500"/>
            </a:p>
          </p:txBody>
        </p:sp>
        <p:sp>
          <p:nvSpPr>
            <p:cNvPr id="242" name="Jun 8th 2018…"/>
            <p:cNvSpPr txBox="1"/>
            <p:nvPr/>
          </p:nvSpPr>
          <p:spPr>
            <a:xfrm>
              <a:off x="0" y="9560323"/>
              <a:ext cx="3013454" cy="174118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normAutofit/>
            </a:bodyPr>
            <a:lstStyle/>
            <a:p>
              <a:pPr>
                <a:defRPr sz="3100" b="0">
                  <a:solidFill>
                    <a:srgbClr val="00F900"/>
                  </a:solidFill>
                  <a:latin typeface="American Typewriter"/>
                  <a:ea typeface="American Typewriter"/>
                  <a:cs typeface="American Typewriter"/>
                  <a:sym typeface="American Typewriter"/>
                </a:defRPr>
              </a:pPr>
              <a:r>
                <a:rPr sz="1550" dirty="0">
                  <a:solidFill>
                    <a:schemeClr val="bg1"/>
                  </a:solidFill>
                </a:rPr>
                <a:t>Jun 8th</a:t>
              </a:r>
              <a:r>
                <a:rPr sz="1550" dirty="0"/>
                <a:t> 2018 </a:t>
              </a:r>
            </a:p>
            <a:p>
              <a:pPr>
                <a:defRPr sz="3100" b="0">
                  <a:solidFill>
                    <a:srgbClr val="00F900"/>
                  </a:solidFill>
                  <a:latin typeface="American Typewriter"/>
                  <a:ea typeface="American Typewriter"/>
                  <a:cs typeface="American Typewriter"/>
                  <a:sym typeface="American Typewriter"/>
                </a:defRPr>
              </a:pPr>
              <a:r>
                <a:rPr sz="1550" dirty="0"/>
                <a:t>2</a:t>
              </a:r>
              <a:r>
                <a:rPr lang="fr-FR" sz="1550" dirty="0"/>
                <a:t>0</a:t>
              </a:r>
              <a:r>
                <a:rPr sz="1550" dirty="0"/>
                <a:t>h59  (+ 00h)</a:t>
              </a:r>
            </a:p>
          </p:txBody>
        </p:sp>
      </p:grpSp>
      <p:sp>
        <p:nvSpPr>
          <p:cNvPr id="244" name="What does June 8th even mean?"/>
          <p:cNvSpPr txBox="1"/>
          <p:nvPr/>
        </p:nvSpPr>
        <p:spPr>
          <a:xfrm>
            <a:off x="736600" y="294449"/>
            <a:ext cx="10718800" cy="66655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ormAutofit/>
          </a:bodyPr>
          <a:lstStyle/>
          <a:p>
            <a:pPr algn="l">
              <a:defRPr sz="6000" b="0">
                <a:solidFill>
                  <a:srgbClr val="FFFFFF"/>
                </a:solidFill>
                <a:latin typeface="Helvetica Neue Thin"/>
                <a:ea typeface="Helvetica Neue Thin"/>
                <a:cs typeface="Helvetica Neue Thin"/>
                <a:sym typeface="Helvetica Neue Thin"/>
              </a:defRPr>
            </a:pPr>
            <a:r>
              <a:rPr sz="3000"/>
              <a:t>What does </a:t>
            </a:r>
            <a:r>
              <a:rPr sz="3000" b="1">
                <a:latin typeface="Helvetica Neue"/>
                <a:ea typeface="Helvetica Neue"/>
                <a:cs typeface="Helvetica Neue"/>
                <a:sym typeface="Helvetica Neue"/>
              </a:rPr>
              <a:t>June 8th</a:t>
            </a:r>
            <a:r>
              <a:rPr sz="3000"/>
              <a:t> even mean?</a:t>
            </a:r>
          </a:p>
        </p:txBody>
      </p:sp>
      <p:pic>
        <p:nvPicPr>
          <p:cNvPr id="3" name="pasted-image.pdf" descr="pasted-image.pdf">
            <a:extLst>
              <a:ext uri="{FF2B5EF4-FFF2-40B4-BE49-F238E27FC236}">
                <a16:creationId xmlns:a16="http://schemas.microsoft.com/office/drawing/2014/main" id="{A1AF091C-C4F4-7867-7B00-520A6B51D7CA}"/>
              </a:ext>
            </a:extLst>
          </p:cNvPr>
          <p:cNvPicPr>
            <a:picLocks noChangeAspect="1"/>
          </p:cNvPicPr>
          <p:nvPr/>
        </p:nvPicPr>
        <p:blipFill>
          <a:blip r:embed="rId3"/>
          <a:stretch>
            <a:fillRect/>
          </a:stretch>
        </p:blipFill>
        <p:spPr>
          <a:xfrm>
            <a:off x="4227129" y="5154403"/>
            <a:ext cx="331425" cy="269283"/>
          </a:xfrm>
          <a:prstGeom prst="rect">
            <a:avLst/>
          </a:prstGeom>
          <a:ln w="12700">
            <a:miter lim="400000"/>
          </a:ln>
        </p:spPr>
      </p:pic>
      <p:sp>
        <p:nvSpPr>
          <p:cNvPr id="4" name="Jun 7th 2018…">
            <a:extLst>
              <a:ext uri="{FF2B5EF4-FFF2-40B4-BE49-F238E27FC236}">
                <a16:creationId xmlns:a16="http://schemas.microsoft.com/office/drawing/2014/main" id="{19B0B3B7-F68F-5E90-F3BB-000318E47D21}"/>
              </a:ext>
            </a:extLst>
          </p:cNvPr>
          <p:cNvSpPr txBox="1"/>
          <p:nvPr/>
        </p:nvSpPr>
        <p:spPr>
          <a:xfrm>
            <a:off x="3639350" y="5278614"/>
            <a:ext cx="1506727" cy="8705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normAutofit/>
          </a:bodyPr>
          <a:lstStyle/>
          <a:p>
            <a:pPr algn="ctr">
              <a:defRPr sz="2200" b="0">
                <a:solidFill>
                  <a:srgbClr val="DC602A"/>
                </a:solidFill>
                <a:latin typeface="American Typewriter"/>
                <a:ea typeface="American Typewriter"/>
                <a:cs typeface="American Typewriter"/>
                <a:sym typeface="American Typewriter"/>
              </a:defRPr>
            </a:pPr>
            <a:r>
              <a:rPr sz="1100" dirty="0">
                <a:solidFill>
                  <a:srgbClr val="11A4EF"/>
                </a:solidFill>
              </a:rPr>
              <a:t>Jun 7th 2018 </a:t>
            </a:r>
          </a:p>
          <a:p>
            <a:pPr algn="ctr">
              <a:defRPr sz="2200" b="0">
                <a:solidFill>
                  <a:srgbClr val="DC602A"/>
                </a:solidFill>
                <a:latin typeface="American Typewriter"/>
                <a:ea typeface="American Typewriter"/>
                <a:cs typeface="American Typewriter"/>
                <a:sym typeface="American Typewriter"/>
              </a:defRPr>
            </a:pPr>
            <a:r>
              <a:rPr sz="1100" dirty="0">
                <a:solidFill>
                  <a:srgbClr val="11A4EF"/>
                </a:solidFill>
              </a:rPr>
              <a:t>22h</a:t>
            </a:r>
            <a:r>
              <a:rPr lang="fr-FR" sz="1100" dirty="0">
                <a:solidFill>
                  <a:srgbClr val="11A4EF"/>
                </a:solidFill>
              </a:rPr>
              <a:t>10</a:t>
            </a:r>
            <a:r>
              <a:rPr sz="1100" dirty="0">
                <a:solidFill>
                  <a:srgbClr val="11A4EF"/>
                </a:solidFill>
              </a:rPr>
              <a:t>  (+ 00h)</a:t>
            </a:r>
          </a:p>
        </p:txBody>
      </p:sp>
      <p:cxnSp>
        <p:nvCxnSpPr>
          <p:cNvPr id="5" name="Connecteur droit 4">
            <a:extLst>
              <a:ext uri="{FF2B5EF4-FFF2-40B4-BE49-F238E27FC236}">
                <a16:creationId xmlns:a16="http://schemas.microsoft.com/office/drawing/2014/main" id="{816F8583-A934-3965-0A7C-674703FE7168}"/>
              </a:ext>
            </a:extLst>
          </p:cNvPr>
          <p:cNvCxnSpPr>
            <a:cxnSpLocks/>
          </p:cNvCxnSpPr>
          <p:nvPr/>
        </p:nvCxnSpPr>
        <p:spPr>
          <a:xfrm>
            <a:off x="5024770" y="4956414"/>
            <a:ext cx="0" cy="644400"/>
          </a:xfrm>
          <a:prstGeom prst="line">
            <a:avLst/>
          </a:prstGeom>
          <a:noFill/>
          <a:ln w="57150" cap="flat">
            <a:solidFill>
              <a:srgbClr val="818080"/>
            </a:solidFill>
            <a:prstDash val="sysDash"/>
            <a:miter lim="400000"/>
          </a:ln>
          <a:effectLst/>
          <a:sp3d/>
        </p:spPr>
        <p:style>
          <a:lnRef idx="0">
            <a:scrgbClr r="0" g="0" b="0"/>
          </a:lnRef>
          <a:fillRef idx="0">
            <a:scrgbClr r="0" g="0" b="0"/>
          </a:fillRef>
          <a:effectRef idx="0">
            <a:scrgbClr r="0" g="0" b="0"/>
          </a:effectRef>
          <a:fontRef idx="none"/>
        </p:style>
      </p:cxnSp>
    </p:spTree>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UTC (+00)"/>
          <p:cNvSpPr txBox="1"/>
          <p:nvPr/>
        </p:nvSpPr>
        <p:spPr>
          <a:xfrm>
            <a:off x="8877531" y="4571800"/>
            <a:ext cx="3054199" cy="12979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normAutofit/>
          </a:bodyPr>
          <a:lstStyle>
            <a:lvl1pPr>
              <a:defRPr sz="6000" b="0">
                <a:solidFill>
                  <a:srgbClr val="818080"/>
                </a:solidFill>
                <a:latin typeface="Helvetica Neue Thin"/>
                <a:ea typeface="Helvetica Neue Thin"/>
                <a:cs typeface="Helvetica Neue Thin"/>
                <a:sym typeface="Helvetica Neue Thin"/>
              </a:defRPr>
            </a:lvl1pPr>
          </a:lstStyle>
          <a:p>
            <a:r>
              <a:rPr sz="3000"/>
              <a:t>UTC (+00)</a:t>
            </a:r>
          </a:p>
        </p:txBody>
      </p:sp>
      <p:pic>
        <p:nvPicPr>
          <p:cNvPr id="247" name="Grouper" descr="Grouper"/>
          <p:cNvPicPr>
            <a:picLocks noChangeAspect="1"/>
          </p:cNvPicPr>
          <p:nvPr/>
        </p:nvPicPr>
        <p:blipFill>
          <a:blip r:embed="rId2"/>
          <a:srcRect l="19430" t="20994" r="16463" b="72124"/>
          <a:stretch>
            <a:fillRect/>
          </a:stretch>
        </p:blipFill>
        <p:spPr>
          <a:xfrm>
            <a:off x="1970216" y="1938421"/>
            <a:ext cx="6468818" cy="520736"/>
          </a:xfrm>
          <a:custGeom>
            <a:avLst/>
            <a:gdLst/>
            <a:ahLst/>
            <a:cxnLst>
              <a:cxn ang="0">
                <a:pos x="wd2" y="hd2"/>
              </a:cxn>
              <a:cxn ang="5400000">
                <a:pos x="wd2" y="hd2"/>
              </a:cxn>
              <a:cxn ang="10800000">
                <a:pos x="wd2" y="hd2"/>
              </a:cxn>
              <a:cxn ang="16200000">
                <a:pos x="wd2" y="hd2"/>
              </a:cxn>
            </a:cxnLst>
            <a:rect l="0" t="0" r="r" b="b"/>
            <a:pathLst>
              <a:path w="21541" h="21567" extrusionOk="0">
                <a:moveTo>
                  <a:pt x="20162" y="1"/>
                </a:moveTo>
                <a:cubicBezTo>
                  <a:pt x="20141" y="-9"/>
                  <a:pt x="20118" y="37"/>
                  <a:pt x="20098" y="141"/>
                </a:cubicBezTo>
                <a:cubicBezTo>
                  <a:pt x="20051" y="372"/>
                  <a:pt x="20065" y="550"/>
                  <a:pt x="20133" y="585"/>
                </a:cubicBezTo>
                <a:cubicBezTo>
                  <a:pt x="20194" y="616"/>
                  <a:pt x="20228" y="439"/>
                  <a:pt x="20209" y="199"/>
                </a:cubicBezTo>
                <a:cubicBezTo>
                  <a:pt x="20200" y="79"/>
                  <a:pt x="20182" y="12"/>
                  <a:pt x="20162" y="1"/>
                </a:cubicBezTo>
                <a:close/>
                <a:moveTo>
                  <a:pt x="20316" y="683"/>
                </a:moveTo>
                <a:cubicBezTo>
                  <a:pt x="20282" y="709"/>
                  <a:pt x="20489" y="1811"/>
                  <a:pt x="20776" y="3124"/>
                </a:cubicBezTo>
                <a:cubicBezTo>
                  <a:pt x="21324" y="5628"/>
                  <a:pt x="21485" y="6163"/>
                  <a:pt x="21310" y="4900"/>
                </a:cubicBezTo>
                <a:cubicBezTo>
                  <a:pt x="21175" y="3923"/>
                  <a:pt x="20398" y="622"/>
                  <a:pt x="20316" y="683"/>
                </a:cubicBezTo>
                <a:close/>
                <a:moveTo>
                  <a:pt x="21454" y="5746"/>
                </a:moveTo>
                <a:cubicBezTo>
                  <a:pt x="21447" y="5782"/>
                  <a:pt x="21447" y="5976"/>
                  <a:pt x="21453" y="6338"/>
                </a:cubicBezTo>
                <a:cubicBezTo>
                  <a:pt x="21464" y="6891"/>
                  <a:pt x="21387" y="7982"/>
                  <a:pt x="21282" y="8762"/>
                </a:cubicBezTo>
                <a:cubicBezTo>
                  <a:pt x="21128" y="9914"/>
                  <a:pt x="21076" y="10011"/>
                  <a:pt x="21005" y="9280"/>
                </a:cubicBezTo>
                <a:cubicBezTo>
                  <a:pt x="20934" y="8540"/>
                  <a:pt x="20925" y="8573"/>
                  <a:pt x="20953" y="9477"/>
                </a:cubicBezTo>
                <a:cubicBezTo>
                  <a:pt x="20978" y="10305"/>
                  <a:pt x="20823" y="11580"/>
                  <a:pt x="20329" y="14630"/>
                </a:cubicBezTo>
                <a:cubicBezTo>
                  <a:pt x="19968" y="16860"/>
                  <a:pt x="19608" y="19332"/>
                  <a:pt x="19528" y="20120"/>
                </a:cubicBezTo>
                <a:cubicBezTo>
                  <a:pt x="19448" y="20908"/>
                  <a:pt x="19399" y="21558"/>
                  <a:pt x="19418" y="21567"/>
                </a:cubicBezTo>
                <a:cubicBezTo>
                  <a:pt x="19470" y="21591"/>
                  <a:pt x="20972" y="12772"/>
                  <a:pt x="21252" y="10801"/>
                </a:cubicBezTo>
                <a:cubicBezTo>
                  <a:pt x="21516" y="8936"/>
                  <a:pt x="21600" y="7348"/>
                  <a:pt x="21499" y="6116"/>
                </a:cubicBezTo>
                <a:cubicBezTo>
                  <a:pt x="21476" y="5834"/>
                  <a:pt x="21461" y="5710"/>
                  <a:pt x="21454" y="5746"/>
                </a:cubicBezTo>
                <a:close/>
                <a:moveTo>
                  <a:pt x="19642" y="8097"/>
                </a:moveTo>
                <a:cubicBezTo>
                  <a:pt x="18857" y="8010"/>
                  <a:pt x="17369" y="8563"/>
                  <a:pt x="16685" y="9346"/>
                </a:cubicBezTo>
                <a:cubicBezTo>
                  <a:pt x="16023" y="10103"/>
                  <a:pt x="8977" y="11272"/>
                  <a:pt x="3453" y="11540"/>
                </a:cubicBezTo>
                <a:lnTo>
                  <a:pt x="0" y="11705"/>
                </a:lnTo>
                <a:lnTo>
                  <a:pt x="2960" y="12288"/>
                </a:lnTo>
                <a:cubicBezTo>
                  <a:pt x="4587" y="12607"/>
                  <a:pt x="6193" y="12955"/>
                  <a:pt x="6528" y="13069"/>
                </a:cubicBezTo>
                <a:cubicBezTo>
                  <a:pt x="6864" y="13183"/>
                  <a:pt x="7281" y="13379"/>
                  <a:pt x="7457" y="13504"/>
                </a:cubicBezTo>
                <a:cubicBezTo>
                  <a:pt x="7740" y="13706"/>
                  <a:pt x="8764" y="13466"/>
                  <a:pt x="14624" y="11803"/>
                </a:cubicBezTo>
                <a:cubicBezTo>
                  <a:pt x="15422" y="11577"/>
                  <a:pt x="16402" y="11088"/>
                  <a:pt x="16801" y="10718"/>
                </a:cubicBezTo>
                <a:cubicBezTo>
                  <a:pt x="17200" y="10349"/>
                  <a:pt x="18153" y="9823"/>
                  <a:pt x="18919" y="9551"/>
                </a:cubicBezTo>
                <a:cubicBezTo>
                  <a:pt x="19887" y="9207"/>
                  <a:pt x="20259" y="8860"/>
                  <a:pt x="20138" y="8409"/>
                </a:cubicBezTo>
                <a:cubicBezTo>
                  <a:pt x="20088" y="8223"/>
                  <a:pt x="19904" y="8125"/>
                  <a:pt x="19642" y="8097"/>
                </a:cubicBezTo>
                <a:close/>
              </a:path>
            </a:pathLst>
          </a:custGeom>
          <a:ln w="12700">
            <a:miter lim="400000"/>
          </a:ln>
        </p:spPr>
      </p:pic>
      <p:pic>
        <p:nvPicPr>
          <p:cNvPr id="248" name="Grouper" descr="Grouper"/>
          <p:cNvPicPr>
            <a:picLocks noChangeAspect="1"/>
          </p:cNvPicPr>
          <p:nvPr/>
        </p:nvPicPr>
        <p:blipFill>
          <a:blip r:embed="rId2"/>
          <a:srcRect l="19430" t="20994" r="16463" b="72124"/>
          <a:stretch>
            <a:fillRect/>
          </a:stretch>
        </p:blipFill>
        <p:spPr>
          <a:xfrm>
            <a:off x="2149097" y="5022204"/>
            <a:ext cx="6468818" cy="520737"/>
          </a:xfrm>
          <a:custGeom>
            <a:avLst/>
            <a:gdLst/>
            <a:ahLst/>
            <a:cxnLst>
              <a:cxn ang="0">
                <a:pos x="wd2" y="hd2"/>
              </a:cxn>
              <a:cxn ang="5400000">
                <a:pos x="wd2" y="hd2"/>
              </a:cxn>
              <a:cxn ang="10800000">
                <a:pos x="wd2" y="hd2"/>
              </a:cxn>
              <a:cxn ang="16200000">
                <a:pos x="wd2" y="hd2"/>
              </a:cxn>
            </a:cxnLst>
            <a:rect l="0" t="0" r="r" b="b"/>
            <a:pathLst>
              <a:path w="21541" h="21567" extrusionOk="0">
                <a:moveTo>
                  <a:pt x="20162" y="1"/>
                </a:moveTo>
                <a:cubicBezTo>
                  <a:pt x="20141" y="-9"/>
                  <a:pt x="20118" y="37"/>
                  <a:pt x="20098" y="141"/>
                </a:cubicBezTo>
                <a:cubicBezTo>
                  <a:pt x="20051" y="372"/>
                  <a:pt x="20065" y="550"/>
                  <a:pt x="20133" y="585"/>
                </a:cubicBezTo>
                <a:cubicBezTo>
                  <a:pt x="20194" y="616"/>
                  <a:pt x="20228" y="439"/>
                  <a:pt x="20209" y="199"/>
                </a:cubicBezTo>
                <a:cubicBezTo>
                  <a:pt x="20200" y="79"/>
                  <a:pt x="20182" y="12"/>
                  <a:pt x="20162" y="1"/>
                </a:cubicBezTo>
                <a:close/>
                <a:moveTo>
                  <a:pt x="20316" y="683"/>
                </a:moveTo>
                <a:cubicBezTo>
                  <a:pt x="20282" y="709"/>
                  <a:pt x="20489" y="1811"/>
                  <a:pt x="20776" y="3124"/>
                </a:cubicBezTo>
                <a:cubicBezTo>
                  <a:pt x="21324" y="5628"/>
                  <a:pt x="21485" y="6163"/>
                  <a:pt x="21310" y="4900"/>
                </a:cubicBezTo>
                <a:cubicBezTo>
                  <a:pt x="21175" y="3923"/>
                  <a:pt x="20398" y="622"/>
                  <a:pt x="20316" y="683"/>
                </a:cubicBezTo>
                <a:close/>
                <a:moveTo>
                  <a:pt x="21454" y="5746"/>
                </a:moveTo>
                <a:cubicBezTo>
                  <a:pt x="21447" y="5782"/>
                  <a:pt x="21447" y="5976"/>
                  <a:pt x="21453" y="6338"/>
                </a:cubicBezTo>
                <a:cubicBezTo>
                  <a:pt x="21464" y="6891"/>
                  <a:pt x="21387" y="7982"/>
                  <a:pt x="21282" y="8762"/>
                </a:cubicBezTo>
                <a:cubicBezTo>
                  <a:pt x="21128" y="9914"/>
                  <a:pt x="21076" y="10011"/>
                  <a:pt x="21005" y="9280"/>
                </a:cubicBezTo>
                <a:cubicBezTo>
                  <a:pt x="20934" y="8540"/>
                  <a:pt x="20925" y="8573"/>
                  <a:pt x="20953" y="9477"/>
                </a:cubicBezTo>
                <a:cubicBezTo>
                  <a:pt x="20978" y="10305"/>
                  <a:pt x="20823" y="11580"/>
                  <a:pt x="20329" y="14630"/>
                </a:cubicBezTo>
                <a:cubicBezTo>
                  <a:pt x="19968" y="16860"/>
                  <a:pt x="19608" y="19332"/>
                  <a:pt x="19528" y="20120"/>
                </a:cubicBezTo>
                <a:cubicBezTo>
                  <a:pt x="19448" y="20908"/>
                  <a:pt x="19399" y="21558"/>
                  <a:pt x="19418" y="21567"/>
                </a:cubicBezTo>
                <a:cubicBezTo>
                  <a:pt x="19470" y="21591"/>
                  <a:pt x="20972" y="12772"/>
                  <a:pt x="21252" y="10801"/>
                </a:cubicBezTo>
                <a:cubicBezTo>
                  <a:pt x="21516" y="8936"/>
                  <a:pt x="21600" y="7348"/>
                  <a:pt x="21499" y="6116"/>
                </a:cubicBezTo>
                <a:cubicBezTo>
                  <a:pt x="21476" y="5834"/>
                  <a:pt x="21461" y="5710"/>
                  <a:pt x="21454" y="5746"/>
                </a:cubicBezTo>
                <a:close/>
                <a:moveTo>
                  <a:pt x="19642" y="8097"/>
                </a:moveTo>
                <a:cubicBezTo>
                  <a:pt x="18857" y="8010"/>
                  <a:pt x="17369" y="8563"/>
                  <a:pt x="16685" y="9346"/>
                </a:cubicBezTo>
                <a:cubicBezTo>
                  <a:pt x="16023" y="10103"/>
                  <a:pt x="8977" y="11272"/>
                  <a:pt x="3453" y="11540"/>
                </a:cubicBezTo>
                <a:lnTo>
                  <a:pt x="0" y="11705"/>
                </a:lnTo>
                <a:lnTo>
                  <a:pt x="2960" y="12288"/>
                </a:lnTo>
                <a:cubicBezTo>
                  <a:pt x="4587" y="12607"/>
                  <a:pt x="6193" y="12955"/>
                  <a:pt x="6528" y="13069"/>
                </a:cubicBezTo>
                <a:cubicBezTo>
                  <a:pt x="6864" y="13183"/>
                  <a:pt x="7281" y="13379"/>
                  <a:pt x="7457" y="13504"/>
                </a:cubicBezTo>
                <a:cubicBezTo>
                  <a:pt x="7740" y="13706"/>
                  <a:pt x="8764" y="13466"/>
                  <a:pt x="14624" y="11803"/>
                </a:cubicBezTo>
                <a:cubicBezTo>
                  <a:pt x="15422" y="11577"/>
                  <a:pt x="16402" y="11088"/>
                  <a:pt x="16801" y="10718"/>
                </a:cubicBezTo>
                <a:cubicBezTo>
                  <a:pt x="17200" y="10349"/>
                  <a:pt x="18153" y="9823"/>
                  <a:pt x="18919" y="9551"/>
                </a:cubicBezTo>
                <a:cubicBezTo>
                  <a:pt x="19887" y="9207"/>
                  <a:pt x="20259" y="8860"/>
                  <a:pt x="20138" y="8409"/>
                </a:cubicBezTo>
                <a:cubicBezTo>
                  <a:pt x="20088" y="8223"/>
                  <a:pt x="19904" y="8125"/>
                  <a:pt x="19642" y="8097"/>
                </a:cubicBezTo>
                <a:close/>
              </a:path>
            </a:pathLst>
          </a:custGeom>
          <a:ln w="12700">
            <a:miter lim="400000"/>
          </a:ln>
        </p:spPr>
      </p:pic>
      <p:pic>
        <p:nvPicPr>
          <p:cNvPr id="249" name="Grouper" descr="Grouper"/>
          <p:cNvPicPr>
            <a:picLocks noChangeAspect="1"/>
          </p:cNvPicPr>
          <p:nvPr/>
        </p:nvPicPr>
        <p:blipFill>
          <a:blip r:embed="rId2"/>
          <a:srcRect l="19430" t="20994" r="16463" b="72124"/>
          <a:stretch>
            <a:fillRect/>
          </a:stretch>
        </p:blipFill>
        <p:spPr>
          <a:xfrm>
            <a:off x="2149097" y="3480313"/>
            <a:ext cx="6468818" cy="520736"/>
          </a:xfrm>
          <a:custGeom>
            <a:avLst/>
            <a:gdLst/>
            <a:ahLst/>
            <a:cxnLst>
              <a:cxn ang="0">
                <a:pos x="wd2" y="hd2"/>
              </a:cxn>
              <a:cxn ang="5400000">
                <a:pos x="wd2" y="hd2"/>
              </a:cxn>
              <a:cxn ang="10800000">
                <a:pos x="wd2" y="hd2"/>
              </a:cxn>
              <a:cxn ang="16200000">
                <a:pos x="wd2" y="hd2"/>
              </a:cxn>
            </a:cxnLst>
            <a:rect l="0" t="0" r="r" b="b"/>
            <a:pathLst>
              <a:path w="21541" h="21567" extrusionOk="0">
                <a:moveTo>
                  <a:pt x="20162" y="1"/>
                </a:moveTo>
                <a:cubicBezTo>
                  <a:pt x="20141" y="-9"/>
                  <a:pt x="20118" y="37"/>
                  <a:pt x="20098" y="141"/>
                </a:cubicBezTo>
                <a:cubicBezTo>
                  <a:pt x="20051" y="372"/>
                  <a:pt x="20065" y="550"/>
                  <a:pt x="20133" y="585"/>
                </a:cubicBezTo>
                <a:cubicBezTo>
                  <a:pt x="20194" y="616"/>
                  <a:pt x="20228" y="439"/>
                  <a:pt x="20209" y="199"/>
                </a:cubicBezTo>
                <a:cubicBezTo>
                  <a:pt x="20200" y="79"/>
                  <a:pt x="20182" y="12"/>
                  <a:pt x="20162" y="1"/>
                </a:cubicBezTo>
                <a:close/>
                <a:moveTo>
                  <a:pt x="20316" y="683"/>
                </a:moveTo>
                <a:cubicBezTo>
                  <a:pt x="20282" y="709"/>
                  <a:pt x="20489" y="1811"/>
                  <a:pt x="20776" y="3124"/>
                </a:cubicBezTo>
                <a:cubicBezTo>
                  <a:pt x="21324" y="5628"/>
                  <a:pt x="21485" y="6163"/>
                  <a:pt x="21310" y="4900"/>
                </a:cubicBezTo>
                <a:cubicBezTo>
                  <a:pt x="21175" y="3923"/>
                  <a:pt x="20398" y="622"/>
                  <a:pt x="20316" y="683"/>
                </a:cubicBezTo>
                <a:close/>
                <a:moveTo>
                  <a:pt x="21454" y="5746"/>
                </a:moveTo>
                <a:cubicBezTo>
                  <a:pt x="21447" y="5782"/>
                  <a:pt x="21447" y="5976"/>
                  <a:pt x="21453" y="6338"/>
                </a:cubicBezTo>
                <a:cubicBezTo>
                  <a:pt x="21464" y="6891"/>
                  <a:pt x="21387" y="7982"/>
                  <a:pt x="21282" y="8762"/>
                </a:cubicBezTo>
                <a:cubicBezTo>
                  <a:pt x="21128" y="9914"/>
                  <a:pt x="21076" y="10011"/>
                  <a:pt x="21005" y="9280"/>
                </a:cubicBezTo>
                <a:cubicBezTo>
                  <a:pt x="20934" y="8540"/>
                  <a:pt x="20925" y="8573"/>
                  <a:pt x="20953" y="9477"/>
                </a:cubicBezTo>
                <a:cubicBezTo>
                  <a:pt x="20978" y="10305"/>
                  <a:pt x="20823" y="11580"/>
                  <a:pt x="20329" y="14630"/>
                </a:cubicBezTo>
                <a:cubicBezTo>
                  <a:pt x="19968" y="16860"/>
                  <a:pt x="19608" y="19332"/>
                  <a:pt x="19528" y="20120"/>
                </a:cubicBezTo>
                <a:cubicBezTo>
                  <a:pt x="19448" y="20908"/>
                  <a:pt x="19399" y="21558"/>
                  <a:pt x="19418" y="21567"/>
                </a:cubicBezTo>
                <a:cubicBezTo>
                  <a:pt x="19470" y="21591"/>
                  <a:pt x="20972" y="12772"/>
                  <a:pt x="21252" y="10801"/>
                </a:cubicBezTo>
                <a:cubicBezTo>
                  <a:pt x="21516" y="8936"/>
                  <a:pt x="21600" y="7348"/>
                  <a:pt x="21499" y="6116"/>
                </a:cubicBezTo>
                <a:cubicBezTo>
                  <a:pt x="21476" y="5834"/>
                  <a:pt x="21461" y="5710"/>
                  <a:pt x="21454" y="5746"/>
                </a:cubicBezTo>
                <a:close/>
                <a:moveTo>
                  <a:pt x="19642" y="8097"/>
                </a:moveTo>
                <a:cubicBezTo>
                  <a:pt x="18857" y="8010"/>
                  <a:pt x="17369" y="8563"/>
                  <a:pt x="16685" y="9346"/>
                </a:cubicBezTo>
                <a:cubicBezTo>
                  <a:pt x="16023" y="10103"/>
                  <a:pt x="8977" y="11272"/>
                  <a:pt x="3453" y="11540"/>
                </a:cubicBezTo>
                <a:lnTo>
                  <a:pt x="0" y="11705"/>
                </a:lnTo>
                <a:lnTo>
                  <a:pt x="2960" y="12288"/>
                </a:lnTo>
                <a:cubicBezTo>
                  <a:pt x="4587" y="12607"/>
                  <a:pt x="6193" y="12955"/>
                  <a:pt x="6528" y="13069"/>
                </a:cubicBezTo>
                <a:cubicBezTo>
                  <a:pt x="6864" y="13183"/>
                  <a:pt x="7281" y="13379"/>
                  <a:pt x="7457" y="13504"/>
                </a:cubicBezTo>
                <a:cubicBezTo>
                  <a:pt x="7740" y="13706"/>
                  <a:pt x="8764" y="13466"/>
                  <a:pt x="14624" y="11803"/>
                </a:cubicBezTo>
                <a:cubicBezTo>
                  <a:pt x="15422" y="11577"/>
                  <a:pt x="16402" y="11088"/>
                  <a:pt x="16801" y="10718"/>
                </a:cubicBezTo>
                <a:cubicBezTo>
                  <a:pt x="17200" y="10349"/>
                  <a:pt x="18153" y="9823"/>
                  <a:pt x="18919" y="9551"/>
                </a:cubicBezTo>
                <a:cubicBezTo>
                  <a:pt x="19887" y="9207"/>
                  <a:pt x="20259" y="8860"/>
                  <a:pt x="20138" y="8409"/>
                </a:cubicBezTo>
                <a:cubicBezTo>
                  <a:pt x="20088" y="8223"/>
                  <a:pt x="19904" y="8125"/>
                  <a:pt x="19642" y="8097"/>
                </a:cubicBezTo>
                <a:close/>
              </a:path>
            </a:pathLst>
          </a:custGeom>
          <a:ln w="12700">
            <a:miter lim="400000"/>
          </a:ln>
        </p:spPr>
      </p:pic>
      <p:sp>
        <p:nvSpPr>
          <p:cNvPr id="250" name="Rectangle aux angles arrondis"/>
          <p:cNvSpPr/>
          <p:nvPr/>
        </p:nvSpPr>
        <p:spPr>
          <a:xfrm>
            <a:off x="2963964" y="2168662"/>
            <a:ext cx="2857501" cy="118168"/>
          </a:xfrm>
          <a:prstGeom prst="roundRect">
            <a:avLst>
              <a:gd name="adj" fmla="val 50000"/>
            </a:avLst>
          </a:prstGeom>
          <a:solidFill>
            <a:srgbClr val="00F900"/>
          </a:solidFill>
          <a:ln w="12700">
            <a:miter lim="400000"/>
          </a:ln>
        </p:spPr>
        <p:txBody>
          <a:bodyPr lIns="25400" tIns="25400" rIns="25400" bIns="25400" anchor="ctr"/>
          <a:lstStyle/>
          <a:p>
            <a:pPr>
              <a:defRPr sz="5000" b="0">
                <a:solidFill>
                  <a:srgbClr val="FFFFFF"/>
                </a:solidFill>
                <a:latin typeface="+mn-lt"/>
                <a:ea typeface="+mn-ea"/>
                <a:cs typeface="+mn-cs"/>
                <a:sym typeface="Helvetica Neue Light"/>
              </a:defRPr>
            </a:pPr>
            <a:endParaRPr sz="2500"/>
          </a:p>
        </p:txBody>
      </p:sp>
      <p:sp>
        <p:nvSpPr>
          <p:cNvPr id="251" name="Rectangle aux angles arrondis"/>
          <p:cNvSpPr/>
          <p:nvPr/>
        </p:nvSpPr>
        <p:spPr>
          <a:xfrm>
            <a:off x="4105613" y="3704853"/>
            <a:ext cx="2857501" cy="118168"/>
          </a:xfrm>
          <a:prstGeom prst="roundRect">
            <a:avLst>
              <a:gd name="adj" fmla="val 50000"/>
            </a:avLst>
          </a:prstGeom>
          <a:solidFill>
            <a:srgbClr val="DC602A"/>
          </a:solidFill>
          <a:ln w="12700">
            <a:miter lim="400000"/>
          </a:ln>
        </p:spPr>
        <p:txBody>
          <a:bodyPr lIns="25400" tIns="25400" rIns="25400" bIns="25400" anchor="ctr"/>
          <a:lstStyle/>
          <a:p>
            <a:pPr>
              <a:defRPr sz="5000" b="0">
                <a:solidFill>
                  <a:srgbClr val="FFFFFF"/>
                </a:solidFill>
                <a:latin typeface="+mn-lt"/>
                <a:ea typeface="+mn-ea"/>
                <a:cs typeface="+mn-cs"/>
                <a:sym typeface="Helvetica Neue Light"/>
              </a:defRPr>
            </a:pPr>
            <a:endParaRPr sz="2500"/>
          </a:p>
        </p:txBody>
      </p:sp>
      <p:sp>
        <p:nvSpPr>
          <p:cNvPr id="252" name="Paris (+02)"/>
          <p:cNvSpPr txBox="1"/>
          <p:nvPr/>
        </p:nvSpPr>
        <p:spPr>
          <a:xfrm>
            <a:off x="8877531" y="2993808"/>
            <a:ext cx="3054199" cy="12979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normAutofit/>
          </a:bodyPr>
          <a:lstStyle>
            <a:lvl1pPr>
              <a:defRPr sz="6000" b="0">
                <a:solidFill>
                  <a:srgbClr val="818080"/>
                </a:solidFill>
                <a:latin typeface="Helvetica Neue Thin"/>
                <a:ea typeface="Helvetica Neue Thin"/>
                <a:cs typeface="Helvetica Neue Thin"/>
                <a:sym typeface="Helvetica Neue Thin"/>
              </a:defRPr>
            </a:lvl1pPr>
          </a:lstStyle>
          <a:p>
            <a:r>
              <a:rPr sz="3000"/>
              <a:t>Paris (+02)</a:t>
            </a:r>
          </a:p>
        </p:txBody>
      </p:sp>
      <p:sp>
        <p:nvSpPr>
          <p:cNvPr id="253" name="Istanbul (+03)"/>
          <p:cNvSpPr txBox="1"/>
          <p:nvPr/>
        </p:nvSpPr>
        <p:spPr>
          <a:xfrm>
            <a:off x="8877531" y="1553368"/>
            <a:ext cx="3054199" cy="12979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normAutofit/>
          </a:bodyPr>
          <a:lstStyle>
            <a:lvl1pPr>
              <a:defRPr sz="6000" b="0">
                <a:solidFill>
                  <a:srgbClr val="818080"/>
                </a:solidFill>
                <a:latin typeface="Helvetica Neue Thin"/>
                <a:ea typeface="Helvetica Neue Thin"/>
                <a:cs typeface="Helvetica Neue Thin"/>
                <a:sym typeface="Helvetica Neue Thin"/>
              </a:defRPr>
            </a:lvl1pPr>
          </a:lstStyle>
          <a:p>
            <a:r>
              <a:rPr sz="3000"/>
              <a:t>Istanbul (+03)</a:t>
            </a:r>
          </a:p>
        </p:txBody>
      </p:sp>
      <p:sp>
        <p:nvSpPr>
          <p:cNvPr id="254" name="Jun 8th 2018…"/>
          <p:cNvSpPr txBox="1"/>
          <p:nvPr/>
        </p:nvSpPr>
        <p:spPr>
          <a:xfrm>
            <a:off x="3471196" y="2952430"/>
            <a:ext cx="1506727" cy="8705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normAutofit/>
          </a:bodyPr>
          <a:lstStyle/>
          <a:p>
            <a:pPr>
              <a:defRPr sz="3100" b="0">
                <a:solidFill>
                  <a:srgbClr val="DC602A"/>
                </a:solidFill>
                <a:latin typeface="American Typewriter"/>
                <a:ea typeface="American Typewriter"/>
                <a:cs typeface="American Typewriter"/>
                <a:sym typeface="American Typewriter"/>
              </a:defRPr>
            </a:pPr>
            <a:r>
              <a:rPr sz="1550"/>
              <a:t>Jun 8th 2018 </a:t>
            </a:r>
          </a:p>
          <a:p>
            <a:pPr>
              <a:defRPr sz="3100" b="0">
                <a:solidFill>
                  <a:srgbClr val="DC602A"/>
                </a:solidFill>
                <a:latin typeface="American Typewriter"/>
                <a:ea typeface="American Typewriter"/>
                <a:cs typeface="American Typewriter"/>
                <a:sym typeface="American Typewriter"/>
              </a:defRPr>
            </a:pPr>
            <a:r>
              <a:rPr sz="1550"/>
              <a:t>00h  (+ 02h)</a:t>
            </a:r>
          </a:p>
        </p:txBody>
      </p:sp>
      <p:sp>
        <p:nvSpPr>
          <p:cNvPr id="255" name="Jun 8th 2018…"/>
          <p:cNvSpPr txBox="1"/>
          <p:nvPr/>
        </p:nvSpPr>
        <p:spPr>
          <a:xfrm>
            <a:off x="6423690" y="2952101"/>
            <a:ext cx="1506728" cy="8705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normAutofit/>
          </a:bodyPr>
          <a:lstStyle/>
          <a:p>
            <a:pPr>
              <a:defRPr sz="3100" b="0">
                <a:solidFill>
                  <a:srgbClr val="DC602A"/>
                </a:solidFill>
                <a:latin typeface="American Typewriter"/>
                <a:ea typeface="American Typewriter"/>
                <a:cs typeface="American Typewriter"/>
                <a:sym typeface="American Typewriter"/>
              </a:defRPr>
            </a:pPr>
            <a:r>
              <a:rPr sz="1550"/>
              <a:t>Jun 8th 2018 </a:t>
            </a:r>
          </a:p>
          <a:p>
            <a:pPr>
              <a:defRPr sz="3100" b="0">
                <a:solidFill>
                  <a:srgbClr val="DC602A"/>
                </a:solidFill>
                <a:latin typeface="American Typewriter"/>
                <a:ea typeface="American Typewriter"/>
                <a:cs typeface="American Typewriter"/>
                <a:sym typeface="American Typewriter"/>
              </a:defRPr>
            </a:pPr>
            <a:r>
              <a:rPr sz="1550"/>
              <a:t>23h59  (+ 02h)</a:t>
            </a:r>
          </a:p>
        </p:txBody>
      </p:sp>
      <p:grpSp>
        <p:nvGrpSpPr>
          <p:cNvPr id="259" name="Grouper"/>
          <p:cNvGrpSpPr/>
          <p:nvPr/>
        </p:nvGrpSpPr>
        <p:grpSpPr>
          <a:xfrm>
            <a:off x="5064294" y="1129538"/>
            <a:ext cx="1506727" cy="5650753"/>
            <a:chOff x="0" y="0"/>
            <a:chExt cx="3013453" cy="11301504"/>
          </a:xfrm>
        </p:grpSpPr>
        <p:sp>
          <p:nvSpPr>
            <p:cNvPr id="256" name="Jun 8th 2018…"/>
            <p:cNvSpPr txBox="1"/>
            <p:nvPr/>
          </p:nvSpPr>
          <p:spPr>
            <a:xfrm>
              <a:off x="0" y="0"/>
              <a:ext cx="3013454" cy="174118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normAutofit/>
            </a:bodyPr>
            <a:lstStyle/>
            <a:p>
              <a:pPr>
                <a:defRPr sz="3100" b="0">
                  <a:solidFill>
                    <a:srgbClr val="00F900"/>
                  </a:solidFill>
                  <a:latin typeface="American Typewriter"/>
                  <a:ea typeface="American Typewriter"/>
                  <a:cs typeface="American Typewriter"/>
                  <a:sym typeface="American Typewriter"/>
                </a:defRPr>
              </a:pPr>
              <a:r>
                <a:rPr sz="1550"/>
                <a:t>Jun 8th 2018 </a:t>
              </a:r>
            </a:p>
            <a:p>
              <a:pPr>
                <a:defRPr sz="3100" b="0">
                  <a:solidFill>
                    <a:srgbClr val="00F900"/>
                  </a:solidFill>
                  <a:latin typeface="American Typewriter"/>
                  <a:ea typeface="American Typewriter"/>
                  <a:cs typeface="American Typewriter"/>
                  <a:sym typeface="American Typewriter"/>
                </a:defRPr>
              </a:pPr>
              <a:r>
                <a:rPr sz="1550"/>
                <a:t>23h59  (+ 03h)</a:t>
              </a:r>
            </a:p>
          </p:txBody>
        </p:sp>
        <p:sp>
          <p:nvSpPr>
            <p:cNvPr id="257" name="Ligne"/>
            <p:cNvSpPr/>
            <p:nvPr/>
          </p:nvSpPr>
          <p:spPr>
            <a:xfrm flipV="1">
              <a:off x="1506727" y="2234537"/>
              <a:ext cx="1" cy="7680409"/>
            </a:xfrm>
            <a:prstGeom prst="line">
              <a:avLst/>
            </a:prstGeom>
            <a:noFill/>
            <a:ln w="12700" cap="flat">
              <a:solidFill>
                <a:srgbClr val="00F900"/>
              </a:solidFill>
              <a:custDash>
                <a:ds d="600000" sp="600000"/>
              </a:custDash>
              <a:miter lim="400000"/>
            </a:ln>
            <a:effectLst/>
          </p:spPr>
          <p:txBody>
            <a:bodyPr wrap="square" lIns="25400" tIns="25400" rIns="25400" bIns="25400" numCol="1" anchor="ctr">
              <a:noAutofit/>
            </a:bodyPr>
            <a:lstStyle/>
            <a:p>
              <a:pPr>
                <a:defRPr sz="5000" b="0">
                  <a:solidFill>
                    <a:srgbClr val="FFFFFF"/>
                  </a:solidFill>
                  <a:latin typeface="+mn-lt"/>
                  <a:ea typeface="+mn-ea"/>
                  <a:cs typeface="+mn-cs"/>
                  <a:sym typeface="Helvetica Neue Light"/>
                </a:defRPr>
              </a:pPr>
              <a:endParaRPr sz="2500"/>
            </a:p>
          </p:txBody>
        </p:sp>
        <p:sp>
          <p:nvSpPr>
            <p:cNvPr id="258" name="Jun 8th 2018…"/>
            <p:cNvSpPr txBox="1"/>
            <p:nvPr/>
          </p:nvSpPr>
          <p:spPr>
            <a:xfrm>
              <a:off x="0" y="9560323"/>
              <a:ext cx="3013454" cy="174118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normAutofit/>
            </a:bodyPr>
            <a:lstStyle/>
            <a:p>
              <a:pPr>
                <a:defRPr sz="3100" b="0">
                  <a:solidFill>
                    <a:srgbClr val="00F900"/>
                  </a:solidFill>
                  <a:latin typeface="American Typewriter"/>
                  <a:ea typeface="American Typewriter"/>
                  <a:cs typeface="American Typewriter"/>
                  <a:sym typeface="American Typewriter"/>
                </a:defRPr>
              </a:pPr>
              <a:r>
                <a:rPr sz="1550" dirty="0">
                  <a:solidFill>
                    <a:schemeClr val="bg1"/>
                  </a:solidFill>
                </a:rPr>
                <a:t>Jun 8th</a:t>
              </a:r>
              <a:r>
                <a:rPr sz="1550" dirty="0"/>
                <a:t> 2018 </a:t>
              </a:r>
            </a:p>
            <a:p>
              <a:pPr>
                <a:defRPr sz="3100" b="0">
                  <a:solidFill>
                    <a:srgbClr val="00F900"/>
                  </a:solidFill>
                  <a:latin typeface="American Typewriter"/>
                  <a:ea typeface="American Typewriter"/>
                  <a:cs typeface="American Typewriter"/>
                  <a:sym typeface="American Typewriter"/>
                </a:defRPr>
              </a:pPr>
              <a:r>
                <a:rPr sz="1550" dirty="0"/>
                <a:t>2</a:t>
              </a:r>
              <a:r>
                <a:rPr lang="fr-FR" sz="1550" dirty="0"/>
                <a:t>0</a:t>
              </a:r>
              <a:r>
                <a:rPr sz="1550" dirty="0"/>
                <a:t>h59  (+ 00h)</a:t>
              </a:r>
            </a:p>
          </p:txBody>
        </p:sp>
      </p:grpSp>
      <p:grpSp>
        <p:nvGrpSpPr>
          <p:cNvPr id="263" name="Grouper"/>
          <p:cNvGrpSpPr/>
          <p:nvPr/>
        </p:nvGrpSpPr>
        <p:grpSpPr>
          <a:xfrm>
            <a:off x="2205163" y="1129538"/>
            <a:ext cx="1506727" cy="5650753"/>
            <a:chOff x="0" y="0"/>
            <a:chExt cx="3013453" cy="11301504"/>
          </a:xfrm>
        </p:grpSpPr>
        <p:sp>
          <p:nvSpPr>
            <p:cNvPr id="260" name="Jun 8th 2018…"/>
            <p:cNvSpPr txBox="1"/>
            <p:nvPr/>
          </p:nvSpPr>
          <p:spPr>
            <a:xfrm>
              <a:off x="0" y="0"/>
              <a:ext cx="3013454" cy="174118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normAutofit/>
            </a:bodyPr>
            <a:lstStyle/>
            <a:p>
              <a:pPr>
                <a:defRPr sz="3100" b="0">
                  <a:solidFill>
                    <a:srgbClr val="00F900"/>
                  </a:solidFill>
                  <a:latin typeface="American Typewriter"/>
                  <a:ea typeface="American Typewriter"/>
                  <a:cs typeface="American Typewriter"/>
                  <a:sym typeface="American Typewriter"/>
                </a:defRPr>
              </a:pPr>
              <a:r>
                <a:rPr sz="1550"/>
                <a:t>Jun 8th 2018 </a:t>
              </a:r>
            </a:p>
            <a:p>
              <a:pPr>
                <a:defRPr sz="3100" b="0">
                  <a:solidFill>
                    <a:srgbClr val="00F900"/>
                  </a:solidFill>
                  <a:latin typeface="American Typewriter"/>
                  <a:ea typeface="American Typewriter"/>
                  <a:cs typeface="American Typewriter"/>
                  <a:sym typeface="American Typewriter"/>
                </a:defRPr>
              </a:pPr>
              <a:r>
                <a:rPr sz="1550"/>
                <a:t>00h  (+ 03h)</a:t>
              </a:r>
            </a:p>
          </p:txBody>
        </p:sp>
        <p:sp>
          <p:nvSpPr>
            <p:cNvPr id="261" name="Ligne"/>
            <p:cNvSpPr/>
            <p:nvPr/>
          </p:nvSpPr>
          <p:spPr>
            <a:xfrm flipV="1">
              <a:off x="1506726" y="2361536"/>
              <a:ext cx="1" cy="7680409"/>
            </a:xfrm>
            <a:prstGeom prst="line">
              <a:avLst/>
            </a:prstGeom>
            <a:noFill/>
            <a:ln w="12700" cap="flat">
              <a:solidFill>
                <a:srgbClr val="00F900"/>
              </a:solidFill>
              <a:custDash>
                <a:ds d="600000" sp="600000"/>
              </a:custDash>
              <a:miter lim="400000"/>
            </a:ln>
            <a:effectLst/>
          </p:spPr>
          <p:txBody>
            <a:bodyPr wrap="square" lIns="25400" tIns="25400" rIns="25400" bIns="25400" numCol="1" anchor="ctr">
              <a:noAutofit/>
            </a:bodyPr>
            <a:lstStyle/>
            <a:p>
              <a:pPr>
                <a:defRPr sz="5000" b="0">
                  <a:solidFill>
                    <a:srgbClr val="FFFFFF"/>
                  </a:solidFill>
                  <a:latin typeface="+mn-lt"/>
                  <a:ea typeface="+mn-ea"/>
                  <a:cs typeface="+mn-cs"/>
                  <a:sym typeface="Helvetica Neue Light"/>
                </a:defRPr>
              </a:pPr>
              <a:endParaRPr sz="2500"/>
            </a:p>
          </p:txBody>
        </p:sp>
        <p:sp>
          <p:nvSpPr>
            <p:cNvPr id="262" name="Jun 7th 2018…"/>
            <p:cNvSpPr txBox="1"/>
            <p:nvPr/>
          </p:nvSpPr>
          <p:spPr>
            <a:xfrm>
              <a:off x="0" y="9560323"/>
              <a:ext cx="3013454" cy="174118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normAutofit/>
            </a:bodyPr>
            <a:lstStyle/>
            <a:p>
              <a:pPr>
                <a:defRPr sz="3100" b="0">
                  <a:solidFill>
                    <a:srgbClr val="00F900"/>
                  </a:solidFill>
                  <a:latin typeface="American Typewriter"/>
                  <a:ea typeface="American Typewriter"/>
                  <a:cs typeface="American Typewriter"/>
                  <a:sym typeface="American Typewriter"/>
                </a:defRPr>
              </a:pPr>
              <a:r>
                <a:rPr sz="1550" b="1">
                  <a:solidFill>
                    <a:srgbClr val="FFFFFF"/>
                  </a:solidFill>
                </a:rPr>
                <a:t>Jun 7th</a:t>
              </a:r>
              <a:r>
                <a:rPr sz="1550"/>
                <a:t> 2018 </a:t>
              </a:r>
            </a:p>
            <a:p>
              <a:pPr>
                <a:defRPr sz="3100" b="0">
                  <a:solidFill>
                    <a:srgbClr val="00F900"/>
                  </a:solidFill>
                  <a:latin typeface="American Typewriter"/>
                  <a:ea typeface="American Typewriter"/>
                  <a:cs typeface="American Typewriter"/>
                  <a:sym typeface="American Typewriter"/>
                </a:defRPr>
              </a:pPr>
              <a:r>
                <a:rPr sz="1550"/>
                <a:t>21h  (+ 00h)</a:t>
              </a:r>
            </a:p>
          </p:txBody>
        </p:sp>
      </p:grpSp>
      <p:sp>
        <p:nvSpPr>
          <p:cNvPr id="264" name="What does June 8th even mean?"/>
          <p:cNvSpPr txBox="1"/>
          <p:nvPr/>
        </p:nvSpPr>
        <p:spPr>
          <a:xfrm>
            <a:off x="736600" y="294449"/>
            <a:ext cx="10718800" cy="66655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ormAutofit/>
          </a:bodyPr>
          <a:lstStyle/>
          <a:p>
            <a:pPr algn="l">
              <a:defRPr sz="6000" b="0">
                <a:solidFill>
                  <a:srgbClr val="FFFFFF"/>
                </a:solidFill>
                <a:latin typeface="Helvetica Neue Thin"/>
                <a:ea typeface="Helvetica Neue Thin"/>
                <a:cs typeface="Helvetica Neue Thin"/>
                <a:sym typeface="Helvetica Neue Thin"/>
              </a:defRPr>
            </a:pPr>
            <a:r>
              <a:rPr sz="3000"/>
              <a:t>What does </a:t>
            </a:r>
            <a:r>
              <a:rPr sz="3000" b="1">
                <a:latin typeface="Helvetica Neue"/>
                <a:ea typeface="Helvetica Neue"/>
                <a:cs typeface="Helvetica Neue"/>
                <a:sym typeface="Helvetica Neue"/>
              </a:rPr>
              <a:t>June 8th</a:t>
            </a:r>
            <a:r>
              <a:rPr sz="3000"/>
              <a:t> even mean?</a:t>
            </a:r>
          </a:p>
        </p:txBody>
      </p:sp>
      <p:pic>
        <p:nvPicPr>
          <p:cNvPr id="3" name="pasted-image.pdf" descr="pasted-image.pdf">
            <a:extLst>
              <a:ext uri="{FF2B5EF4-FFF2-40B4-BE49-F238E27FC236}">
                <a16:creationId xmlns:a16="http://schemas.microsoft.com/office/drawing/2014/main" id="{F137F93A-BF41-9A36-C069-D8D21C90452B}"/>
              </a:ext>
            </a:extLst>
          </p:cNvPr>
          <p:cNvPicPr>
            <a:picLocks noChangeAspect="1"/>
          </p:cNvPicPr>
          <p:nvPr/>
        </p:nvPicPr>
        <p:blipFill>
          <a:blip r:embed="rId3"/>
          <a:stretch>
            <a:fillRect/>
          </a:stretch>
        </p:blipFill>
        <p:spPr>
          <a:xfrm>
            <a:off x="4227129" y="5154403"/>
            <a:ext cx="331425" cy="269283"/>
          </a:xfrm>
          <a:prstGeom prst="rect">
            <a:avLst/>
          </a:prstGeom>
          <a:ln w="12700">
            <a:miter lim="400000"/>
          </a:ln>
        </p:spPr>
      </p:pic>
      <p:sp>
        <p:nvSpPr>
          <p:cNvPr id="4" name="Jun 7th 2018…">
            <a:extLst>
              <a:ext uri="{FF2B5EF4-FFF2-40B4-BE49-F238E27FC236}">
                <a16:creationId xmlns:a16="http://schemas.microsoft.com/office/drawing/2014/main" id="{CB1C73BE-C200-8667-229F-759F12387EE8}"/>
              </a:ext>
            </a:extLst>
          </p:cNvPr>
          <p:cNvSpPr txBox="1"/>
          <p:nvPr/>
        </p:nvSpPr>
        <p:spPr>
          <a:xfrm>
            <a:off x="3639350" y="5278614"/>
            <a:ext cx="1506727" cy="8705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normAutofit/>
          </a:bodyPr>
          <a:lstStyle/>
          <a:p>
            <a:pPr algn="ctr">
              <a:defRPr sz="2200" b="0">
                <a:solidFill>
                  <a:srgbClr val="DC602A"/>
                </a:solidFill>
                <a:latin typeface="American Typewriter"/>
                <a:ea typeface="American Typewriter"/>
                <a:cs typeface="American Typewriter"/>
                <a:sym typeface="American Typewriter"/>
              </a:defRPr>
            </a:pPr>
            <a:r>
              <a:rPr sz="1100" dirty="0">
                <a:solidFill>
                  <a:srgbClr val="11A4EF"/>
                </a:solidFill>
              </a:rPr>
              <a:t>Jun 7th 2018 </a:t>
            </a:r>
          </a:p>
          <a:p>
            <a:pPr algn="ctr">
              <a:defRPr sz="2200" b="0">
                <a:solidFill>
                  <a:srgbClr val="DC602A"/>
                </a:solidFill>
                <a:latin typeface="American Typewriter"/>
                <a:ea typeface="American Typewriter"/>
                <a:cs typeface="American Typewriter"/>
                <a:sym typeface="American Typewriter"/>
              </a:defRPr>
            </a:pPr>
            <a:r>
              <a:rPr sz="1100" dirty="0">
                <a:solidFill>
                  <a:srgbClr val="11A4EF"/>
                </a:solidFill>
              </a:rPr>
              <a:t>22h</a:t>
            </a:r>
            <a:r>
              <a:rPr lang="fr-FR" sz="1100" dirty="0">
                <a:solidFill>
                  <a:srgbClr val="11A4EF"/>
                </a:solidFill>
              </a:rPr>
              <a:t>10</a:t>
            </a:r>
            <a:r>
              <a:rPr sz="1100" dirty="0">
                <a:solidFill>
                  <a:srgbClr val="11A4EF"/>
                </a:solidFill>
              </a:rPr>
              <a:t>  (+ 00h)</a:t>
            </a:r>
          </a:p>
        </p:txBody>
      </p:sp>
      <p:cxnSp>
        <p:nvCxnSpPr>
          <p:cNvPr id="5" name="Connecteur droit 4">
            <a:extLst>
              <a:ext uri="{FF2B5EF4-FFF2-40B4-BE49-F238E27FC236}">
                <a16:creationId xmlns:a16="http://schemas.microsoft.com/office/drawing/2014/main" id="{6FF2613F-432F-1E39-2A78-06688D318283}"/>
              </a:ext>
            </a:extLst>
          </p:cNvPr>
          <p:cNvCxnSpPr>
            <a:cxnSpLocks/>
          </p:cNvCxnSpPr>
          <p:nvPr/>
        </p:nvCxnSpPr>
        <p:spPr>
          <a:xfrm>
            <a:off x="5024770" y="4956414"/>
            <a:ext cx="0" cy="644400"/>
          </a:xfrm>
          <a:prstGeom prst="line">
            <a:avLst/>
          </a:prstGeom>
          <a:noFill/>
          <a:ln w="57150" cap="flat">
            <a:solidFill>
              <a:srgbClr val="818080"/>
            </a:solidFill>
            <a:prstDash val="sysDash"/>
            <a:miter lim="400000"/>
          </a:ln>
          <a:effectLst/>
          <a:sp3d/>
        </p:spPr>
        <p:style>
          <a:lnRef idx="0">
            <a:scrgbClr r="0" g="0" b="0"/>
          </a:lnRef>
          <a:fillRef idx="0">
            <a:scrgbClr r="0" g="0" b="0"/>
          </a:fillRef>
          <a:effectRef idx="0">
            <a:scrgbClr r="0" g="0" b="0"/>
          </a:effectRef>
          <a:fontRef idx="none"/>
        </p:style>
      </p:cxnSp>
    </p:spTree>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 name="UTC (+00)"/>
          <p:cNvSpPr txBox="1"/>
          <p:nvPr/>
        </p:nvSpPr>
        <p:spPr>
          <a:xfrm>
            <a:off x="8877531" y="4571800"/>
            <a:ext cx="3054199" cy="12979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normAutofit/>
          </a:bodyPr>
          <a:lstStyle>
            <a:lvl1pPr>
              <a:defRPr sz="6000" b="0">
                <a:solidFill>
                  <a:srgbClr val="818080"/>
                </a:solidFill>
                <a:latin typeface="Helvetica Neue Thin"/>
                <a:ea typeface="Helvetica Neue Thin"/>
                <a:cs typeface="Helvetica Neue Thin"/>
                <a:sym typeface="Helvetica Neue Thin"/>
              </a:defRPr>
            </a:lvl1pPr>
          </a:lstStyle>
          <a:p>
            <a:r>
              <a:rPr sz="3000"/>
              <a:t>UTC (+00)</a:t>
            </a:r>
          </a:p>
        </p:txBody>
      </p:sp>
      <p:pic>
        <p:nvPicPr>
          <p:cNvPr id="267" name="Grouper" descr="Grouper"/>
          <p:cNvPicPr>
            <a:picLocks noChangeAspect="1"/>
          </p:cNvPicPr>
          <p:nvPr/>
        </p:nvPicPr>
        <p:blipFill>
          <a:blip r:embed="rId2"/>
          <a:srcRect l="19430" t="20994" r="16463" b="72124"/>
          <a:stretch>
            <a:fillRect/>
          </a:stretch>
        </p:blipFill>
        <p:spPr>
          <a:xfrm>
            <a:off x="1970216" y="1938421"/>
            <a:ext cx="6468818" cy="520736"/>
          </a:xfrm>
          <a:custGeom>
            <a:avLst/>
            <a:gdLst/>
            <a:ahLst/>
            <a:cxnLst>
              <a:cxn ang="0">
                <a:pos x="wd2" y="hd2"/>
              </a:cxn>
              <a:cxn ang="5400000">
                <a:pos x="wd2" y="hd2"/>
              </a:cxn>
              <a:cxn ang="10800000">
                <a:pos x="wd2" y="hd2"/>
              </a:cxn>
              <a:cxn ang="16200000">
                <a:pos x="wd2" y="hd2"/>
              </a:cxn>
            </a:cxnLst>
            <a:rect l="0" t="0" r="r" b="b"/>
            <a:pathLst>
              <a:path w="21541" h="21567" extrusionOk="0">
                <a:moveTo>
                  <a:pt x="20162" y="1"/>
                </a:moveTo>
                <a:cubicBezTo>
                  <a:pt x="20141" y="-9"/>
                  <a:pt x="20118" y="37"/>
                  <a:pt x="20098" y="141"/>
                </a:cubicBezTo>
                <a:cubicBezTo>
                  <a:pt x="20051" y="372"/>
                  <a:pt x="20065" y="550"/>
                  <a:pt x="20133" y="585"/>
                </a:cubicBezTo>
                <a:cubicBezTo>
                  <a:pt x="20194" y="616"/>
                  <a:pt x="20228" y="439"/>
                  <a:pt x="20209" y="199"/>
                </a:cubicBezTo>
                <a:cubicBezTo>
                  <a:pt x="20200" y="79"/>
                  <a:pt x="20182" y="12"/>
                  <a:pt x="20162" y="1"/>
                </a:cubicBezTo>
                <a:close/>
                <a:moveTo>
                  <a:pt x="20316" y="683"/>
                </a:moveTo>
                <a:cubicBezTo>
                  <a:pt x="20282" y="709"/>
                  <a:pt x="20489" y="1811"/>
                  <a:pt x="20776" y="3124"/>
                </a:cubicBezTo>
                <a:cubicBezTo>
                  <a:pt x="21324" y="5628"/>
                  <a:pt x="21485" y="6163"/>
                  <a:pt x="21310" y="4900"/>
                </a:cubicBezTo>
                <a:cubicBezTo>
                  <a:pt x="21175" y="3923"/>
                  <a:pt x="20398" y="622"/>
                  <a:pt x="20316" y="683"/>
                </a:cubicBezTo>
                <a:close/>
                <a:moveTo>
                  <a:pt x="21454" y="5746"/>
                </a:moveTo>
                <a:cubicBezTo>
                  <a:pt x="21447" y="5782"/>
                  <a:pt x="21447" y="5976"/>
                  <a:pt x="21453" y="6338"/>
                </a:cubicBezTo>
                <a:cubicBezTo>
                  <a:pt x="21464" y="6891"/>
                  <a:pt x="21387" y="7982"/>
                  <a:pt x="21282" y="8762"/>
                </a:cubicBezTo>
                <a:cubicBezTo>
                  <a:pt x="21128" y="9914"/>
                  <a:pt x="21076" y="10011"/>
                  <a:pt x="21005" y="9280"/>
                </a:cubicBezTo>
                <a:cubicBezTo>
                  <a:pt x="20934" y="8540"/>
                  <a:pt x="20925" y="8573"/>
                  <a:pt x="20953" y="9477"/>
                </a:cubicBezTo>
                <a:cubicBezTo>
                  <a:pt x="20978" y="10305"/>
                  <a:pt x="20823" y="11580"/>
                  <a:pt x="20329" y="14630"/>
                </a:cubicBezTo>
                <a:cubicBezTo>
                  <a:pt x="19968" y="16860"/>
                  <a:pt x="19608" y="19332"/>
                  <a:pt x="19528" y="20120"/>
                </a:cubicBezTo>
                <a:cubicBezTo>
                  <a:pt x="19448" y="20908"/>
                  <a:pt x="19399" y="21558"/>
                  <a:pt x="19418" y="21567"/>
                </a:cubicBezTo>
                <a:cubicBezTo>
                  <a:pt x="19470" y="21591"/>
                  <a:pt x="20972" y="12772"/>
                  <a:pt x="21252" y="10801"/>
                </a:cubicBezTo>
                <a:cubicBezTo>
                  <a:pt x="21516" y="8936"/>
                  <a:pt x="21600" y="7348"/>
                  <a:pt x="21499" y="6116"/>
                </a:cubicBezTo>
                <a:cubicBezTo>
                  <a:pt x="21476" y="5834"/>
                  <a:pt x="21461" y="5710"/>
                  <a:pt x="21454" y="5746"/>
                </a:cubicBezTo>
                <a:close/>
                <a:moveTo>
                  <a:pt x="19642" y="8097"/>
                </a:moveTo>
                <a:cubicBezTo>
                  <a:pt x="18857" y="8010"/>
                  <a:pt x="17369" y="8563"/>
                  <a:pt x="16685" y="9346"/>
                </a:cubicBezTo>
                <a:cubicBezTo>
                  <a:pt x="16023" y="10103"/>
                  <a:pt x="8977" y="11272"/>
                  <a:pt x="3453" y="11540"/>
                </a:cubicBezTo>
                <a:lnTo>
                  <a:pt x="0" y="11705"/>
                </a:lnTo>
                <a:lnTo>
                  <a:pt x="2960" y="12288"/>
                </a:lnTo>
                <a:cubicBezTo>
                  <a:pt x="4587" y="12607"/>
                  <a:pt x="6193" y="12955"/>
                  <a:pt x="6528" y="13069"/>
                </a:cubicBezTo>
                <a:cubicBezTo>
                  <a:pt x="6864" y="13183"/>
                  <a:pt x="7281" y="13379"/>
                  <a:pt x="7457" y="13504"/>
                </a:cubicBezTo>
                <a:cubicBezTo>
                  <a:pt x="7740" y="13706"/>
                  <a:pt x="8764" y="13466"/>
                  <a:pt x="14624" y="11803"/>
                </a:cubicBezTo>
                <a:cubicBezTo>
                  <a:pt x="15422" y="11577"/>
                  <a:pt x="16402" y="11088"/>
                  <a:pt x="16801" y="10718"/>
                </a:cubicBezTo>
                <a:cubicBezTo>
                  <a:pt x="17200" y="10349"/>
                  <a:pt x="18153" y="9823"/>
                  <a:pt x="18919" y="9551"/>
                </a:cubicBezTo>
                <a:cubicBezTo>
                  <a:pt x="19887" y="9207"/>
                  <a:pt x="20259" y="8860"/>
                  <a:pt x="20138" y="8409"/>
                </a:cubicBezTo>
                <a:cubicBezTo>
                  <a:pt x="20088" y="8223"/>
                  <a:pt x="19904" y="8125"/>
                  <a:pt x="19642" y="8097"/>
                </a:cubicBezTo>
                <a:close/>
              </a:path>
            </a:pathLst>
          </a:custGeom>
          <a:ln w="12700">
            <a:miter lim="400000"/>
          </a:ln>
        </p:spPr>
      </p:pic>
      <p:pic>
        <p:nvPicPr>
          <p:cNvPr id="268" name="Grouper" descr="Grouper"/>
          <p:cNvPicPr>
            <a:picLocks noChangeAspect="1"/>
          </p:cNvPicPr>
          <p:nvPr/>
        </p:nvPicPr>
        <p:blipFill>
          <a:blip r:embed="rId2"/>
          <a:srcRect l="19430" t="20994" r="16463" b="72124"/>
          <a:stretch>
            <a:fillRect/>
          </a:stretch>
        </p:blipFill>
        <p:spPr>
          <a:xfrm>
            <a:off x="2149097" y="5022204"/>
            <a:ext cx="6468818" cy="520737"/>
          </a:xfrm>
          <a:custGeom>
            <a:avLst/>
            <a:gdLst/>
            <a:ahLst/>
            <a:cxnLst>
              <a:cxn ang="0">
                <a:pos x="wd2" y="hd2"/>
              </a:cxn>
              <a:cxn ang="5400000">
                <a:pos x="wd2" y="hd2"/>
              </a:cxn>
              <a:cxn ang="10800000">
                <a:pos x="wd2" y="hd2"/>
              </a:cxn>
              <a:cxn ang="16200000">
                <a:pos x="wd2" y="hd2"/>
              </a:cxn>
            </a:cxnLst>
            <a:rect l="0" t="0" r="r" b="b"/>
            <a:pathLst>
              <a:path w="21541" h="21567" extrusionOk="0">
                <a:moveTo>
                  <a:pt x="20162" y="1"/>
                </a:moveTo>
                <a:cubicBezTo>
                  <a:pt x="20141" y="-9"/>
                  <a:pt x="20118" y="37"/>
                  <a:pt x="20098" y="141"/>
                </a:cubicBezTo>
                <a:cubicBezTo>
                  <a:pt x="20051" y="372"/>
                  <a:pt x="20065" y="550"/>
                  <a:pt x="20133" y="585"/>
                </a:cubicBezTo>
                <a:cubicBezTo>
                  <a:pt x="20194" y="616"/>
                  <a:pt x="20228" y="439"/>
                  <a:pt x="20209" y="199"/>
                </a:cubicBezTo>
                <a:cubicBezTo>
                  <a:pt x="20200" y="79"/>
                  <a:pt x="20182" y="12"/>
                  <a:pt x="20162" y="1"/>
                </a:cubicBezTo>
                <a:close/>
                <a:moveTo>
                  <a:pt x="20316" y="683"/>
                </a:moveTo>
                <a:cubicBezTo>
                  <a:pt x="20282" y="709"/>
                  <a:pt x="20489" y="1811"/>
                  <a:pt x="20776" y="3124"/>
                </a:cubicBezTo>
                <a:cubicBezTo>
                  <a:pt x="21324" y="5628"/>
                  <a:pt x="21485" y="6163"/>
                  <a:pt x="21310" y="4900"/>
                </a:cubicBezTo>
                <a:cubicBezTo>
                  <a:pt x="21175" y="3923"/>
                  <a:pt x="20398" y="622"/>
                  <a:pt x="20316" y="683"/>
                </a:cubicBezTo>
                <a:close/>
                <a:moveTo>
                  <a:pt x="21454" y="5746"/>
                </a:moveTo>
                <a:cubicBezTo>
                  <a:pt x="21447" y="5782"/>
                  <a:pt x="21447" y="5976"/>
                  <a:pt x="21453" y="6338"/>
                </a:cubicBezTo>
                <a:cubicBezTo>
                  <a:pt x="21464" y="6891"/>
                  <a:pt x="21387" y="7982"/>
                  <a:pt x="21282" y="8762"/>
                </a:cubicBezTo>
                <a:cubicBezTo>
                  <a:pt x="21128" y="9914"/>
                  <a:pt x="21076" y="10011"/>
                  <a:pt x="21005" y="9280"/>
                </a:cubicBezTo>
                <a:cubicBezTo>
                  <a:pt x="20934" y="8540"/>
                  <a:pt x="20925" y="8573"/>
                  <a:pt x="20953" y="9477"/>
                </a:cubicBezTo>
                <a:cubicBezTo>
                  <a:pt x="20978" y="10305"/>
                  <a:pt x="20823" y="11580"/>
                  <a:pt x="20329" y="14630"/>
                </a:cubicBezTo>
                <a:cubicBezTo>
                  <a:pt x="19968" y="16860"/>
                  <a:pt x="19608" y="19332"/>
                  <a:pt x="19528" y="20120"/>
                </a:cubicBezTo>
                <a:cubicBezTo>
                  <a:pt x="19448" y="20908"/>
                  <a:pt x="19399" y="21558"/>
                  <a:pt x="19418" y="21567"/>
                </a:cubicBezTo>
                <a:cubicBezTo>
                  <a:pt x="19470" y="21591"/>
                  <a:pt x="20972" y="12772"/>
                  <a:pt x="21252" y="10801"/>
                </a:cubicBezTo>
                <a:cubicBezTo>
                  <a:pt x="21516" y="8936"/>
                  <a:pt x="21600" y="7348"/>
                  <a:pt x="21499" y="6116"/>
                </a:cubicBezTo>
                <a:cubicBezTo>
                  <a:pt x="21476" y="5834"/>
                  <a:pt x="21461" y="5710"/>
                  <a:pt x="21454" y="5746"/>
                </a:cubicBezTo>
                <a:close/>
                <a:moveTo>
                  <a:pt x="19642" y="8097"/>
                </a:moveTo>
                <a:cubicBezTo>
                  <a:pt x="18857" y="8010"/>
                  <a:pt x="17369" y="8563"/>
                  <a:pt x="16685" y="9346"/>
                </a:cubicBezTo>
                <a:cubicBezTo>
                  <a:pt x="16023" y="10103"/>
                  <a:pt x="8977" y="11272"/>
                  <a:pt x="3453" y="11540"/>
                </a:cubicBezTo>
                <a:lnTo>
                  <a:pt x="0" y="11705"/>
                </a:lnTo>
                <a:lnTo>
                  <a:pt x="2960" y="12288"/>
                </a:lnTo>
                <a:cubicBezTo>
                  <a:pt x="4587" y="12607"/>
                  <a:pt x="6193" y="12955"/>
                  <a:pt x="6528" y="13069"/>
                </a:cubicBezTo>
                <a:cubicBezTo>
                  <a:pt x="6864" y="13183"/>
                  <a:pt x="7281" y="13379"/>
                  <a:pt x="7457" y="13504"/>
                </a:cubicBezTo>
                <a:cubicBezTo>
                  <a:pt x="7740" y="13706"/>
                  <a:pt x="8764" y="13466"/>
                  <a:pt x="14624" y="11803"/>
                </a:cubicBezTo>
                <a:cubicBezTo>
                  <a:pt x="15422" y="11577"/>
                  <a:pt x="16402" y="11088"/>
                  <a:pt x="16801" y="10718"/>
                </a:cubicBezTo>
                <a:cubicBezTo>
                  <a:pt x="17200" y="10349"/>
                  <a:pt x="18153" y="9823"/>
                  <a:pt x="18919" y="9551"/>
                </a:cubicBezTo>
                <a:cubicBezTo>
                  <a:pt x="19887" y="9207"/>
                  <a:pt x="20259" y="8860"/>
                  <a:pt x="20138" y="8409"/>
                </a:cubicBezTo>
                <a:cubicBezTo>
                  <a:pt x="20088" y="8223"/>
                  <a:pt x="19904" y="8125"/>
                  <a:pt x="19642" y="8097"/>
                </a:cubicBezTo>
                <a:close/>
              </a:path>
            </a:pathLst>
          </a:custGeom>
          <a:ln w="12700">
            <a:miter lim="400000"/>
          </a:ln>
        </p:spPr>
      </p:pic>
      <p:pic>
        <p:nvPicPr>
          <p:cNvPr id="269" name="Grouper" descr="Grouper"/>
          <p:cNvPicPr>
            <a:picLocks noChangeAspect="1"/>
          </p:cNvPicPr>
          <p:nvPr/>
        </p:nvPicPr>
        <p:blipFill>
          <a:blip r:embed="rId2"/>
          <a:srcRect l="19430" t="20994" r="16463" b="72124"/>
          <a:stretch>
            <a:fillRect/>
          </a:stretch>
        </p:blipFill>
        <p:spPr>
          <a:xfrm>
            <a:off x="2149097" y="3480313"/>
            <a:ext cx="6468818" cy="520736"/>
          </a:xfrm>
          <a:custGeom>
            <a:avLst/>
            <a:gdLst/>
            <a:ahLst/>
            <a:cxnLst>
              <a:cxn ang="0">
                <a:pos x="wd2" y="hd2"/>
              </a:cxn>
              <a:cxn ang="5400000">
                <a:pos x="wd2" y="hd2"/>
              </a:cxn>
              <a:cxn ang="10800000">
                <a:pos x="wd2" y="hd2"/>
              </a:cxn>
              <a:cxn ang="16200000">
                <a:pos x="wd2" y="hd2"/>
              </a:cxn>
            </a:cxnLst>
            <a:rect l="0" t="0" r="r" b="b"/>
            <a:pathLst>
              <a:path w="21541" h="21567" extrusionOk="0">
                <a:moveTo>
                  <a:pt x="20162" y="1"/>
                </a:moveTo>
                <a:cubicBezTo>
                  <a:pt x="20141" y="-9"/>
                  <a:pt x="20118" y="37"/>
                  <a:pt x="20098" y="141"/>
                </a:cubicBezTo>
                <a:cubicBezTo>
                  <a:pt x="20051" y="372"/>
                  <a:pt x="20065" y="550"/>
                  <a:pt x="20133" y="585"/>
                </a:cubicBezTo>
                <a:cubicBezTo>
                  <a:pt x="20194" y="616"/>
                  <a:pt x="20228" y="439"/>
                  <a:pt x="20209" y="199"/>
                </a:cubicBezTo>
                <a:cubicBezTo>
                  <a:pt x="20200" y="79"/>
                  <a:pt x="20182" y="12"/>
                  <a:pt x="20162" y="1"/>
                </a:cubicBezTo>
                <a:close/>
                <a:moveTo>
                  <a:pt x="20316" y="683"/>
                </a:moveTo>
                <a:cubicBezTo>
                  <a:pt x="20282" y="709"/>
                  <a:pt x="20489" y="1811"/>
                  <a:pt x="20776" y="3124"/>
                </a:cubicBezTo>
                <a:cubicBezTo>
                  <a:pt x="21324" y="5628"/>
                  <a:pt x="21485" y="6163"/>
                  <a:pt x="21310" y="4900"/>
                </a:cubicBezTo>
                <a:cubicBezTo>
                  <a:pt x="21175" y="3923"/>
                  <a:pt x="20398" y="622"/>
                  <a:pt x="20316" y="683"/>
                </a:cubicBezTo>
                <a:close/>
                <a:moveTo>
                  <a:pt x="21454" y="5746"/>
                </a:moveTo>
                <a:cubicBezTo>
                  <a:pt x="21447" y="5782"/>
                  <a:pt x="21447" y="5976"/>
                  <a:pt x="21453" y="6338"/>
                </a:cubicBezTo>
                <a:cubicBezTo>
                  <a:pt x="21464" y="6891"/>
                  <a:pt x="21387" y="7982"/>
                  <a:pt x="21282" y="8762"/>
                </a:cubicBezTo>
                <a:cubicBezTo>
                  <a:pt x="21128" y="9914"/>
                  <a:pt x="21076" y="10011"/>
                  <a:pt x="21005" y="9280"/>
                </a:cubicBezTo>
                <a:cubicBezTo>
                  <a:pt x="20934" y="8540"/>
                  <a:pt x="20925" y="8573"/>
                  <a:pt x="20953" y="9477"/>
                </a:cubicBezTo>
                <a:cubicBezTo>
                  <a:pt x="20978" y="10305"/>
                  <a:pt x="20823" y="11580"/>
                  <a:pt x="20329" y="14630"/>
                </a:cubicBezTo>
                <a:cubicBezTo>
                  <a:pt x="19968" y="16860"/>
                  <a:pt x="19608" y="19332"/>
                  <a:pt x="19528" y="20120"/>
                </a:cubicBezTo>
                <a:cubicBezTo>
                  <a:pt x="19448" y="20908"/>
                  <a:pt x="19399" y="21558"/>
                  <a:pt x="19418" y="21567"/>
                </a:cubicBezTo>
                <a:cubicBezTo>
                  <a:pt x="19470" y="21591"/>
                  <a:pt x="20972" y="12772"/>
                  <a:pt x="21252" y="10801"/>
                </a:cubicBezTo>
                <a:cubicBezTo>
                  <a:pt x="21516" y="8936"/>
                  <a:pt x="21600" y="7348"/>
                  <a:pt x="21499" y="6116"/>
                </a:cubicBezTo>
                <a:cubicBezTo>
                  <a:pt x="21476" y="5834"/>
                  <a:pt x="21461" y="5710"/>
                  <a:pt x="21454" y="5746"/>
                </a:cubicBezTo>
                <a:close/>
                <a:moveTo>
                  <a:pt x="19642" y="8097"/>
                </a:moveTo>
                <a:cubicBezTo>
                  <a:pt x="18857" y="8010"/>
                  <a:pt x="17369" y="8563"/>
                  <a:pt x="16685" y="9346"/>
                </a:cubicBezTo>
                <a:cubicBezTo>
                  <a:pt x="16023" y="10103"/>
                  <a:pt x="8977" y="11272"/>
                  <a:pt x="3453" y="11540"/>
                </a:cubicBezTo>
                <a:lnTo>
                  <a:pt x="0" y="11705"/>
                </a:lnTo>
                <a:lnTo>
                  <a:pt x="2960" y="12288"/>
                </a:lnTo>
                <a:cubicBezTo>
                  <a:pt x="4587" y="12607"/>
                  <a:pt x="6193" y="12955"/>
                  <a:pt x="6528" y="13069"/>
                </a:cubicBezTo>
                <a:cubicBezTo>
                  <a:pt x="6864" y="13183"/>
                  <a:pt x="7281" y="13379"/>
                  <a:pt x="7457" y="13504"/>
                </a:cubicBezTo>
                <a:cubicBezTo>
                  <a:pt x="7740" y="13706"/>
                  <a:pt x="8764" y="13466"/>
                  <a:pt x="14624" y="11803"/>
                </a:cubicBezTo>
                <a:cubicBezTo>
                  <a:pt x="15422" y="11577"/>
                  <a:pt x="16402" y="11088"/>
                  <a:pt x="16801" y="10718"/>
                </a:cubicBezTo>
                <a:cubicBezTo>
                  <a:pt x="17200" y="10349"/>
                  <a:pt x="18153" y="9823"/>
                  <a:pt x="18919" y="9551"/>
                </a:cubicBezTo>
                <a:cubicBezTo>
                  <a:pt x="19887" y="9207"/>
                  <a:pt x="20259" y="8860"/>
                  <a:pt x="20138" y="8409"/>
                </a:cubicBezTo>
                <a:cubicBezTo>
                  <a:pt x="20088" y="8223"/>
                  <a:pt x="19904" y="8125"/>
                  <a:pt x="19642" y="8097"/>
                </a:cubicBezTo>
                <a:close/>
              </a:path>
            </a:pathLst>
          </a:custGeom>
          <a:ln w="12700">
            <a:miter lim="400000"/>
          </a:ln>
        </p:spPr>
      </p:pic>
      <p:sp>
        <p:nvSpPr>
          <p:cNvPr id="270" name="Rectangle aux angles arrondis"/>
          <p:cNvSpPr/>
          <p:nvPr/>
        </p:nvSpPr>
        <p:spPr>
          <a:xfrm>
            <a:off x="2963964" y="2168662"/>
            <a:ext cx="2857501" cy="118168"/>
          </a:xfrm>
          <a:prstGeom prst="roundRect">
            <a:avLst>
              <a:gd name="adj" fmla="val 50000"/>
            </a:avLst>
          </a:prstGeom>
          <a:solidFill>
            <a:srgbClr val="00F900"/>
          </a:solidFill>
          <a:ln w="12700">
            <a:miter lim="400000"/>
          </a:ln>
        </p:spPr>
        <p:txBody>
          <a:bodyPr lIns="25400" tIns="25400" rIns="25400" bIns="25400" anchor="ctr"/>
          <a:lstStyle/>
          <a:p>
            <a:pPr>
              <a:defRPr sz="5000" b="0">
                <a:solidFill>
                  <a:srgbClr val="FFFFFF"/>
                </a:solidFill>
                <a:latin typeface="+mn-lt"/>
                <a:ea typeface="+mn-ea"/>
                <a:cs typeface="+mn-cs"/>
                <a:sym typeface="Helvetica Neue Light"/>
              </a:defRPr>
            </a:pPr>
            <a:endParaRPr sz="2500"/>
          </a:p>
        </p:txBody>
      </p:sp>
      <p:sp>
        <p:nvSpPr>
          <p:cNvPr id="271" name="Rectangle aux angles arrondis"/>
          <p:cNvSpPr/>
          <p:nvPr/>
        </p:nvSpPr>
        <p:spPr>
          <a:xfrm>
            <a:off x="4105613" y="3704853"/>
            <a:ext cx="2857501" cy="118168"/>
          </a:xfrm>
          <a:prstGeom prst="roundRect">
            <a:avLst>
              <a:gd name="adj" fmla="val 50000"/>
            </a:avLst>
          </a:prstGeom>
          <a:solidFill>
            <a:srgbClr val="DC602A"/>
          </a:solidFill>
          <a:ln w="12700">
            <a:miter lim="400000"/>
          </a:ln>
        </p:spPr>
        <p:txBody>
          <a:bodyPr lIns="25400" tIns="25400" rIns="25400" bIns="25400" anchor="ctr"/>
          <a:lstStyle/>
          <a:p>
            <a:pPr>
              <a:defRPr sz="5000" b="0">
                <a:solidFill>
                  <a:srgbClr val="FFFFFF"/>
                </a:solidFill>
                <a:latin typeface="+mn-lt"/>
                <a:ea typeface="+mn-ea"/>
                <a:cs typeface="+mn-cs"/>
                <a:sym typeface="Helvetica Neue Light"/>
              </a:defRPr>
            </a:pPr>
            <a:endParaRPr sz="2500"/>
          </a:p>
        </p:txBody>
      </p:sp>
      <p:sp>
        <p:nvSpPr>
          <p:cNvPr id="272" name="Paris (+02)"/>
          <p:cNvSpPr txBox="1"/>
          <p:nvPr/>
        </p:nvSpPr>
        <p:spPr>
          <a:xfrm>
            <a:off x="8877531" y="2993808"/>
            <a:ext cx="3054199" cy="12979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normAutofit/>
          </a:bodyPr>
          <a:lstStyle>
            <a:lvl1pPr>
              <a:defRPr sz="6000" b="0">
                <a:solidFill>
                  <a:srgbClr val="818080"/>
                </a:solidFill>
                <a:latin typeface="Helvetica Neue Thin"/>
                <a:ea typeface="Helvetica Neue Thin"/>
                <a:cs typeface="Helvetica Neue Thin"/>
                <a:sym typeface="Helvetica Neue Thin"/>
              </a:defRPr>
            </a:lvl1pPr>
          </a:lstStyle>
          <a:p>
            <a:r>
              <a:rPr sz="3000"/>
              <a:t>Paris (+02)</a:t>
            </a:r>
          </a:p>
        </p:txBody>
      </p:sp>
      <p:sp>
        <p:nvSpPr>
          <p:cNvPr id="273" name="Istanbul (+03)"/>
          <p:cNvSpPr txBox="1"/>
          <p:nvPr/>
        </p:nvSpPr>
        <p:spPr>
          <a:xfrm>
            <a:off x="8877531" y="1553368"/>
            <a:ext cx="3054199" cy="12979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normAutofit/>
          </a:bodyPr>
          <a:lstStyle>
            <a:lvl1pPr>
              <a:defRPr sz="6000" b="0">
                <a:solidFill>
                  <a:srgbClr val="818080"/>
                </a:solidFill>
                <a:latin typeface="Helvetica Neue Thin"/>
                <a:ea typeface="Helvetica Neue Thin"/>
                <a:cs typeface="Helvetica Neue Thin"/>
                <a:sym typeface="Helvetica Neue Thin"/>
              </a:defRPr>
            </a:lvl1pPr>
          </a:lstStyle>
          <a:p>
            <a:r>
              <a:rPr sz="3000"/>
              <a:t>Istanbul (+03)</a:t>
            </a:r>
          </a:p>
        </p:txBody>
      </p:sp>
      <p:sp>
        <p:nvSpPr>
          <p:cNvPr id="274" name="Ligne"/>
          <p:cNvSpPr/>
          <p:nvPr/>
        </p:nvSpPr>
        <p:spPr>
          <a:xfrm flipV="1">
            <a:off x="4083365" y="3802370"/>
            <a:ext cx="1" cy="1490100"/>
          </a:xfrm>
          <a:prstGeom prst="line">
            <a:avLst/>
          </a:prstGeom>
          <a:ln w="12700">
            <a:solidFill>
              <a:srgbClr val="FF2600"/>
            </a:solidFill>
            <a:custDash>
              <a:ds d="600000" sp="600000"/>
            </a:custDash>
            <a:miter lim="400000"/>
          </a:ln>
        </p:spPr>
        <p:txBody>
          <a:bodyPr lIns="25400" tIns="25400" rIns="25400" bIns="25400" anchor="ctr"/>
          <a:lstStyle/>
          <a:p>
            <a:pPr>
              <a:defRPr sz="5000" b="0">
                <a:solidFill>
                  <a:srgbClr val="FFFFFF"/>
                </a:solidFill>
                <a:latin typeface="+mn-lt"/>
                <a:ea typeface="+mn-ea"/>
                <a:cs typeface="+mn-cs"/>
                <a:sym typeface="Helvetica Neue Light"/>
              </a:defRPr>
            </a:pPr>
            <a:endParaRPr sz="2500"/>
          </a:p>
        </p:txBody>
      </p:sp>
      <p:sp>
        <p:nvSpPr>
          <p:cNvPr id="275" name="Jun 8th 2018…"/>
          <p:cNvSpPr txBox="1"/>
          <p:nvPr/>
        </p:nvSpPr>
        <p:spPr>
          <a:xfrm>
            <a:off x="3471196" y="2952430"/>
            <a:ext cx="1506727" cy="8705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normAutofit/>
          </a:bodyPr>
          <a:lstStyle/>
          <a:p>
            <a:pPr>
              <a:defRPr sz="3100" b="0">
                <a:solidFill>
                  <a:srgbClr val="DC602A"/>
                </a:solidFill>
                <a:latin typeface="American Typewriter"/>
                <a:ea typeface="American Typewriter"/>
                <a:cs typeface="American Typewriter"/>
                <a:sym typeface="American Typewriter"/>
              </a:defRPr>
            </a:pPr>
            <a:r>
              <a:rPr sz="1550"/>
              <a:t>Jun 8th 2018 </a:t>
            </a:r>
          </a:p>
          <a:p>
            <a:pPr>
              <a:defRPr sz="3100" b="0">
                <a:solidFill>
                  <a:srgbClr val="DC602A"/>
                </a:solidFill>
                <a:latin typeface="American Typewriter"/>
                <a:ea typeface="American Typewriter"/>
                <a:cs typeface="American Typewriter"/>
                <a:sym typeface="American Typewriter"/>
              </a:defRPr>
            </a:pPr>
            <a:r>
              <a:rPr sz="1550"/>
              <a:t>00h  (+ 02h)</a:t>
            </a:r>
          </a:p>
        </p:txBody>
      </p:sp>
      <p:sp>
        <p:nvSpPr>
          <p:cNvPr id="276" name="Jun 7th 2018…"/>
          <p:cNvSpPr txBox="1"/>
          <p:nvPr/>
        </p:nvSpPr>
        <p:spPr>
          <a:xfrm>
            <a:off x="3330001" y="5431873"/>
            <a:ext cx="1506727" cy="8705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normAutofit/>
          </a:bodyPr>
          <a:lstStyle/>
          <a:p>
            <a:pPr>
              <a:defRPr sz="3100" b="0">
                <a:solidFill>
                  <a:srgbClr val="DC602A"/>
                </a:solidFill>
                <a:latin typeface="American Typewriter"/>
                <a:ea typeface="American Typewriter"/>
                <a:cs typeface="American Typewriter"/>
                <a:sym typeface="American Typewriter"/>
              </a:defRPr>
            </a:pPr>
            <a:r>
              <a:rPr sz="1550" dirty="0">
                <a:solidFill>
                  <a:srgbClr val="FFFFFF"/>
                </a:solidFill>
              </a:rPr>
              <a:t>Jun 7th</a:t>
            </a:r>
            <a:r>
              <a:rPr sz="1550" dirty="0"/>
              <a:t> 2018 </a:t>
            </a:r>
          </a:p>
          <a:p>
            <a:pPr>
              <a:defRPr sz="3100" b="0">
                <a:solidFill>
                  <a:srgbClr val="DC602A"/>
                </a:solidFill>
                <a:latin typeface="American Typewriter"/>
                <a:ea typeface="American Typewriter"/>
                <a:cs typeface="American Typewriter"/>
                <a:sym typeface="American Typewriter"/>
              </a:defRPr>
            </a:pPr>
            <a:r>
              <a:rPr sz="1550" dirty="0"/>
              <a:t>22h  (+ 00h)</a:t>
            </a:r>
          </a:p>
        </p:txBody>
      </p:sp>
      <p:sp>
        <p:nvSpPr>
          <p:cNvPr id="277" name="Jun 8th 2018…"/>
          <p:cNvSpPr txBox="1"/>
          <p:nvPr/>
        </p:nvSpPr>
        <p:spPr>
          <a:xfrm>
            <a:off x="6423690" y="2952101"/>
            <a:ext cx="1506728" cy="8705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normAutofit/>
          </a:bodyPr>
          <a:lstStyle/>
          <a:p>
            <a:pPr>
              <a:defRPr sz="3100" b="0">
                <a:solidFill>
                  <a:srgbClr val="DC602A"/>
                </a:solidFill>
                <a:latin typeface="American Typewriter"/>
                <a:ea typeface="American Typewriter"/>
                <a:cs typeface="American Typewriter"/>
                <a:sym typeface="American Typewriter"/>
              </a:defRPr>
            </a:pPr>
            <a:r>
              <a:rPr sz="1550"/>
              <a:t>Jun 8th 2018 </a:t>
            </a:r>
          </a:p>
          <a:p>
            <a:pPr>
              <a:defRPr sz="3100" b="0">
                <a:solidFill>
                  <a:srgbClr val="DC602A"/>
                </a:solidFill>
                <a:latin typeface="American Typewriter"/>
                <a:ea typeface="American Typewriter"/>
                <a:cs typeface="American Typewriter"/>
                <a:sym typeface="American Typewriter"/>
              </a:defRPr>
            </a:pPr>
            <a:r>
              <a:rPr sz="1550"/>
              <a:t>23h59  (+ 02h)</a:t>
            </a:r>
          </a:p>
        </p:txBody>
      </p:sp>
      <p:sp>
        <p:nvSpPr>
          <p:cNvPr id="278" name="Ligne"/>
          <p:cNvSpPr/>
          <p:nvPr/>
        </p:nvSpPr>
        <p:spPr>
          <a:xfrm flipV="1">
            <a:off x="6970301" y="3814092"/>
            <a:ext cx="1" cy="1465998"/>
          </a:xfrm>
          <a:prstGeom prst="line">
            <a:avLst/>
          </a:prstGeom>
          <a:ln w="12700">
            <a:solidFill>
              <a:srgbClr val="FF2600"/>
            </a:solidFill>
            <a:custDash>
              <a:ds d="600000" sp="600000"/>
            </a:custDash>
            <a:miter lim="400000"/>
          </a:ln>
        </p:spPr>
        <p:txBody>
          <a:bodyPr lIns="25400" tIns="25400" rIns="25400" bIns="25400" anchor="ctr"/>
          <a:lstStyle/>
          <a:p>
            <a:pPr>
              <a:defRPr sz="5000" b="0">
                <a:solidFill>
                  <a:srgbClr val="FFFFFF"/>
                </a:solidFill>
                <a:latin typeface="+mn-lt"/>
                <a:ea typeface="+mn-ea"/>
                <a:cs typeface="+mn-cs"/>
                <a:sym typeface="Helvetica Neue Light"/>
              </a:defRPr>
            </a:pPr>
            <a:endParaRPr sz="2500"/>
          </a:p>
        </p:txBody>
      </p:sp>
      <p:sp>
        <p:nvSpPr>
          <p:cNvPr id="279" name="Jun 8th 2018…"/>
          <p:cNvSpPr txBox="1"/>
          <p:nvPr/>
        </p:nvSpPr>
        <p:spPr>
          <a:xfrm>
            <a:off x="6216938" y="5431873"/>
            <a:ext cx="1506727" cy="8705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normAutofit/>
          </a:bodyPr>
          <a:lstStyle/>
          <a:p>
            <a:pPr>
              <a:defRPr sz="3100" b="0">
                <a:solidFill>
                  <a:srgbClr val="DC602A"/>
                </a:solidFill>
                <a:latin typeface="American Typewriter"/>
                <a:ea typeface="American Typewriter"/>
                <a:cs typeface="American Typewriter"/>
                <a:sym typeface="American Typewriter"/>
              </a:defRPr>
            </a:pPr>
            <a:r>
              <a:rPr sz="1550" dirty="0">
                <a:solidFill>
                  <a:schemeClr val="bg1"/>
                </a:solidFill>
              </a:rPr>
              <a:t>Jun 8th</a:t>
            </a:r>
            <a:r>
              <a:rPr sz="1550" dirty="0"/>
              <a:t> 2018 </a:t>
            </a:r>
          </a:p>
          <a:p>
            <a:pPr>
              <a:defRPr sz="3100" b="0">
                <a:solidFill>
                  <a:srgbClr val="DC602A"/>
                </a:solidFill>
                <a:latin typeface="American Typewriter"/>
                <a:ea typeface="American Typewriter"/>
                <a:cs typeface="American Typewriter"/>
                <a:sym typeface="American Typewriter"/>
              </a:defRPr>
            </a:pPr>
            <a:r>
              <a:rPr sz="1550" dirty="0"/>
              <a:t>21h59  (+ </a:t>
            </a:r>
            <a:r>
              <a:rPr lang="fr-FR" sz="1550" dirty="0"/>
              <a:t>00</a:t>
            </a:r>
            <a:r>
              <a:rPr sz="1550" dirty="0"/>
              <a:t>h)</a:t>
            </a:r>
          </a:p>
        </p:txBody>
      </p:sp>
      <p:grpSp>
        <p:nvGrpSpPr>
          <p:cNvPr id="283" name="Grouper"/>
          <p:cNvGrpSpPr/>
          <p:nvPr/>
        </p:nvGrpSpPr>
        <p:grpSpPr>
          <a:xfrm>
            <a:off x="5064294" y="1129538"/>
            <a:ext cx="1506727" cy="5650753"/>
            <a:chOff x="0" y="0"/>
            <a:chExt cx="3013453" cy="11301504"/>
          </a:xfrm>
        </p:grpSpPr>
        <p:sp>
          <p:nvSpPr>
            <p:cNvPr id="280" name="Jun 8th 2018…"/>
            <p:cNvSpPr txBox="1"/>
            <p:nvPr/>
          </p:nvSpPr>
          <p:spPr>
            <a:xfrm>
              <a:off x="0" y="0"/>
              <a:ext cx="3013454" cy="174118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normAutofit/>
            </a:bodyPr>
            <a:lstStyle/>
            <a:p>
              <a:pPr>
                <a:defRPr sz="3100" b="0">
                  <a:solidFill>
                    <a:srgbClr val="00F900"/>
                  </a:solidFill>
                  <a:latin typeface="American Typewriter"/>
                  <a:ea typeface="American Typewriter"/>
                  <a:cs typeface="American Typewriter"/>
                  <a:sym typeface="American Typewriter"/>
                </a:defRPr>
              </a:pPr>
              <a:r>
                <a:rPr sz="1550"/>
                <a:t>Jun 8th 2018 </a:t>
              </a:r>
            </a:p>
            <a:p>
              <a:pPr>
                <a:defRPr sz="3100" b="0">
                  <a:solidFill>
                    <a:srgbClr val="00F900"/>
                  </a:solidFill>
                  <a:latin typeface="American Typewriter"/>
                  <a:ea typeface="American Typewriter"/>
                  <a:cs typeface="American Typewriter"/>
                  <a:sym typeface="American Typewriter"/>
                </a:defRPr>
              </a:pPr>
              <a:r>
                <a:rPr sz="1550"/>
                <a:t>23h59  (+ 03h)</a:t>
              </a:r>
            </a:p>
          </p:txBody>
        </p:sp>
        <p:sp>
          <p:nvSpPr>
            <p:cNvPr id="281" name="Ligne"/>
            <p:cNvSpPr/>
            <p:nvPr/>
          </p:nvSpPr>
          <p:spPr>
            <a:xfrm flipV="1">
              <a:off x="1506727" y="2234537"/>
              <a:ext cx="1" cy="7680409"/>
            </a:xfrm>
            <a:prstGeom prst="line">
              <a:avLst/>
            </a:prstGeom>
            <a:noFill/>
            <a:ln w="12700" cap="flat">
              <a:solidFill>
                <a:srgbClr val="00F900"/>
              </a:solidFill>
              <a:custDash>
                <a:ds d="600000" sp="600000"/>
              </a:custDash>
              <a:miter lim="400000"/>
            </a:ln>
            <a:effectLst/>
          </p:spPr>
          <p:txBody>
            <a:bodyPr wrap="square" lIns="25400" tIns="25400" rIns="25400" bIns="25400" numCol="1" anchor="ctr">
              <a:noAutofit/>
            </a:bodyPr>
            <a:lstStyle/>
            <a:p>
              <a:pPr>
                <a:defRPr sz="5000" b="0">
                  <a:solidFill>
                    <a:srgbClr val="FFFFFF"/>
                  </a:solidFill>
                  <a:latin typeface="+mn-lt"/>
                  <a:ea typeface="+mn-ea"/>
                  <a:cs typeface="+mn-cs"/>
                  <a:sym typeface="Helvetica Neue Light"/>
                </a:defRPr>
              </a:pPr>
              <a:endParaRPr sz="2500"/>
            </a:p>
          </p:txBody>
        </p:sp>
        <p:sp>
          <p:nvSpPr>
            <p:cNvPr id="282" name="Jun 8th 2018…"/>
            <p:cNvSpPr txBox="1"/>
            <p:nvPr/>
          </p:nvSpPr>
          <p:spPr>
            <a:xfrm>
              <a:off x="0" y="9560323"/>
              <a:ext cx="3013454" cy="174118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normAutofit/>
            </a:bodyPr>
            <a:lstStyle/>
            <a:p>
              <a:pPr>
                <a:defRPr sz="3100" b="0">
                  <a:solidFill>
                    <a:srgbClr val="00F900"/>
                  </a:solidFill>
                  <a:latin typeface="American Typewriter"/>
                  <a:ea typeface="American Typewriter"/>
                  <a:cs typeface="American Typewriter"/>
                  <a:sym typeface="American Typewriter"/>
                </a:defRPr>
              </a:pPr>
              <a:r>
                <a:rPr sz="1550" dirty="0">
                  <a:solidFill>
                    <a:srgbClr val="FFFFFF"/>
                  </a:solidFill>
                  <a:latin typeface="American Typewriter"/>
                </a:rPr>
                <a:t>Jun</a:t>
              </a:r>
              <a:r>
                <a:rPr sz="1550" dirty="0"/>
                <a:t> </a:t>
              </a:r>
              <a:r>
                <a:rPr sz="1550" dirty="0">
                  <a:solidFill>
                    <a:srgbClr val="FFFFFF"/>
                  </a:solidFill>
                  <a:latin typeface="American Typewriter"/>
                </a:rPr>
                <a:t>8th</a:t>
              </a:r>
              <a:r>
                <a:rPr sz="1550" dirty="0"/>
                <a:t> 2018 </a:t>
              </a:r>
            </a:p>
            <a:p>
              <a:pPr>
                <a:defRPr sz="3100" b="0">
                  <a:solidFill>
                    <a:srgbClr val="00F900"/>
                  </a:solidFill>
                  <a:latin typeface="American Typewriter"/>
                  <a:ea typeface="American Typewriter"/>
                  <a:cs typeface="American Typewriter"/>
                  <a:sym typeface="American Typewriter"/>
                </a:defRPr>
              </a:pPr>
              <a:r>
                <a:rPr sz="1550" dirty="0"/>
                <a:t>2</a:t>
              </a:r>
              <a:r>
                <a:rPr lang="fr-FR" sz="1550" dirty="0"/>
                <a:t>0</a:t>
              </a:r>
              <a:r>
                <a:rPr sz="1550" dirty="0"/>
                <a:t>h59  (+ 00h)</a:t>
              </a:r>
            </a:p>
          </p:txBody>
        </p:sp>
      </p:grpSp>
      <p:sp>
        <p:nvSpPr>
          <p:cNvPr id="284" name="Jun 8th 2018…"/>
          <p:cNvSpPr txBox="1"/>
          <p:nvPr/>
        </p:nvSpPr>
        <p:spPr>
          <a:xfrm>
            <a:off x="2205163" y="1129538"/>
            <a:ext cx="1506727" cy="8705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normAutofit/>
          </a:bodyPr>
          <a:lstStyle/>
          <a:p>
            <a:pPr>
              <a:defRPr sz="3100" b="0">
                <a:solidFill>
                  <a:srgbClr val="00F900"/>
                </a:solidFill>
                <a:latin typeface="American Typewriter"/>
                <a:ea typeface="American Typewriter"/>
                <a:cs typeface="American Typewriter"/>
                <a:sym typeface="American Typewriter"/>
              </a:defRPr>
            </a:pPr>
            <a:r>
              <a:rPr sz="1550"/>
              <a:t>Jun 8th 2018 </a:t>
            </a:r>
          </a:p>
          <a:p>
            <a:pPr>
              <a:defRPr sz="3100" b="0">
                <a:solidFill>
                  <a:srgbClr val="00F900"/>
                </a:solidFill>
                <a:latin typeface="American Typewriter"/>
                <a:ea typeface="American Typewriter"/>
                <a:cs typeface="American Typewriter"/>
                <a:sym typeface="American Typewriter"/>
              </a:defRPr>
            </a:pPr>
            <a:r>
              <a:rPr sz="1550"/>
              <a:t>00h  (+ 03h)</a:t>
            </a:r>
          </a:p>
        </p:txBody>
      </p:sp>
      <p:sp>
        <p:nvSpPr>
          <p:cNvPr id="285" name="Ligne"/>
          <p:cNvSpPr/>
          <p:nvPr/>
        </p:nvSpPr>
        <p:spPr>
          <a:xfrm flipV="1">
            <a:off x="2958526" y="2310306"/>
            <a:ext cx="1" cy="3840205"/>
          </a:xfrm>
          <a:prstGeom prst="line">
            <a:avLst/>
          </a:prstGeom>
          <a:ln w="12700">
            <a:solidFill>
              <a:srgbClr val="00F900"/>
            </a:solidFill>
            <a:custDash>
              <a:ds d="600000" sp="600000"/>
            </a:custDash>
            <a:miter lim="400000"/>
          </a:ln>
        </p:spPr>
        <p:txBody>
          <a:bodyPr lIns="25400" tIns="25400" rIns="25400" bIns="25400" anchor="ctr"/>
          <a:lstStyle/>
          <a:p>
            <a:pPr>
              <a:defRPr sz="5000" b="0">
                <a:solidFill>
                  <a:srgbClr val="FFFFFF"/>
                </a:solidFill>
                <a:latin typeface="+mn-lt"/>
                <a:ea typeface="+mn-ea"/>
                <a:cs typeface="+mn-cs"/>
                <a:sym typeface="Helvetica Neue Light"/>
              </a:defRPr>
            </a:pPr>
            <a:endParaRPr sz="2500"/>
          </a:p>
        </p:txBody>
      </p:sp>
      <p:sp>
        <p:nvSpPr>
          <p:cNvPr id="286" name="Jun 7th 2018…"/>
          <p:cNvSpPr txBox="1"/>
          <p:nvPr/>
        </p:nvSpPr>
        <p:spPr>
          <a:xfrm>
            <a:off x="2205163" y="5909700"/>
            <a:ext cx="1506727" cy="8705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normAutofit/>
          </a:bodyPr>
          <a:lstStyle/>
          <a:p>
            <a:pPr>
              <a:defRPr sz="3100" b="0">
                <a:solidFill>
                  <a:srgbClr val="00F900"/>
                </a:solidFill>
                <a:latin typeface="American Typewriter"/>
                <a:ea typeface="American Typewriter"/>
                <a:cs typeface="American Typewriter"/>
                <a:sym typeface="American Typewriter"/>
              </a:defRPr>
            </a:pPr>
            <a:r>
              <a:rPr sz="1550" dirty="0">
                <a:solidFill>
                  <a:srgbClr val="FFFFFF"/>
                </a:solidFill>
              </a:rPr>
              <a:t>Jun 7th</a:t>
            </a:r>
            <a:r>
              <a:rPr sz="1550" dirty="0"/>
              <a:t> 2018 </a:t>
            </a:r>
          </a:p>
          <a:p>
            <a:pPr>
              <a:defRPr sz="3100" b="0">
                <a:solidFill>
                  <a:srgbClr val="00F900"/>
                </a:solidFill>
                <a:latin typeface="American Typewriter"/>
                <a:ea typeface="American Typewriter"/>
                <a:cs typeface="American Typewriter"/>
                <a:sym typeface="American Typewriter"/>
              </a:defRPr>
            </a:pPr>
            <a:r>
              <a:rPr sz="1550" dirty="0"/>
              <a:t>21h  (+ 00h)</a:t>
            </a:r>
          </a:p>
        </p:txBody>
      </p:sp>
      <p:sp>
        <p:nvSpPr>
          <p:cNvPr id="287" name="What does June 8th even mean?"/>
          <p:cNvSpPr txBox="1"/>
          <p:nvPr/>
        </p:nvSpPr>
        <p:spPr>
          <a:xfrm>
            <a:off x="736600" y="294449"/>
            <a:ext cx="10718800" cy="66655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ormAutofit/>
          </a:bodyPr>
          <a:lstStyle/>
          <a:p>
            <a:pPr algn="l">
              <a:defRPr sz="6000" b="0">
                <a:solidFill>
                  <a:srgbClr val="FFFFFF"/>
                </a:solidFill>
                <a:latin typeface="Helvetica Neue Thin"/>
                <a:ea typeface="Helvetica Neue Thin"/>
                <a:cs typeface="Helvetica Neue Thin"/>
                <a:sym typeface="Helvetica Neue Thin"/>
              </a:defRPr>
            </a:pPr>
            <a:r>
              <a:rPr sz="3000"/>
              <a:t>What does </a:t>
            </a:r>
            <a:r>
              <a:rPr sz="3000" b="1">
                <a:latin typeface="Helvetica Neue"/>
                <a:ea typeface="Helvetica Neue"/>
                <a:cs typeface="Helvetica Neue"/>
                <a:sym typeface="Helvetica Neue"/>
              </a:rPr>
              <a:t>June 8th</a:t>
            </a:r>
            <a:r>
              <a:rPr sz="3000"/>
              <a:t> even mean?</a:t>
            </a:r>
          </a:p>
        </p:txBody>
      </p:sp>
      <p:pic>
        <p:nvPicPr>
          <p:cNvPr id="3" name="pasted-image.pdf" descr="pasted-image.pdf">
            <a:extLst>
              <a:ext uri="{FF2B5EF4-FFF2-40B4-BE49-F238E27FC236}">
                <a16:creationId xmlns:a16="http://schemas.microsoft.com/office/drawing/2014/main" id="{0A4E8AAC-A514-7C33-637E-91CA1233151B}"/>
              </a:ext>
            </a:extLst>
          </p:cNvPr>
          <p:cNvPicPr>
            <a:picLocks noChangeAspect="1"/>
          </p:cNvPicPr>
          <p:nvPr/>
        </p:nvPicPr>
        <p:blipFill>
          <a:blip r:embed="rId3"/>
          <a:stretch>
            <a:fillRect/>
          </a:stretch>
        </p:blipFill>
        <p:spPr>
          <a:xfrm>
            <a:off x="4227129" y="5154403"/>
            <a:ext cx="331425" cy="269283"/>
          </a:xfrm>
          <a:prstGeom prst="rect">
            <a:avLst/>
          </a:prstGeom>
          <a:ln w="12700">
            <a:miter lim="400000"/>
          </a:ln>
        </p:spPr>
      </p:pic>
      <p:sp>
        <p:nvSpPr>
          <p:cNvPr id="4" name="Jun 7th 2018…">
            <a:extLst>
              <a:ext uri="{FF2B5EF4-FFF2-40B4-BE49-F238E27FC236}">
                <a16:creationId xmlns:a16="http://schemas.microsoft.com/office/drawing/2014/main" id="{D9382787-D942-0AA6-C255-12383FCD4C90}"/>
              </a:ext>
            </a:extLst>
          </p:cNvPr>
          <p:cNvSpPr txBox="1"/>
          <p:nvPr/>
        </p:nvSpPr>
        <p:spPr>
          <a:xfrm>
            <a:off x="3639350" y="4450815"/>
            <a:ext cx="1506727" cy="8705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normAutofit/>
          </a:bodyPr>
          <a:lstStyle/>
          <a:p>
            <a:pPr algn="ctr">
              <a:defRPr sz="2200" b="0">
                <a:solidFill>
                  <a:srgbClr val="DC602A"/>
                </a:solidFill>
                <a:latin typeface="American Typewriter"/>
                <a:ea typeface="American Typewriter"/>
                <a:cs typeface="American Typewriter"/>
                <a:sym typeface="American Typewriter"/>
              </a:defRPr>
            </a:pPr>
            <a:r>
              <a:rPr sz="1100" dirty="0">
                <a:solidFill>
                  <a:srgbClr val="11A4EF"/>
                </a:solidFill>
              </a:rPr>
              <a:t>Jun 7th 2018 </a:t>
            </a:r>
          </a:p>
          <a:p>
            <a:pPr algn="ctr">
              <a:defRPr sz="2200" b="0">
                <a:solidFill>
                  <a:srgbClr val="DC602A"/>
                </a:solidFill>
                <a:latin typeface="American Typewriter"/>
                <a:ea typeface="American Typewriter"/>
                <a:cs typeface="American Typewriter"/>
                <a:sym typeface="American Typewriter"/>
              </a:defRPr>
            </a:pPr>
            <a:r>
              <a:rPr sz="1100" dirty="0">
                <a:solidFill>
                  <a:srgbClr val="11A4EF"/>
                </a:solidFill>
              </a:rPr>
              <a:t>22h</a:t>
            </a:r>
            <a:r>
              <a:rPr lang="fr-FR" sz="1100" dirty="0">
                <a:solidFill>
                  <a:srgbClr val="11A4EF"/>
                </a:solidFill>
              </a:rPr>
              <a:t>10</a:t>
            </a:r>
            <a:r>
              <a:rPr sz="1100" dirty="0">
                <a:solidFill>
                  <a:srgbClr val="11A4EF"/>
                </a:solidFill>
              </a:rPr>
              <a:t>  (+ 00h)</a:t>
            </a:r>
          </a:p>
        </p:txBody>
      </p:sp>
      <p:cxnSp>
        <p:nvCxnSpPr>
          <p:cNvPr id="5" name="Connecteur droit 4">
            <a:extLst>
              <a:ext uri="{FF2B5EF4-FFF2-40B4-BE49-F238E27FC236}">
                <a16:creationId xmlns:a16="http://schemas.microsoft.com/office/drawing/2014/main" id="{ED17EF48-D170-2433-76F2-44B1868B56BE}"/>
              </a:ext>
            </a:extLst>
          </p:cNvPr>
          <p:cNvCxnSpPr>
            <a:cxnSpLocks/>
          </p:cNvCxnSpPr>
          <p:nvPr/>
        </p:nvCxnSpPr>
        <p:spPr>
          <a:xfrm>
            <a:off x="5024770" y="4956414"/>
            <a:ext cx="0" cy="644400"/>
          </a:xfrm>
          <a:prstGeom prst="line">
            <a:avLst/>
          </a:prstGeom>
          <a:noFill/>
          <a:ln w="57150" cap="flat">
            <a:solidFill>
              <a:srgbClr val="818080"/>
            </a:solidFill>
            <a:prstDash val="sysDash"/>
            <a:miter lim="400000"/>
          </a:ln>
          <a:effectLst/>
          <a:sp3d/>
        </p:spPr>
        <p:style>
          <a:lnRef idx="0">
            <a:scrgbClr r="0" g="0" b="0"/>
          </a:lnRef>
          <a:fillRef idx="0">
            <a:scrgbClr r="0" g="0" b="0"/>
          </a:fillRef>
          <a:effectRef idx="0">
            <a:scrgbClr r="0" g="0" b="0"/>
          </a:effectRef>
          <a:fontRef idx="none"/>
        </p:style>
      </p:cxnSp>
    </p:spTree>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UTC (+00)"/>
          <p:cNvSpPr txBox="1"/>
          <p:nvPr/>
        </p:nvSpPr>
        <p:spPr>
          <a:xfrm>
            <a:off x="8877531" y="4571800"/>
            <a:ext cx="3054199" cy="12979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normAutofit/>
          </a:bodyPr>
          <a:lstStyle>
            <a:lvl1pPr>
              <a:defRPr sz="6000" b="0">
                <a:solidFill>
                  <a:srgbClr val="818080"/>
                </a:solidFill>
                <a:latin typeface="Helvetica Neue Thin"/>
                <a:ea typeface="Helvetica Neue Thin"/>
                <a:cs typeface="Helvetica Neue Thin"/>
                <a:sym typeface="Helvetica Neue Thin"/>
              </a:defRPr>
            </a:lvl1pPr>
          </a:lstStyle>
          <a:p>
            <a:r>
              <a:rPr sz="3000"/>
              <a:t>UTC (+00)</a:t>
            </a:r>
          </a:p>
        </p:txBody>
      </p:sp>
      <p:pic>
        <p:nvPicPr>
          <p:cNvPr id="290" name="Grouper" descr="Grouper"/>
          <p:cNvPicPr>
            <a:picLocks noChangeAspect="1"/>
          </p:cNvPicPr>
          <p:nvPr/>
        </p:nvPicPr>
        <p:blipFill>
          <a:blip r:embed="rId2"/>
          <a:srcRect l="19430" t="20994" r="16463" b="72124"/>
          <a:stretch>
            <a:fillRect/>
          </a:stretch>
        </p:blipFill>
        <p:spPr>
          <a:xfrm>
            <a:off x="1970216" y="1938421"/>
            <a:ext cx="6468818" cy="520736"/>
          </a:xfrm>
          <a:custGeom>
            <a:avLst/>
            <a:gdLst/>
            <a:ahLst/>
            <a:cxnLst>
              <a:cxn ang="0">
                <a:pos x="wd2" y="hd2"/>
              </a:cxn>
              <a:cxn ang="5400000">
                <a:pos x="wd2" y="hd2"/>
              </a:cxn>
              <a:cxn ang="10800000">
                <a:pos x="wd2" y="hd2"/>
              </a:cxn>
              <a:cxn ang="16200000">
                <a:pos x="wd2" y="hd2"/>
              </a:cxn>
            </a:cxnLst>
            <a:rect l="0" t="0" r="r" b="b"/>
            <a:pathLst>
              <a:path w="21541" h="21567" extrusionOk="0">
                <a:moveTo>
                  <a:pt x="20162" y="1"/>
                </a:moveTo>
                <a:cubicBezTo>
                  <a:pt x="20141" y="-9"/>
                  <a:pt x="20118" y="37"/>
                  <a:pt x="20098" y="141"/>
                </a:cubicBezTo>
                <a:cubicBezTo>
                  <a:pt x="20051" y="372"/>
                  <a:pt x="20065" y="550"/>
                  <a:pt x="20133" y="585"/>
                </a:cubicBezTo>
                <a:cubicBezTo>
                  <a:pt x="20194" y="616"/>
                  <a:pt x="20228" y="439"/>
                  <a:pt x="20209" y="199"/>
                </a:cubicBezTo>
                <a:cubicBezTo>
                  <a:pt x="20200" y="79"/>
                  <a:pt x="20182" y="12"/>
                  <a:pt x="20162" y="1"/>
                </a:cubicBezTo>
                <a:close/>
                <a:moveTo>
                  <a:pt x="20316" y="683"/>
                </a:moveTo>
                <a:cubicBezTo>
                  <a:pt x="20282" y="709"/>
                  <a:pt x="20489" y="1811"/>
                  <a:pt x="20776" y="3124"/>
                </a:cubicBezTo>
                <a:cubicBezTo>
                  <a:pt x="21324" y="5628"/>
                  <a:pt x="21485" y="6163"/>
                  <a:pt x="21310" y="4900"/>
                </a:cubicBezTo>
                <a:cubicBezTo>
                  <a:pt x="21175" y="3923"/>
                  <a:pt x="20398" y="622"/>
                  <a:pt x="20316" y="683"/>
                </a:cubicBezTo>
                <a:close/>
                <a:moveTo>
                  <a:pt x="21454" y="5746"/>
                </a:moveTo>
                <a:cubicBezTo>
                  <a:pt x="21447" y="5782"/>
                  <a:pt x="21447" y="5976"/>
                  <a:pt x="21453" y="6338"/>
                </a:cubicBezTo>
                <a:cubicBezTo>
                  <a:pt x="21464" y="6891"/>
                  <a:pt x="21387" y="7982"/>
                  <a:pt x="21282" y="8762"/>
                </a:cubicBezTo>
                <a:cubicBezTo>
                  <a:pt x="21128" y="9914"/>
                  <a:pt x="21076" y="10011"/>
                  <a:pt x="21005" y="9280"/>
                </a:cubicBezTo>
                <a:cubicBezTo>
                  <a:pt x="20934" y="8540"/>
                  <a:pt x="20925" y="8573"/>
                  <a:pt x="20953" y="9477"/>
                </a:cubicBezTo>
                <a:cubicBezTo>
                  <a:pt x="20978" y="10305"/>
                  <a:pt x="20823" y="11580"/>
                  <a:pt x="20329" y="14630"/>
                </a:cubicBezTo>
                <a:cubicBezTo>
                  <a:pt x="19968" y="16860"/>
                  <a:pt x="19608" y="19332"/>
                  <a:pt x="19528" y="20120"/>
                </a:cubicBezTo>
                <a:cubicBezTo>
                  <a:pt x="19448" y="20908"/>
                  <a:pt x="19399" y="21558"/>
                  <a:pt x="19418" y="21567"/>
                </a:cubicBezTo>
                <a:cubicBezTo>
                  <a:pt x="19470" y="21591"/>
                  <a:pt x="20972" y="12772"/>
                  <a:pt x="21252" y="10801"/>
                </a:cubicBezTo>
                <a:cubicBezTo>
                  <a:pt x="21516" y="8936"/>
                  <a:pt x="21600" y="7348"/>
                  <a:pt x="21499" y="6116"/>
                </a:cubicBezTo>
                <a:cubicBezTo>
                  <a:pt x="21476" y="5834"/>
                  <a:pt x="21461" y="5710"/>
                  <a:pt x="21454" y="5746"/>
                </a:cubicBezTo>
                <a:close/>
                <a:moveTo>
                  <a:pt x="19642" y="8097"/>
                </a:moveTo>
                <a:cubicBezTo>
                  <a:pt x="18857" y="8010"/>
                  <a:pt x="17369" y="8563"/>
                  <a:pt x="16685" y="9346"/>
                </a:cubicBezTo>
                <a:cubicBezTo>
                  <a:pt x="16023" y="10103"/>
                  <a:pt x="8977" y="11272"/>
                  <a:pt x="3453" y="11540"/>
                </a:cubicBezTo>
                <a:lnTo>
                  <a:pt x="0" y="11705"/>
                </a:lnTo>
                <a:lnTo>
                  <a:pt x="2960" y="12288"/>
                </a:lnTo>
                <a:cubicBezTo>
                  <a:pt x="4587" y="12607"/>
                  <a:pt x="6193" y="12955"/>
                  <a:pt x="6528" y="13069"/>
                </a:cubicBezTo>
                <a:cubicBezTo>
                  <a:pt x="6864" y="13183"/>
                  <a:pt x="7281" y="13379"/>
                  <a:pt x="7457" y="13504"/>
                </a:cubicBezTo>
                <a:cubicBezTo>
                  <a:pt x="7740" y="13706"/>
                  <a:pt x="8764" y="13466"/>
                  <a:pt x="14624" y="11803"/>
                </a:cubicBezTo>
                <a:cubicBezTo>
                  <a:pt x="15422" y="11577"/>
                  <a:pt x="16402" y="11088"/>
                  <a:pt x="16801" y="10718"/>
                </a:cubicBezTo>
                <a:cubicBezTo>
                  <a:pt x="17200" y="10349"/>
                  <a:pt x="18153" y="9823"/>
                  <a:pt x="18919" y="9551"/>
                </a:cubicBezTo>
                <a:cubicBezTo>
                  <a:pt x="19887" y="9207"/>
                  <a:pt x="20259" y="8860"/>
                  <a:pt x="20138" y="8409"/>
                </a:cubicBezTo>
                <a:cubicBezTo>
                  <a:pt x="20088" y="8223"/>
                  <a:pt x="19904" y="8125"/>
                  <a:pt x="19642" y="8097"/>
                </a:cubicBezTo>
                <a:close/>
              </a:path>
            </a:pathLst>
          </a:custGeom>
          <a:ln w="12700">
            <a:miter lim="400000"/>
          </a:ln>
        </p:spPr>
      </p:pic>
      <p:pic>
        <p:nvPicPr>
          <p:cNvPr id="291" name="Grouper" descr="Grouper"/>
          <p:cNvPicPr>
            <a:picLocks noChangeAspect="1"/>
          </p:cNvPicPr>
          <p:nvPr/>
        </p:nvPicPr>
        <p:blipFill>
          <a:blip r:embed="rId2"/>
          <a:srcRect l="19430" t="20994" r="16463" b="72124"/>
          <a:stretch>
            <a:fillRect/>
          </a:stretch>
        </p:blipFill>
        <p:spPr>
          <a:xfrm>
            <a:off x="2149097" y="5022204"/>
            <a:ext cx="6468818" cy="520737"/>
          </a:xfrm>
          <a:custGeom>
            <a:avLst/>
            <a:gdLst/>
            <a:ahLst/>
            <a:cxnLst>
              <a:cxn ang="0">
                <a:pos x="wd2" y="hd2"/>
              </a:cxn>
              <a:cxn ang="5400000">
                <a:pos x="wd2" y="hd2"/>
              </a:cxn>
              <a:cxn ang="10800000">
                <a:pos x="wd2" y="hd2"/>
              </a:cxn>
              <a:cxn ang="16200000">
                <a:pos x="wd2" y="hd2"/>
              </a:cxn>
            </a:cxnLst>
            <a:rect l="0" t="0" r="r" b="b"/>
            <a:pathLst>
              <a:path w="21541" h="21567" extrusionOk="0">
                <a:moveTo>
                  <a:pt x="20162" y="1"/>
                </a:moveTo>
                <a:cubicBezTo>
                  <a:pt x="20141" y="-9"/>
                  <a:pt x="20118" y="37"/>
                  <a:pt x="20098" y="141"/>
                </a:cubicBezTo>
                <a:cubicBezTo>
                  <a:pt x="20051" y="372"/>
                  <a:pt x="20065" y="550"/>
                  <a:pt x="20133" y="585"/>
                </a:cubicBezTo>
                <a:cubicBezTo>
                  <a:pt x="20194" y="616"/>
                  <a:pt x="20228" y="439"/>
                  <a:pt x="20209" y="199"/>
                </a:cubicBezTo>
                <a:cubicBezTo>
                  <a:pt x="20200" y="79"/>
                  <a:pt x="20182" y="12"/>
                  <a:pt x="20162" y="1"/>
                </a:cubicBezTo>
                <a:close/>
                <a:moveTo>
                  <a:pt x="20316" y="683"/>
                </a:moveTo>
                <a:cubicBezTo>
                  <a:pt x="20282" y="709"/>
                  <a:pt x="20489" y="1811"/>
                  <a:pt x="20776" y="3124"/>
                </a:cubicBezTo>
                <a:cubicBezTo>
                  <a:pt x="21324" y="5628"/>
                  <a:pt x="21485" y="6163"/>
                  <a:pt x="21310" y="4900"/>
                </a:cubicBezTo>
                <a:cubicBezTo>
                  <a:pt x="21175" y="3923"/>
                  <a:pt x="20398" y="622"/>
                  <a:pt x="20316" y="683"/>
                </a:cubicBezTo>
                <a:close/>
                <a:moveTo>
                  <a:pt x="21454" y="5746"/>
                </a:moveTo>
                <a:cubicBezTo>
                  <a:pt x="21447" y="5782"/>
                  <a:pt x="21447" y="5976"/>
                  <a:pt x="21453" y="6338"/>
                </a:cubicBezTo>
                <a:cubicBezTo>
                  <a:pt x="21464" y="6891"/>
                  <a:pt x="21387" y="7982"/>
                  <a:pt x="21282" y="8762"/>
                </a:cubicBezTo>
                <a:cubicBezTo>
                  <a:pt x="21128" y="9914"/>
                  <a:pt x="21076" y="10011"/>
                  <a:pt x="21005" y="9280"/>
                </a:cubicBezTo>
                <a:cubicBezTo>
                  <a:pt x="20934" y="8540"/>
                  <a:pt x="20925" y="8573"/>
                  <a:pt x="20953" y="9477"/>
                </a:cubicBezTo>
                <a:cubicBezTo>
                  <a:pt x="20978" y="10305"/>
                  <a:pt x="20823" y="11580"/>
                  <a:pt x="20329" y="14630"/>
                </a:cubicBezTo>
                <a:cubicBezTo>
                  <a:pt x="19968" y="16860"/>
                  <a:pt x="19608" y="19332"/>
                  <a:pt x="19528" y="20120"/>
                </a:cubicBezTo>
                <a:cubicBezTo>
                  <a:pt x="19448" y="20908"/>
                  <a:pt x="19399" y="21558"/>
                  <a:pt x="19418" y="21567"/>
                </a:cubicBezTo>
                <a:cubicBezTo>
                  <a:pt x="19470" y="21591"/>
                  <a:pt x="20972" y="12772"/>
                  <a:pt x="21252" y="10801"/>
                </a:cubicBezTo>
                <a:cubicBezTo>
                  <a:pt x="21516" y="8936"/>
                  <a:pt x="21600" y="7348"/>
                  <a:pt x="21499" y="6116"/>
                </a:cubicBezTo>
                <a:cubicBezTo>
                  <a:pt x="21476" y="5834"/>
                  <a:pt x="21461" y="5710"/>
                  <a:pt x="21454" y="5746"/>
                </a:cubicBezTo>
                <a:close/>
                <a:moveTo>
                  <a:pt x="19642" y="8097"/>
                </a:moveTo>
                <a:cubicBezTo>
                  <a:pt x="18857" y="8010"/>
                  <a:pt x="17369" y="8563"/>
                  <a:pt x="16685" y="9346"/>
                </a:cubicBezTo>
                <a:cubicBezTo>
                  <a:pt x="16023" y="10103"/>
                  <a:pt x="8977" y="11272"/>
                  <a:pt x="3453" y="11540"/>
                </a:cubicBezTo>
                <a:lnTo>
                  <a:pt x="0" y="11705"/>
                </a:lnTo>
                <a:lnTo>
                  <a:pt x="2960" y="12288"/>
                </a:lnTo>
                <a:cubicBezTo>
                  <a:pt x="4587" y="12607"/>
                  <a:pt x="6193" y="12955"/>
                  <a:pt x="6528" y="13069"/>
                </a:cubicBezTo>
                <a:cubicBezTo>
                  <a:pt x="6864" y="13183"/>
                  <a:pt x="7281" y="13379"/>
                  <a:pt x="7457" y="13504"/>
                </a:cubicBezTo>
                <a:cubicBezTo>
                  <a:pt x="7740" y="13706"/>
                  <a:pt x="8764" y="13466"/>
                  <a:pt x="14624" y="11803"/>
                </a:cubicBezTo>
                <a:cubicBezTo>
                  <a:pt x="15422" y="11577"/>
                  <a:pt x="16402" y="11088"/>
                  <a:pt x="16801" y="10718"/>
                </a:cubicBezTo>
                <a:cubicBezTo>
                  <a:pt x="17200" y="10349"/>
                  <a:pt x="18153" y="9823"/>
                  <a:pt x="18919" y="9551"/>
                </a:cubicBezTo>
                <a:cubicBezTo>
                  <a:pt x="19887" y="9207"/>
                  <a:pt x="20259" y="8860"/>
                  <a:pt x="20138" y="8409"/>
                </a:cubicBezTo>
                <a:cubicBezTo>
                  <a:pt x="20088" y="8223"/>
                  <a:pt x="19904" y="8125"/>
                  <a:pt x="19642" y="8097"/>
                </a:cubicBezTo>
                <a:close/>
              </a:path>
            </a:pathLst>
          </a:custGeom>
          <a:ln w="12700">
            <a:miter lim="400000"/>
          </a:ln>
        </p:spPr>
      </p:pic>
      <p:pic>
        <p:nvPicPr>
          <p:cNvPr id="292" name="Grouper" descr="Grouper"/>
          <p:cNvPicPr>
            <a:picLocks noChangeAspect="1"/>
          </p:cNvPicPr>
          <p:nvPr/>
        </p:nvPicPr>
        <p:blipFill>
          <a:blip r:embed="rId2"/>
          <a:srcRect l="19430" t="20994" r="16463" b="72124"/>
          <a:stretch>
            <a:fillRect/>
          </a:stretch>
        </p:blipFill>
        <p:spPr>
          <a:xfrm>
            <a:off x="2149097" y="3480313"/>
            <a:ext cx="6468818" cy="520736"/>
          </a:xfrm>
          <a:custGeom>
            <a:avLst/>
            <a:gdLst/>
            <a:ahLst/>
            <a:cxnLst>
              <a:cxn ang="0">
                <a:pos x="wd2" y="hd2"/>
              </a:cxn>
              <a:cxn ang="5400000">
                <a:pos x="wd2" y="hd2"/>
              </a:cxn>
              <a:cxn ang="10800000">
                <a:pos x="wd2" y="hd2"/>
              </a:cxn>
              <a:cxn ang="16200000">
                <a:pos x="wd2" y="hd2"/>
              </a:cxn>
            </a:cxnLst>
            <a:rect l="0" t="0" r="r" b="b"/>
            <a:pathLst>
              <a:path w="21541" h="21567" extrusionOk="0">
                <a:moveTo>
                  <a:pt x="20162" y="1"/>
                </a:moveTo>
                <a:cubicBezTo>
                  <a:pt x="20141" y="-9"/>
                  <a:pt x="20118" y="37"/>
                  <a:pt x="20098" y="141"/>
                </a:cubicBezTo>
                <a:cubicBezTo>
                  <a:pt x="20051" y="372"/>
                  <a:pt x="20065" y="550"/>
                  <a:pt x="20133" y="585"/>
                </a:cubicBezTo>
                <a:cubicBezTo>
                  <a:pt x="20194" y="616"/>
                  <a:pt x="20228" y="439"/>
                  <a:pt x="20209" y="199"/>
                </a:cubicBezTo>
                <a:cubicBezTo>
                  <a:pt x="20200" y="79"/>
                  <a:pt x="20182" y="12"/>
                  <a:pt x="20162" y="1"/>
                </a:cubicBezTo>
                <a:close/>
                <a:moveTo>
                  <a:pt x="20316" y="683"/>
                </a:moveTo>
                <a:cubicBezTo>
                  <a:pt x="20282" y="709"/>
                  <a:pt x="20489" y="1811"/>
                  <a:pt x="20776" y="3124"/>
                </a:cubicBezTo>
                <a:cubicBezTo>
                  <a:pt x="21324" y="5628"/>
                  <a:pt x="21485" y="6163"/>
                  <a:pt x="21310" y="4900"/>
                </a:cubicBezTo>
                <a:cubicBezTo>
                  <a:pt x="21175" y="3923"/>
                  <a:pt x="20398" y="622"/>
                  <a:pt x="20316" y="683"/>
                </a:cubicBezTo>
                <a:close/>
                <a:moveTo>
                  <a:pt x="21454" y="5746"/>
                </a:moveTo>
                <a:cubicBezTo>
                  <a:pt x="21447" y="5782"/>
                  <a:pt x="21447" y="5976"/>
                  <a:pt x="21453" y="6338"/>
                </a:cubicBezTo>
                <a:cubicBezTo>
                  <a:pt x="21464" y="6891"/>
                  <a:pt x="21387" y="7982"/>
                  <a:pt x="21282" y="8762"/>
                </a:cubicBezTo>
                <a:cubicBezTo>
                  <a:pt x="21128" y="9914"/>
                  <a:pt x="21076" y="10011"/>
                  <a:pt x="21005" y="9280"/>
                </a:cubicBezTo>
                <a:cubicBezTo>
                  <a:pt x="20934" y="8540"/>
                  <a:pt x="20925" y="8573"/>
                  <a:pt x="20953" y="9477"/>
                </a:cubicBezTo>
                <a:cubicBezTo>
                  <a:pt x="20978" y="10305"/>
                  <a:pt x="20823" y="11580"/>
                  <a:pt x="20329" y="14630"/>
                </a:cubicBezTo>
                <a:cubicBezTo>
                  <a:pt x="19968" y="16860"/>
                  <a:pt x="19608" y="19332"/>
                  <a:pt x="19528" y="20120"/>
                </a:cubicBezTo>
                <a:cubicBezTo>
                  <a:pt x="19448" y="20908"/>
                  <a:pt x="19399" y="21558"/>
                  <a:pt x="19418" y="21567"/>
                </a:cubicBezTo>
                <a:cubicBezTo>
                  <a:pt x="19470" y="21591"/>
                  <a:pt x="20972" y="12772"/>
                  <a:pt x="21252" y="10801"/>
                </a:cubicBezTo>
                <a:cubicBezTo>
                  <a:pt x="21516" y="8936"/>
                  <a:pt x="21600" y="7348"/>
                  <a:pt x="21499" y="6116"/>
                </a:cubicBezTo>
                <a:cubicBezTo>
                  <a:pt x="21476" y="5834"/>
                  <a:pt x="21461" y="5710"/>
                  <a:pt x="21454" y="5746"/>
                </a:cubicBezTo>
                <a:close/>
                <a:moveTo>
                  <a:pt x="19642" y="8097"/>
                </a:moveTo>
                <a:cubicBezTo>
                  <a:pt x="18857" y="8010"/>
                  <a:pt x="17369" y="8563"/>
                  <a:pt x="16685" y="9346"/>
                </a:cubicBezTo>
                <a:cubicBezTo>
                  <a:pt x="16023" y="10103"/>
                  <a:pt x="8977" y="11272"/>
                  <a:pt x="3453" y="11540"/>
                </a:cubicBezTo>
                <a:lnTo>
                  <a:pt x="0" y="11705"/>
                </a:lnTo>
                <a:lnTo>
                  <a:pt x="2960" y="12288"/>
                </a:lnTo>
                <a:cubicBezTo>
                  <a:pt x="4587" y="12607"/>
                  <a:pt x="6193" y="12955"/>
                  <a:pt x="6528" y="13069"/>
                </a:cubicBezTo>
                <a:cubicBezTo>
                  <a:pt x="6864" y="13183"/>
                  <a:pt x="7281" y="13379"/>
                  <a:pt x="7457" y="13504"/>
                </a:cubicBezTo>
                <a:cubicBezTo>
                  <a:pt x="7740" y="13706"/>
                  <a:pt x="8764" y="13466"/>
                  <a:pt x="14624" y="11803"/>
                </a:cubicBezTo>
                <a:cubicBezTo>
                  <a:pt x="15422" y="11577"/>
                  <a:pt x="16402" y="11088"/>
                  <a:pt x="16801" y="10718"/>
                </a:cubicBezTo>
                <a:cubicBezTo>
                  <a:pt x="17200" y="10349"/>
                  <a:pt x="18153" y="9823"/>
                  <a:pt x="18919" y="9551"/>
                </a:cubicBezTo>
                <a:cubicBezTo>
                  <a:pt x="19887" y="9207"/>
                  <a:pt x="20259" y="8860"/>
                  <a:pt x="20138" y="8409"/>
                </a:cubicBezTo>
                <a:cubicBezTo>
                  <a:pt x="20088" y="8223"/>
                  <a:pt x="19904" y="8125"/>
                  <a:pt x="19642" y="8097"/>
                </a:cubicBezTo>
                <a:close/>
              </a:path>
            </a:pathLst>
          </a:custGeom>
          <a:ln w="12700">
            <a:miter lim="400000"/>
          </a:ln>
        </p:spPr>
      </p:pic>
      <p:sp>
        <p:nvSpPr>
          <p:cNvPr id="293" name="Rectangle aux angles arrondis"/>
          <p:cNvSpPr/>
          <p:nvPr/>
        </p:nvSpPr>
        <p:spPr>
          <a:xfrm>
            <a:off x="2963964" y="2168662"/>
            <a:ext cx="2857501" cy="118168"/>
          </a:xfrm>
          <a:prstGeom prst="roundRect">
            <a:avLst>
              <a:gd name="adj" fmla="val 50000"/>
            </a:avLst>
          </a:prstGeom>
          <a:solidFill>
            <a:srgbClr val="00F900"/>
          </a:solidFill>
          <a:ln w="12700">
            <a:miter lim="400000"/>
          </a:ln>
        </p:spPr>
        <p:txBody>
          <a:bodyPr lIns="25400" tIns="25400" rIns="25400" bIns="25400" anchor="ctr"/>
          <a:lstStyle/>
          <a:p>
            <a:pPr>
              <a:defRPr sz="5000" b="0">
                <a:solidFill>
                  <a:srgbClr val="FFFFFF"/>
                </a:solidFill>
                <a:latin typeface="+mn-lt"/>
                <a:ea typeface="+mn-ea"/>
                <a:cs typeface="+mn-cs"/>
                <a:sym typeface="Helvetica Neue Light"/>
              </a:defRPr>
            </a:pPr>
            <a:endParaRPr sz="2500"/>
          </a:p>
        </p:txBody>
      </p:sp>
      <p:sp>
        <p:nvSpPr>
          <p:cNvPr id="294" name="Rectangle aux angles arrondis"/>
          <p:cNvSpPr/>
          <p:nvPr/>
        </p:nvSpPr>
        <p:spPr>
          <a:xfrm>
            <a:off x="4105613" y="3704853"/>
            <a:ext cx="2857501" cy="118168"/>
          </a:xfrm>
          <a:prstGeom prst="roundRect">
            <a:avLst>
              <a:gd name="adj" fmla="val 50000"/>
            </a:avLst>
          </a:prstGeom>
          <a:solidFill>
            <a:srgbClr val="DC602A"/>
          </a:solidFill>
          <a:ln w="12700">
            <a:miter lim="400000"/>
          </a:ln>
        </p:spPr>
        <p:txBody>
          <a:bodyPr lIns="25400" tIns="25400" rIns="25400" bIns="25400" anchor="ctr"/>
          <a:lstStyle/>
          <a:p>
            <a:pPr>
              <a:defRPr sz="5000" b="0">
                <a:solidFill>
                  <a:srgbClr val="FFFFFF"/>
                </a:solidFill>
                <a:latin typeface="+mn-lt"/>
                <a:ea typeface="+mn-ea"/>
                <a:cs typeface="+mn-cs"/>
                <a:sym typeface="Helvetica Neue Light"/>
              </a:defRPr>
            </a:pPr>
            <a:endParaRPr sz="2500"/>
          </a:p>
        </p:txBody>
      </p:sp>
      <p:sp>
        <p:nvSpPr>
          <p:cNvPr id="295" name="Paris (+02)"/>
          <p:cNvSpPr txBox="1"/>
          <p:nvPr/>
        </p:nvSpPr>
        <p:spPr>
          <a:xfrm>
            <a:off x="8877531" y="2993808"/>
            <a:ext cx="3054199" cy="12979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normAutofit/>
          </a:bodyPr>
          <a:lstStyle>
            <a:lvl1pPr>
              <a:defRPr sz="6000" b="0">
                <a:solidFill>
                  <a:srgbClr val="818080"/>
                </a:solidFill>
                <a:latin typeface="Helvetica Neue Thin"/>
                <a:ea typeface="Helvetica Neue Thin"/>
                <a:cs typeface="Helvetica Neue Thin"/>
                <a:sym typeface="Helvetica Neue Thin"/>
              </a:defRPr>
            </a:lvl1pPr>
          </a:lstStyle>
          <a:p>
            <a:r>
              <a:rPr sz="3000"/>
              <a:t>Paris (+02)</a:t>
            </a:r>
          </a:p>
        </p:txBody>
      </p:sp>
      <p:sp>
        <p:nvSpPr>
          <p:cNvPr id="296" name="Istanbul (+03)"/>
          <p:cNvSpPr txBox="1"/>
          <p:nvPr/>
        </p:nvSpPr>
        <p:spPr>
          <a:xfrm>
            <a:off x="8877531" y="1553368"/>
            <a:ext cx="3054199" cy="12979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normAutofit/>
          </a:bodyPr>
          <a:lstStyle>
            <a:lvl1pPr>
              <a:defRPr sz="6000" b="0">
                <a:solidFill>
                  <a:srgbClr val="818080"/>
                </a:solidFill>
                <a:latin typeface="Helvetica Neue Thin"/>
                <a:ea typeface="Helvetica Neue Thin"/>
                <a:cs typeface="Helvetica Neue Thin"/>
                <a:sym typeface="Helvetica Neue Thin"/>
              </a:defRPr>
            </a:lvl1pPr>
          </a:lstStyle>
          <a:p>
            <a:r>
              <a:rPr sz="3000"/>
              <a:t>Istanbul (+03)</a:t>
            </a:r>
          </a:p>
        </p:txBody>
      </p:sp>
      <p:sp>
        <p:nvSpPr>
          <p:cNvPr id="297" name="Ligne"/>
          <p:cNvSpPr/>
          <p:nvPr/>
        </p:nvSpPr>
        <p:spPr>
          <a:xfrm flipV="1">
            <a:off x="4083365" y="3802370"/>
            <a:ext cx="1" cy="2358557"/>
          </a:xfrm>
          <a:prstGeom prst="line">
            <a:avLst/>
          </a:prstGeom>
          <a:ln w="12700">
            <a:solidFill>
              <a:srgbClr val="FF2600"/>
            </a:solidFill>
            <a:custDash>
              <a:ds d="600000" sp="600000"/>
            </a:custDash>
            <a:miter lim="400000"/>
          </a:ln>
        </p:spPr>
        <p:txBody>
          <a:bodyPr lIns="25400" tIns="25400" rIns="25400" bIns="25400" anchor="ctr"/>
          <a:lstStyle/>
          <a:p>
            <a:pPr>
              <a:defRPr sz="5000" b="0">
                <a:solidFill>
                  <a:srgbClr val="FFFFFF"/>
                </a:solidFill>
                <a:latin typeface="+mn-lt"/>
                <a:ea typeface="+mn-ea"/>
                <a:cs typeface="+mn-cs"/>
                <a:sym typeface="Helvetica Neue Light"/>
              </a:defRPr>
            </a:pPr>
            <a:endParaRPr sz="2500"/>
          </a:p>
        </p:txBody>
      </p:sp>
      <p:sp>
        <p:nvSpPr>
          <p:cNvPr id="298" name="Jun 7th 2018…"/>
          <p:cNvSpPr txBox="1"/>
          <p:nvPr/>
        </p:nvSpPr>
        <p:spPr>
          <a:xfrm>
            <a:off x="3330001" y="5909700"/>
            <a:ext cx="1506727" cy="8705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normAutofit/>
          </a:bodyPr>
          <a:lstStyle/>
          <a:p>
            <a:pPr>
              <a:defRPr sz="2200" b="0">
                <a:solidFill>
                  <a:srgbClr val="DC602A"/>
                </a:solidFill>
                <a:latin typeface="American Typewriter"/>
                <a:ea typeface="American Typewriter"/>
                <a:cs typeface="American Typewriter"/>
                <a:sym typeface="American Typewriter"/>
              </a:defRPr>
            </a:pPr>
            <a:r>
              <a:rPr sz="1100" dirty="0"/>
              <a:t>Jun 7th 2018 </a:t>
            </a:r>
          </a:p>
          <a:p>
            <a:pPr>
              <a:defRPr sz="2200" b="0">
                <a:solidFill>
                  <a:srgbClr val="DC602A"/>
                </a:solidFill>
                <a:latin typeface="American Typewriter"/>
                <a:ea typeface="American Typewriter"/>
                <a:cs typeface="American Typewriter"/>
                <a:sym typeface="American Typewriter"/>
              </a:defRPr>
            </a:pPr>
            <a:r>
              <a:rPr sz="1100" dirty="0"/>
              <a:t>22h  (+ 00h)</a:t>
            </a:r>
          </a:p>
        </p:txBody>
      </p:sp>
      <p:sp>
        <p:nvSpPr>
          <p:cNvPr id="299" name="Ligne"/>
          <p:cNvSpPr/>
          <p:nvPr/>
        </p:nvSpPr>
        <p:spPr>
          <a:xfrm flipV="1">
            <a:off x="6970301" y="3814092"/>
            <a:ext cx="1" cy="2335113"/>
          </a:xfrm>
          <a:prstGeom prst="line">
            <a:avLst/>
          </a:prstGeom>
          <a:ln w="12700">
            <a:solidFill>
              <a:srgbClr val="FF2600"/>
            </a:solidFill>
            <a:custDash>
              <a:ds d="600000" sp="600000"/>
            </a:custDash>
            <a:miter lim="400000"/>
          </a:ln>
        </p:spPr>
        <p:txBody>
          <a:bodyPr lIns="25400" tIns="25400" rIns="25400" bIns="25400" anchor="ctr"/>
          <a:lstStyle/>
          <a:p>
            <a:pPr>
              <a:defRPr sz="5000" b="0">
                <a:solidFill>
                  <a:srgbClr val="FFFFFF"/>
                </a:solidFill>
                <a:latin typeface="+mn-lt"/>
                <a:ea typeface="+mn-ea"/>
                <a:cs typeface="+mn-cs"/>
                <a:sym typeface="Helvetica Neue Light"/>
              </a:defRPr>
            </a:pPr>
            <a:endParaRPr sz="2500"/>
          </a:p>
        </p:txBody>
      </p:sp>
      <p:sp>
        <p:nvSpPr>
          <p:cNvPr id="300" name="Jun 8th 2018…"/>
          <p:cNvSpPr txBox="1"/>
          <p:nvPr/>
        </p:nvSpPr>
        <p:spPr>
          <a:xfrm>
            <a:off x="6216938" y="5909699"/>
            <a:ext cx="1506727" cy="8705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normAutofit/>
          </a:bodyPr>
          <a:lstStyle/>
          <a:p>
            <a:pPr>
              <a:defRPr sz="2200" b="0">
                <a:solidFill>
                  <a:srgbClr val="DC602A"/>
                </a:solidFill>
                <a:latin typeface="American Typewriter"/>
                <a:ea typeface="American Typewriter"/>
                <a:cs typeface="American Typewriter"/>
                <a:sym typeface="American Typewriter"/>
              </a:defRPr>
            </a:pPr>
            <a:r>
              <a:rPr sz="1100" dirty="0"/>
              <a:t>Jun 8th 2018 </a:t>
            </a:r>
          </a:p>
          <a:p>
            <a:pPr>
              <a:defRPr sz="2200" b="0">
                <a:solidFill>
                  <a:srgbClr val="DC602A"/>
                </a:solidFill>
                <a:latin typeface="American Typewriter"/>
                <a:ea typeface="American Typewriter"/>
                <a:cs typeface="American Typewriter"/>
                <a:sym typeface="American Typewriter"/>
              </a:defRPr>
            </a:pPr>
            <a:r>
              <a:rPr sz="1100" dirty="0"/>
              <a:t>21h59  (+ 0</a:t>
            </a:r>
            <a:r>
              <a:rPr lang="fr-FR" sz="1100" dirty="0"/>
              <a:t>0</a:t>
            </a:r>
            <a:r>
              <a:rPr sz="1100" dirty="0"/>
              <a:t>h)</a:t>
            </a:r>
          </a:p>
        </p:txBody>
      </p:sp>
      <p:sp>
        <p:nvSpPr>
          <p:cNvPr id="301" name="Ligne"/>
          <p:cNvSpPr/>
          <p:nvPr/>
        </p:nvSpPr>
        <p:spPr>
          <a:xfrm flipV="1">
            <a:off x="5817658" y="2246806"/>
            <a:ext cx="1" cy="3840205"/>
          </a:xfrm>
          <a:prstGeom prst="line">
            <a:avLst/>
          </a:prstGeom>
          <a:ln w="12700">
            <a:solidFill>
              <a:srgbClr val="00F900"/>
            </a:solidFill>
            <a:custDash>
              <a:ds d="600000" sp="600000"/>
            </a:custDash>
            <a:miter lim="400000"/>
          </a:ln>
        </p:spPr>
        <p:txBody>
          <a:bodyPr lIns="25400" tIns="25400" rIns="25400" bIns="25400" anchor="ctr"/>
          <a:lstStyle/>
          <a:p>
            <a:pPr>
              <a:defRPr sz="5000" b="0">
                <a:solidFill>
                  <a:srgbClr val="FFFFFF"/>
                </a:solidFill>
                <a:latin typeface="+mn-lt"/>
                <a:ea typeface="+mn-ea"/>
                <a:cs typeface="+mn-cs"/>
                <a:sym typeface="Helvetica Neue Light"/>
              </a:defRPr>
            </a:pPr>
            <a:endParaRPr sz="2500"/>
          </a:p>
        </p:txBody>
      </p:sp>
      <p:sp>
        <p:nvSpPr>
          <p:cNvPr id="302" name="Jun 8th 2018…"/>
          <p:cNvSpPr txBox="1"/>
          <p:nvPr/>
        </p:nvSpPr>
        <p:spPr>
          <a:xfrm>
            <a:off x="5064294" y="5909700"/>
            <a:ext cx="1506727" cy="8705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normAutofit/>
          </a:bodyPr>
          <a:lstStyle/>
          <a:p>
            <a:pPr>
              <a:defRPr sz="2200" b="0">
                <a:solidFill>
                  <a:srgbClr val="00F900"/>
                </a:solidFill>
                <a:latin typeface="American Typewriter"/>
                <a:ea typeface="American Typewriter"/>
                <a:cs typeface="American Typewriter"/>
                <a:sym typeface="American Typewriter"/>
              </a:defRPr>
            </a:pPr>
            <a:r>
              <a:rPr sz="1100" dirty="0"/>
              <a:t>Jun 8th 2018 </a:t>
            </a:r>
          </a:p>
          <a:p>
            <a:pPr>
              <a:defRPr sz="2200" b="0">
                <a:solidFill>
                  <a:srgbClr val="00F900"/>
                </a:solidFill>
                <a:latin typeface="American Typewriter"/>
                <a:ea typeface="American Typewriter"/>
                <a:cs typeface="American Typewriter"/>
                <a:sym typeface="American Typewriter"/>
              </a:defRPr>
            </a:pPr>
            <a:r>
              <a:rPr sz="1100" dirty="0"/>
              <a:t>2</a:t>
            </a:r>
            <a:r>
              <a:rPr lang="fr-FR" sz="1100" dirty="0"/>
              <a:t>0</a:t>
            </a:r>
            <a:r>
              <a:rPr sz="1100" dirty="0"/>
              <a:t>h59  (+ 00h)</a:t>
            </a:r>
          </a:p>
        </p:txBody>
      </p:sp>
      <p:sp>
        <p:nvSpPr>
          <p:cNvPr id="303" name="Ligne"/>
          <p:cNvSpPr/>
          <p:nvPr/>
        </p:nvSpPr>
        <p:spPr>
          <a:xfrm flipV="1">
            <a:off x="2958526" y="2310306"/>
            <a:ext cx="1" cy="3840205"/>
          </a:xfrm>
          <a:prstGeom prst="line">
            <a:avLst/>
          </a:prstGeom>
          <a:ln w="12700">
            <a:solidFill>
              <a:srgbClr val="00F900"/>
            </a:solidFill>
            <a:custDash>
              <a:ds d="600000" sp="600000"/>
            </a:custDash>
            <a:miter lim="400000"/>
          </a:ln>
        </p:spPr>
        <p:txBody>
          <a:bodyPr lIns="25400" tIns="25400" rIns="25400" bIns="25400" anchor="ctr"/>
          <a:lstStyle/>
          <a:p>
            <a:pPr>
              <a:defRPr sz="5000" b="0">
                <a:solidFill>
                  <a:srgbClr val="FFFFFF"/>
                </a:solidFill>
                <a:latin typeface="+mn-lt"/>
                <a:ea typeface="+mn-ea"/>
                <a:cs typeface="+mn-cs"/>
                <a:sym typeface="Helvetica Neue Light"/>
              </a:defRPr>
            </a:pPr>
            <a:endParaRPr sz="2500"/>
          </a:p>
        </p:txBody>
      </p:sp>
      <p:sp>
        <p:nvSpPr>
          <p:cNvPr id="304" name="Jun 7th 2018…"/>
          <p:cNvSpPr txBox="1"/>
          <p:nvPr/>
        </p:nvSpPr>
        <p:spPr>
          <a:xfrm>
            <a:off x="2205163" y="5909700"/>
            <a:ext cx="1506727" cy="8705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normAutofit/>
          </a:bodyPr>
          <a:lstStyle/>
          <a:p>
            <a:pPr>
              <a:defRPr sz="2200" b="0">
                <a:solidFill>
                  <a:srgbClr val="00F900"/>
                </a:solidFill>
                <a:latin typeface="American Typewriter"/>
                <a:ea typeface="American Typewriter"/>
                <a:cs typeface="American Typewriter"/>
                <a:sym typeface="American Typewriter"/>
              </a:defRPr>
            </a:pPr>
            <a:r>
              <a:rPr sz="1100"/>
              <a:t>Jun 7th 2018 </a:t>
            </a:r>
          </a:p>
          <a:p>
            <a:pPr>
              <a:defRPr sz="2200" b="0">
                <a:solidFill>
                  <a:srgbClr val="00F900"/>
                </a:solidFill>
                <a:latin typeface="American Typewriter"/>
                <a:ea typeface="American Typewriter"/>
                <a:cs typeface="American Typewriter"/>
                <a:sym typeface="American Typewriter"/>
              </a:defRPr>
            </a:pPr>
            <a:r>
              <a:rPr sz="1100"/>
              <a:t>21h  (+ 00h)</a:t>
            </a:r>
          </a:p>
        </p:txBody>
      </p:sp>
      <p:sp>
        <p:nvSpPr>
          <p:cNvPr id="307" name="Should event 1 be involved in a June 8th projection?"/>
          <p:cNvSpPr txBox="1"/>
          <p:nvPr/>
        </p:nvSpPr>
        <p:spPr>
          <a:xfrm>
            <a:off x="736600" y="294449"/>
            <a:ext cx="10718800" cy="66655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ormAutofit/>
          </a:bodyPr>
          <a:lstStyle/>
          <a:p>
            <a:pPr algn="l">
              <a:defRPr sz="6000" b="0">
                <a:solidFill>
                  <a:srgbClr val="FFFFFF"/>
                </a:solidFill>
                <a:latin typeface="Helvetica Neue Thin"/>
                <a:ea typeface="Helvetica Neue Thin"/>
                <a:cs typeface="Helvetica Neue Thin"/>
                <a:sym typeface="Helvetica Neue Thin"/>
              </a:defRPr>
            </a:pPr>
            <a:r>
              <a:rPr sz="3000" dirty="0"/>
              <a:t>Should </a:t>
            </a:r>
            <a:r>
              <a:rPr lang="fr-FR" sz="3000" b="1" dirty="0">
                <a:latin typeface="Helvetica Neue"/>
                <a:ea typeface="Helvetica Neue"/>
                <a:cs typeface="Helvetica Neue"/>
                <a:sym typeface="Helvetica Neue"/>
              </a:rPr>
              <a:t>the </a:t>
            </a:r>
            <a:r>
              <a:rPr lang="fr-FR" sz="3000" b="1" dirty="0" err="1">
                <a:latin typeface="Helvetica Neue"/>
                <a:ea typeface="Helvetica Neue"/>
                <a:cs typeface="Helvetica Neue"/>
                <a:sym typeface="Helvetica Neue"/>
              </a:rPr>
              <a:t>operation</a:t>
            </a:r>
            <a:r>
              <a:rPr sz="3000" dirty="0"/>
              <a:t> be </a:t>
            </a:r>
            <a:r>
              <a:rPr lang="fr-FR" sz="3000" dirty="0" err="1"/>
              <a:t>taken</a:t>
            </a:r>
            <a:r>
              <a:rPr lang="fr-FR" sz="3000" dirty="0"/>
              <a:t> </a:t>
            </a:r>
            <a:r>
              <a:rPr lang="fr-FR" sz="3000" dirty="0" err="1"/>
              <a:t>into</a:t>
            </a:r>
            <a:r>
              <a:rPr lang="fr-FR" sz="3000" dirty="0"/>
              <a:t> </a:t>
            </a:r>
            <a:r>
              <a:rPr lang="fr-FR" sz="3000" dirty="0" err="1"/>
              <a:t>account</a:t>
            </a:r>
            <a:r>
              <a:rPr lang="fr-FR" sz="3000" dirty="0"/>
              <a:t> for </a:t>
            </a:r>
            <a:r>
              <a:rPr sz="3000" dirty="0"/>
              <a:t>June </a:t>
            </a:r>
            <a:r>
              <a:rPr lang="fr-FR" sz="3000" dirty="0"/>
              <a:t>7</a:t>
            </a:r>
            <a:r>
              <a:rPr sz="3000" baseline="30000" dirty="0" err="1"/>
              <a:t>th</a:t>
            </a:r>
            <a:r>
              <a:rPr lang="fr-FR" sz="3000" baseline="30000" dirty="0"/>
              <a:t> </a:t>
            </a:r>
            <a:r>
              <a:rPr lang="fr-FR" sz="3000" dirty="0"/>
              <a:t>/ 8</a:t>
            </a:r>
            <a:r>
              <a:rPr lang="fr-FR" sz="3000" baseline="30000" dirty="0"/>
              <a:t>th</a:t>
            </a:r>
            <a:r>
              <a:rPr sz="3000" dirty="0"/>
              <a:t>?</a:t>
            </a:r>
          </a:p>
        </p:txBody>
      </p:sp>
      <p:sp>
        <p:nvSpPr>
          <p:cNvPr id="2" name="Event 1 ?">
            <a:extLst>
              <a:ext uri="{FF2B5EF4-FFF2-40B4-BE49-F238E27FC236}">
                <a16:creationId xmlns:a16="http://schemas.microsoft.com/office/drawing/2014/main" id="{03506C63-AE3A-09E2-F4D5-38414B79A811}"/>
              </a:ext>
            </a:extLst>
          </p:cNvPr>
          <p:cNvSpPr txBox="1"/>
          <p:nvPr/>
        </p:nvSpPr>
        <p:spPr>
          <a:xfrm>
            <a:off x="3624926" y="4646235"/>
            <a:ext cx="1616411" cy="50221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normAutofit/>
          </a:bodyPr>
          <a:lstStyle>
            <a:lvl1pPr>
              <a:defRPr sz="3100" b="0">
                <a:solidFill>
                  <a:srgbClr val="4EA8F0"/>
                </a:solidFill>
                <a:latin typeface="American Typewriter"/>
                <a:ea typeface="American Typewriter"/>
                <a:cs typeface="American Typewriter"/>
                <a:sym typeface="American Typewriter"/>
              </a:defRPr>
            </a:lvl1pPr>
          </a:lstStyle>
          <a:p>
            <a:pPr algn="ctr"/>
            <a:r>
              <a:rPr lang="fr-FR" sz="1550" dirty="0"/>
              <a:t>opération</a:t>
            </a:r>
            <a:endParaRPr sz="1550" dirty="0"/>
          </a:p>
        </p:txBody>
      </p:sp>
      <p:pic>
        <p:nvPicPr>
          <p:cNvPr id="3" name="pasted-image.pdf" descr="pasted-image.pdf">
            <a:extLst>
              <a:ext uri="{FF2B5EF4-FFF2-40B4-BE49-F238E27FC236}">
                <a16:creationId xmlns:a16="http://schemas.microsoft.com/office/drawing/2014/main" id="{1F49E844-D7C9-4D02-46AF-DC1ACB24AA1B}"/>
              </a:ext>
            </a:extLst>
          </p:cNvPr>
          <p:cNvPicPr>
            <a:picLocks noChangeAspect="1"/>
          </p:cNvPicPr>
          <p:nvPr/>
        </p:nvPicPr>
        <p:blipFill>
          <a:blip r:embed="rId3"/>
          <a:stretch>
            <a:fillRect/>
          </a:stretch>
        </p:blipFill>
        <p:spPr>
          <a:xfrm>
            <a:off x="4227129" y="5154403"/>
            <a:ext cx="331425" cy="269283"/>
          </a:xfrm>
          <a:prstGeom prst="rect">
            <a:avLst/>
          </a:prstGeom>
          <a:ln w="12700">
            <a:miter lim="400000"/>
          </a:ln>
        </p:spPr>
      </p:pic>
      <p:sp>
        <p:nvSpPr>
          <p:cNvPr id="4" name="Jun 7th 2018…">
            <a:extLst>
              <a:ext uri="{FF2B5EF4-FFF2-40B4-BE49-F238E27FC236}">
                <a16:creationId xmlns:a16="http://schemas.microsoft.com/office/drawing/2014/main" id="{C847A05A-F557-EAE2-750A-5DEA7A39999F}"/>
              </a:ext>
            </a:extLst>
          </p:cNvPr>
          <p:cNvSpPr txBox="1"/>
          <p:nvPr/>
        </p:nvSpPr>
        <p:spPr>
          <a:xfrm>
            <a:off x="3639350" y="5278614"/>
            <a:ext cx="1506727" cy="8705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normAutofit/>
          </a:bodyPr>
          <a:lstStyle/>
          <a:p>
            <a:pPr algn="ctr">
              <a:defRPr sz="2200" b="0">
                <a:solidFill>
                  <a:srgbClr val="DC602A"/>
                </a:solidFill>
                <a:latin typeface="American Typewriter"/>
                <a:ea typeface="American Typewriter"/>
                <a:cs typeface="American Typewriter"/>
                <a:sym typeface="American Typewriter"/>
              </a:defRPr>
            </a:pPr>
            <a:r>
              <a:rPr sz="1100" dirty="0">
                <a:solidFill>
                  <a:srgbClr val="11A4EF"/>
                </a:solidFill>
              </a:rPr>
              <a:t>Jun 7th 2018 </a:t>
            </a:r>
          </a:p>
          <a:p>
            <a:pPr algn="ctr">
              <a:defRPr sz="2200" b="0">
                <a:solidFill>
                  <a:srgbClr val="DC602A"/>
                </a:solidFill>
                <a:latin typeface="American Typewriter"/>
                <a:ea typeface="American Typewriter"/>
                <a:cs typeface="American Typewriter"/>
                <a:sym typeface="American Typewriter"/>
              </a:defRPr>
            </a:pPr>
            <a:r>
              <a:rPr sz="1100" dirty="0">
                <a:solidFill>
                  <a:srgbClr val="11A4EF"/>
                </a:solidFill>
              </a:rPr>
              <a:t>22h</a:t>
            </a:r>
            <a:r>
              <a:rPr lang="fr-FR" sz="1100" dirty="0">
                <a:solidFill>
                  <a:srgbClr val="11A4EF"/>
                </a:solidFill>
              </a:rPr>
              <a:t>10</a:t>
            </a:r>
            <a:r>
              <a:rPr sz="1100" dirty="0">
                <a:solidFill>
                  <a:srgbClr val="11A4EF"/>
                </a:solidFill>
              </a:rPr>
              <a:t>  (+ 00h)</a:t>
            </a:r>
          </a:p>
        </p:txBody>
      </p:sp>
      <p:cxnSp>
        <p:nvCxnSpPr>
          <p:cNvPr id="5" name="Connecteur droit 4">
            <a:extLst>
              <a:ext uri="{FF2B5EF4-FFF2-40B4-BE49-F238E27FC236}">
                <a16:creationId xmlns:a16="http://schemas.microsoft.com/office/drawing/2014/main" id="{42269B40-11B5-974E-1E72-C88A8F665AE2}"/>
              </a:ext>
            </a:extLst>
          </p:cNvPr>
          <p:cNvCxnSpPr>
            <a:cxnSpLocks/>
          </p:cNvCxnSpPr>
          <p:nvPr/>
        </p:nvCxnSpPr>
        <p:spPr>
          <a:xfrm>
            <a:off x="5024770" y="4956414"/>
            <a:ext cx="0" cy="644400"/>
          </a:xfrm>
          <a:prstGeom prst="line">
            <a:avLst/>
          </a:prstGeom>
          <a:noFill/>
          <a:ln w="57150" cap="flat">
            <a:solidFill>
              <a:srgbClr val="818080"/>
            </a:solidFill>
            <a:prstDash val="sysDash"/>
            <a:miter lim="400000"/>
          </a:ln>
          <a:effectLst/>
          <a:sp3d/>
        </p:spPr>
        <p:style>
          <a:lnRef idx="0">
            <a:scrgbClr r="0" g="0" b="0"/>
          </a:lnRef>
          <a:fillRef idx="0">
            <a:scrgbClr r="0" g="0" b="0"/>
          </a:fillRef>
          <a:effectRef idx="0">
            <a:scrgbClr r="0" g="0" b="0"/>
          </a:effectRef>
          <a:fontRef idx="none"/>
        </p:style>
      </p:cxnSp>
    </p:spTree>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 name="UTC (+00)"/>
          <p:cNvSpPr txBox="1"/>
          <p:nvPr/>
        </p:nvSpPr>
        <p:spPr>
          <a:xfrm>
            <a:off x="8877531" y="4571800"/>
            <a:ext cx="3054199" cy="12979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normAutofit/>
          </a:bodyPr>
          <a:lstStyle>
            <a:lvl1pPr>
              <a:defRPr sz="6000" b="0">
                <a:solidFill>
                  <a:srgbClr val="818080"/>
                </a:solidFill>
                <a:latin typeface="Helvetica Neue Thin"/>
                <a:ea typeface="Helvetica Neue Thin"/>
                <a:cs typeface="Helvetica Neue Thin"/>
                <a:sym typeface="Helvetica Neue Thin"/>
              </a:defRPr>
            </a:lvl1pPr>
          </a:lstStyle>
          <a:p>
            <a:r>
              <a:rPr sz="3000"/>
              <a:t>UTC (+00)</a:t>
            </a:r>
          </a:p>
        </p:txBody>
      </p:sp>
      <p:pic>
        <p:nvPicPr>
          <p:cNvPr id="310" name="Grouper" descr="Grouper"/>
          <p:cNvPicPr>
            <a:picLocks noChangeAspect="1"/>
          </p:cNvPicPr>
          <p:nvPr/>
        </p:nvPicPr>
        <p:blipFill>
          <a:blip r:embed="rId2"/>
          <a:srcRect l="19430" t="20994" r="16463" b="72124"/>
          <a:stretch>
            <a:fillRect/>
          </a:stretch>
        </p:blipFill>
        <p:spPr>
          <a:xfrm>
            <a:off x="1970216" y="1938421"/>
            <a:ext cx="6468818" cy="520736"/>
          </a:xfrm>
          <a:custGeom>
            <a:avLst/>
            <a:gdLst/>
            <a:ahLst/>
            <a:cxnLst>
              <a:cxn ang="0">
                <a:pos x="wd2" y="hd2"/>
              </a:cxn>
              <a:cxn ang="5400000">
                <a:pos x="wd2" y="hd2"/>
              </a:cxn>
              <a:cxn ang="10800000">
                <a:pos x="wd2" y="hd2"/>
              </a:cxn>
              <a:cxn ang="16200000">
                <a:pos x="wd2" y="hd2"/>
              </a:cxn>
            </a:cxnLst>
            <a:rect l="0" t="0" r="r" b="b"/>
            <a:pathLst>
              <a:path w="21541" h="21567" extrusionOk="0">
                <a:moveTo>
                  <a:pt x="20162" y="1"/>
                </a:moveTo>
                <a:cubicBezTo>
                  <a:pt x="20141" y="-9"/>
                  <a:pt x="20118" y="37"/>
                  <a:pt x="20098" y="141"/>
                </a:cubicBezTo>
                <a:cubicBezTo>
                  <a:pt x="20051" y="372"/>
                  <a:pt x="20065" y="550"/>
                  <a:pt x="20133" y="585"/>
                </a:cubicBezTo>
                <a:cubicBezTo>
                  <a:pt x="20194" y="616"/>
                  <a:pt x="20228" y="439"/>
                  <a:pt x="20209" y="199"/>
                </a:cubicBezTo>
                <a:cubicBezTo>
                  <a:pt x="20200" y="79"/>
                  <a:pt x="20182" y="12"/>
                  <a:pt x="20162" y="1"/>
                </a:cubicBezTo>
                <a:close/>
                <a:moveTo>
                  <a:pt x="20316" y="683"/>
                </a:moveTo>
                <a:cubicBezTo>
                  <a:pt x="20282" y="709"/>
                  <a:pt x="20489" y="1811"/>
                  <a:pt x="20776" y="3124"/>
                </a:cubicBezTo>
                <a:cubicBezTo>
                  <a:pt x="21324" y="5628"/>
                  <a:pt x="21485" y="6163"/>
                  <a:pt x="21310" y="4900"/>
                </a:cubicBezTo>
                <a:cubicBezTo>
                  <a:pt x="21175" y="3923"/>
                  <a:pt x="20398" y="622"/>
                  <a:pt x="20316" y="683"/>
                </a:cubicBezTo>
                <a:close/>
                <a:moveTo>
                  <a:pt x="21454" y="5746"/>
                </a:moveTo>
                <a:cubicBezTo>
                  <a:pt x="21447" y="5782"/>
                  <a:pt x="21447" y="5976"/>
                  <a:pt x="21453" y="6338"/>
                </a:cubicBezTo>
                <a:cubicBezTo>
                  <a:pt x="21464" y="6891"/>
                  <a:pt x="21387" y="7982"/>
                  <a:pt x="21282" y="8762"/>
                </a:cubicBezTo>
                <a:cubicBezTo>
                  <a:pt x="21128" y="9914"/>
                  <a:pt x="21076" y="10011"/>
                  <a:pt x="21005" y="9280"/>
                </a:cubicBezTo>
                <a:cubicBezTo>
                  <a:pt x="20934" y="8540"/>
                  <a:pt x="20925" y="8573"/>
                  <a:pt x="20953" y="9477"/>
                </a:cubicBezTo>
                <a:cubicBezTo>
                  <a:pt x="20978" y="10305"/>
                  <a:pt x="20823" y="11580"/>
                  <a:pt x="20329" y="14630"/>
                </a:cubicBezTo>
                <a:cubicBezTo>
                  <a:pt x="19968" y="16860"/>
                  <a:pt x="19608" y="19332"/>
                  <a:pt x="19528" y="20120"/>
                </a:cubicBezTo>
                <a:cubicBezTo>
                  <a:pt x="19448" y="20908"/>
                  <a:pt x="19399" y="21558"/>
                  <a:pt x="19418" y="21567"/>
                </a:cubicBezTo>
                <a:cubicBezTo>
                  <a:pt x="19470" y="21591"/>
                  <a:pt x="20972" y="12772"/>
                  <a:pt x="21252" y="10801"/>
                </a:cubicBezTo>
                <a:cubicBezTo>
                  <a:pt x="21516" y="8936"/>
                  <a:pt x="21600" y="7348"/>
                  <a:pt x="21499" y="6116"/>
                </a:cubicBezTo>
                <a:cubicBezTo>
                  <a:pt x="21476" y="5834"/>
                  <a:pt x="21461" y="5710"/>
                  <a:pt x="21454" y="5746"/>
                </a:cubicBezTo>
                <a:close/>
                <a:moveTo>
                  <a:pt x="19642" y="8097"/>
                </a:moveTo>
                <a:cubicBezTo>
                  <a:pt x="18857" y="8010"/>
                  <a:pt x="17369" y="8563"/>
                  <a:pt x="16685" y="9346"/>
                </a:cubicBezTo>
                <a:cubicBezTo>
                  <a:pt x="16023" y="10103"/>
                  <a:pt x="8977" y="11272"/>
                  <a:pt x="3453" y="11540"/>
                </a:cubicBezTo>
                <a:lnTo>
                  <a:pt x="0" y="11705"/>
                </a:lnTo>
                <a:lnTo>
                  <a:pt x="2960" y="12288"/>
                </a:lnTo>
                <a:cubicBezTo>
                  <a:pt x="4587" y="12607"/>
                  <a:pt x="6193" y="12955"/>
                  <a:pt x="6528" y="13069"/>
                </a:cubicBezTo>
                <a:cubicBezTo>
                  <a:pt x="6864" y="13183"/>
                  <a:pt x="7281" y="13379"/>
                  <a:pt x="7457" y="13504"/>
                </a:cubicBezTo>
                <a:cubicBezTo>
                  <a:pt x="7740" y="13706"/>
                  <a:pt x="8764" y="13466"/>
                  <a:pt x="14624" y="11803"/>
                </a:cubicBezTo>
                <a:cubicBezTo>
                  <a:pt x="15422" y="11577"/>
                  <a:pt x="16402" y="11088"/>
                  <a:pt x="16801" y="10718"/>
                </a:cubicBezTo>
                <a:cubicBezTo>
                  <a:pt x="17200" y="10349"/>
                  <a:pt x="18153" y="9823"/>
                  <a:pt x="18919" y="9551"/>
                </a:cubicBezTo>
                <a:cubicBezTo>
                  <a:pt x="19887" y="9207"/>
                  <a:pt x="20259" y="8860"/>
                  <a:pt x="20138" y="8409"/>
                </a:cubicBezTo>
                <a:cubicBezTo>
                  <a:pt x="20088" y="8223"/>
                  <a:pt x="19904" y="8125"/>
                  <a:pt x="19642" y="8097"/>
                </a:cubicBezTo>
                <a:close/>
              </a:path>
            </a:pathLst>
          </a:custGeom>
          <a:ln w="12700">
            <a:miter lim="400000"/>
          </a:ln>
        </p:spPr>
      </p:pic>
      <p:pic>
        <p:nvPicPr>
          <p:cNvPr id="311" name="Grouper" descr="Grouper"/>
          <p:cNvPicPr>
            <a:picLocks noChangeAspect="1"/>
          </p:cNvPicPr>
          <p:nvPr/>
        </p:nvPicPr>
        <p:blipFill>
          <a:blip r:embed="rId2"/>
          <a:srcRect l="19430" t="20994" r="16463" b="72124"/>
          <a:stretch>
            <a:fillRect/>
          </a:stretch>
        </p:blipFill>
        <p:spPr>
          <a:xfrm>
            <a:off x="2149097" y="5022204"/>
            <a:ext cx="6468818" cy="520737"/>
          </a:xfrm>
          <a:custGeom>
            <a:avLst/>
            <a:gdLst/>
            <a:ahLst/>
            <a:cxnLst>
              <a:cxn ang="0">
                <a:pos x="wd2" y="hd2"/>
              </a:cxn>
              <a:cxn ang="5400000">
                <a:pos x="wd2" y="hd2"/>
              </a:cxn>
              <a:cxn ang="10800000">
                <a:pos x="wd2" y="hd2"/>
              </a:cxn>
              <a:cxn ang="16200000">
                <a:pos x="wd2" y="hd2"/>
              </a:cxn>
            </a:cxnLst>
            <a:rect l="0" t="0" r="r" b="b"/>
            <a:pathLst>
              <a:path w="21541" h="21567" extrusionOk="0">
                <a:moveTo>
                  <a:pt x="20162" y="1"/>
                </a:moveTo>
                <a:cubicBezTo>
                  <a:pt x="20141" y="-9"/>
                  <a:pt x="20118" y="37"/>
                  <a:pt x="20098" y="141"/>
                </a:cubicBezTo>
                <a:cubicBezTo>
                  <a:pt x="20051" y="372"/>
                  <a:pt x="20065" y="550"/>
                  <a:pt x="20133" y="585"/>
                </a:cubicBezTo>
                <a:cubicBezTo>
                  <a:pt x="20194" y="616"/>
                  <a:pt x="20228" y="439"/>
                  <a:pt x="20209" y="199"/>
                </a:cubicBezTo>
                <a:cubicBezTo>
                  <a:pt x="20200" y="79"/>
                  <a:pt x="20182" y="12"/>
                  <a:pt x="20162" y="1"/>
                </a:cubicBezTo>
                <a:close/>
                <a:moveTo>
                  <a:pt x="20316" y="683"/>
                </a:moveTo>
                <a:cubicBezTo>
                  <a:pt x="20282" y="709"/>
                  <a:pt x="20489" y="1811"/>
                  <a:pt x="20776" y="3124"/>
                </a:cubicBezTo>
                <a:cubicBezTo>
                  <a:pt x="21324" y="5628"/>
                  <a:pt x="21485" y="6163"/>
                  <a:pt x="21310" y="4900"/>
                </a:cubicBezTo>
                <a:cubicBezTo>
                  <a:pt x="21175" y="3923"/>
                  <a:pt x="20398" y="622"/>
                  <a:pt x="20316" y="683"/>
                </a:cubicBezTo>
                <a:close/>
                <a:moveTo>
                  <a:pt x="21454" y="5746"/>
                </a:moveTo>
                <a:cubicBezTo>
                  <a:pt x="21447" y="5782"/>
                  <a:pt x="21447" y="5976"/>
                  <a:pt x="21453" y="6338"/>
                </a:cubicBezTo>
                <a:cubicBezTo>
                  <a:pt x="21464" y="6891"/>
                  <a:pt x="21387" y="7982"/>
                  <a:pt x="21282" y="8762"/>
                </a:cubicBezTo>
                <a:cubicBezTo>
                  <a:pt x="21128" y="9914"/>
                  <a:pt x="21076" y="10011"/>
                  <a:pt x="21005" y="9280"/>
                </a:cubicBezTo>
                <a:cubicBezTo>
                  <a:pt x="20934" y="8540"/>
                  <a:pt x="20925" y="8573"/>
                  <a:pt x="20953" y="9477"/>
                </a:cubicBezTo>
                <a:cubicBezTo>
                  <a:pt x="20978" y="10305"/>
                  <a:pt x="20823" y="11580"/>
                  <a:pt x="20329" y="14630"/>
                </a:cubicBezTo>
                <a:cubicBezTo>
                  <a:pt x="19968" y="16860"/>
                  <a:pt x="19608" y="19332"/>
                  <a:pt x="19528" y="20120"/>
                </a:cubicBezTo>
                <a:cubicBezTo>
                  <a:pt x="19448" y="20908"/>
                  <a:pt x="19399" y="21558"/>
                  <a:pt x="19418" y="21567"/>
                </a:cubicBezTo>
                <a:cubicBezTo>
                  <a:pt x="19470" y="21591"/>
                  <a:pt x="20972" y="12772"/>
                  <a:pt x="21252" y="10801"/>
                </a:cubicBezTo>
                <a:cubicBezTo>
                  <a:pt x="21516" y="8936"/>
                  <a:pt x="21600" y="7348"/>
                  <a:pt x="21499" y="6116"/>
                </a:cubicBezTo>
                <a:cubicBezTo>
                  <a:pt x="21476" y="5834"/>
                  <a:pt x="21461" y="5710"/>
                  <a:pt x="21454" y="5746"/>
                </a:cubicBezTo>
                <a:close/>
                <a:moveTo>
                  <a:pt x="19642" y="8097"/>
                </a:moveTo>
                <a:cubicBezTo>
                  <a:pt x="18857" y="8010"/>
                  <a:pt x="17369" y="8563"/>
                  <a:pt x="16685" y="9346"/>
                </a:cubicBezTo>
                <a:cubicBezTo>
                  <a:pt x="16023" y="10103"/>
                  <a:pt x="8977" y="11272"/>
                  <a:pt x="3453" y="11540"/>
                </a:cubicBezTo>
                <a:lnTo>
                  <a:pt x="0" y="11705"/>
                </a:lnTo>
                <a:lnTo>
                  <a:pt x="2960" y="12288"/>
                </a:lnTo>
                <a:cubicBezTo>
                  <a:pt x="4587" y="12607"/>
                  <a:pt x="6193" y="12955"/>
                  <a:pt x="6528" y="13069"/>
                </a:cubicBezTo>
                <a:cubicBezTo>
                  <a:pt x="6864" y="13183"/>
                  <a:pt x="7281" y="13379"/>
                  <a:pt x="7457" y="13504"/>
                </a:cubicBezTo>
                <a:cubicBezTo>
                  <a:pt x="7740" y="13706"/>
                  <a:pt x="8764" y="13466"/>
                  <a:pt x="14624" y="11803"/>
                </a:cubicBezTo>
                <a:cubicBezTo>
                  <a:pt x="15422" y="11577"/>
                  <a:pt x="16402" y="11088"/>
                  <a:pt x="16801" y="10718"/>
                </a:cubicBezTo>
                <a:cubicBezTo>
                  <a:pt x="17200" y="10349"/>
                  <a:pt x="18153" y="9823"/>
                  <a:pt x="18919" y="9551"/>
                </a:cubicBezTo>
                <a:cubicBezTo>
                  <a:pt x="19887" y="9207"/>
                  <a:pt x="20259" y="8860"/>
                  <a:pt x="20138" y="8409"/>
                </a:cubicBezTo>
                <a:cubicBezTo>
                  <a:pt x="20088" y="8223"/>
                  <a:pt x="19904" y="8125"/>
                  <a:pt x="19642" y="8097"/>
                </a:cubicBezTo>
                <a:close/>
              </a:path>
            </a:pathLst>
          </a:custGeom>
          <a:ln w="12700">
            <a:miter lim="400000"/>
          </a:ln>
        </p:spPr>
      </p:pic>
      <p:pic>
        <p:nvPicPr>
          <p:cNvPr id="312" name="Grouper" descr="Grouper"/>
          <p:cNvPicPr>
            <a:picLocks noChangeAspect="1"/>
          </p:cNvPicPr>
          <p:nvPr/>
        </p:nvPicPr>
        <p:blipFill>
          <a:blip r:embed="rId2"/>
          <a:srcRect l="19430" t="20994" r="16463" b="72124"/>
          <a:stretch>
            <a:fillRect/>
          </a:stretch>
        </p:blipFill>
        <p:spPr>
          <a:xfrm>
            <a:off x="2149097" y="3480313"/>
            <a:ext cx="6468818" cy="520736"/>
          </a:xfrm>
          <a:custGeom>
            <a:avLst/>
            <a:gdLst/>
            <a:ahLst/>
            <a:cxnLst>
              <a:cxn ang="0">
                <a:pos x="wd2" y="hd2"/>
              </a:cxn>
              <a:cxn ang="5400000">
                <a:pos x="wd2" y="hd2"/>
              </a:cxn>
              <a:cxn ang="10800000">
                <a:pos x="wd2" y="hd2"/>
              </a:cxn>
              <a:cxn ang="16200000">
                <a:pos x="wd2" y="hd2"/>
              </a:cxn>
            </a:cxnLst>
            <a:rect l="0" t="0" r="r" b="b"/>
            <a:pathLst>
              <a:path w="21541" h="21567" extrusionOk="0">
                <a:moveTo>
                  <a:pt x="20162" y="1"/>
                </a:moveTo>
                <a:cubicBezTo>
                  <a:pt x="20141" y="-9"/>
                  <a:pt x="20118" y="37"/>
                  <a:pt x="20098" y="141"/>
                </a:cubicBezTo>
                <a:cubicBezTo>
                  <a:pt x="20051" y="372"/>
                  <a:pt x="20065" y="550"/>
                  <a:pt x="20133" y="585"/>
                </a:cubicBezTo>
                <a:cubicBezTo>
                  <a:pt x="20194" y="616"/>
                  <a:pt x="20228" y="439"/>
                  <a:pt x="20209" y="199"/>
                </a:cubicBezTo>
                <a:cubicBezTo>
                  <a:pt x="20200" y="79"/>
                  <a:pt x="20182" y="12"/>
                  <a:pt x="20162" y="1"/>
                </a:cubicBezTo>
                <a:close/>
                <a:moveTo>
                  <a:pt x="20316" y="683"/>
                </a:moveTo>
                <a:cubicBezTo>
                  <a:pt x="20282" y="709"/>
                  <a:pt x="20489" y="1811"/>
                  <a:pt x="20776" y="3124"/>
                </a:cubicBezTo>
                <a:cubicBezTo>
                  <a:pt x="21324" y="5628"/>
                  <a:pt x="21485" y="6163"/>
                  <a:pt x="21310" y="4900"/>
                </a:cubicBezTo>
                <a:cubicBezTo>
                  <a:pt x="21175" y="3923"/>
                  <a:pt x="20398" y="622"/>
                  <a:pt x="20316" y="683"/>
                </a:cubicBezTo>
                <a:close/>
                <a:moveTo>
                  <a:pt x="21454" y="5746"/>
                </a:moveTo>
                <a:cubicBezTo>
                  <a:pt x="21447" y="5782"/>
                  <a:pt x="21447" y="5976"/>
                  <a:pt x="21453" y="6338"/>
                </a:cubicBezTo>
                <a:cubicBezTo>
                  <a:pt x="21464" y="6891"/>
                  <a:pt x="21387" y="7982"/>
                  <a:pt x="21282" y="8762"/>
                </a:cubicBezTo>
                <a:cubicBezTo>
                  <a:pt x="21128" y="9914"/>
                  <a:pt x="21076" y="10011"/>
                  <a:pt x="21005" y="9280"/>
                </a:cubicBezTo>
                <a:cubicBezTo>
                  <a:pt x="20934" y="8540"/>
                  <a:pt x="20925" y="8573"/>
                  <a:pt x="20953" y="9477"/>
                </a:cubicBezTo>
                <a:cubicBezTo>
                  <a:pt x="20978" y="10305"/>
                  <a:pt x="20823" y="11580"/>
                  <a:pt x="20329" y="14630"/>
                </a:cubicBezTo>
                <a:cubicBezTo>
                  <a:pt x="19968" y="16860"/>
                  <a:pt x="19608" y="19332"/>
                  <a:pt x="19528" y="20120"/>
                </a:cubicBezTo>
                <a:cubicBezTo>
                  <a:pt x="19448" y="20908"/>
                  <a:pt x="19399" y="21558"/>
                  <a:pt x="19418" y="21567"/>
                </a:cubicBezTo>
                <a:cubicBezTo>
                  <a:pt x="19470" y="21591"/>
                  <a:pt x="20972" y="12772"/>
                  <a:pt x="21252" y="10801"/>
                </a:cubicBezTo>
                <a:cubicBezTo>
                  <a:pt x="21516" y="8936"/>
                  <a:pt x="21600" y="7348"/>
                  <a:pt x="21499" y="6116"/>
                </a:cubicBezTo>
                <a:cubicBezTo>
                  <a:pt x="21476" y="5834"/>
                  <a:pt x="21461" y="5710"/>
                  <a:pt x="21454" y="5746"/>
                </a:cubicBezTo>
                <a:close/>
                <a:moveTo>
                  <a:pt x="19642" y="8097"/>
                </a:moveTo>
                <a:cubicBezTo>
                  <a:pt x="18857" y="8010"/>
                  <a:pt x="17369" y="8563"/>
                  <a:pt x="16685" y="9346"/>
                </a:cubicBezTo>
                <a:cubicBezTo>
                  <a:pt x="16023" y="10103"/>
                  <a:pt x="8977" y="11272"/>
                  <a:pt x="3453" y="11540"/>
                </a:cubicBezTo>
                <a:lnTo>
                  <a:pt x="0" y="11705"/>
                </a:lnTo>
                <a:lnTo>
                  <a:pt x="2960" y="12288"/>
                </a:lnTo>
                <a:cubicBezTo>
                  <a:pt x="4587" y="12607"/>
                  <a:pt x="6193" y="12955"/>
                  <a:pt x="6528" y="13069"/>
                </a:cubicBezTo>
                <a:cubicBezTo>
                  <a:pt x="6864" y="13183"/>
                  <a:pt x="7281" y="13379"/>
                  <a:pt x="7457" y="13504"/>
                </a:cubicBezTo>
                <a:cubicBezTo>
                  <a:pt x="7740" y="13706"/>
                  <a:pt x="8764" y="13466"/>
                  <a:pt x="14624" y="11803"/>
                </a:cubicBezTo>
                <a:cubicBezTo>
                  <a:pt x="15422" y="11577"/>
                  <a:pt x="16402" y="11088"/>
                  <a:pt x="16801" y="10718"/>
                </a:cubicBezTo>
                <a:cubicBezTo>
                  <a:pt x="17200" y="10349"/>
                  <a:pt x="18153" y="9823"/>
                  <a:pt x="18919" y="9551"/>
                </a:cubicBezTo>
                <a:cubicBezTo>
                  <a:pt x="19887" y="9207"/>
                  <a:pt x="20259" y="8860"/>
                  <a:pt x="20138" y="8409"/>
                </a:cubicBezTo>
                <a:cubicBezTo>
                  <a:pt x="20088" y="8223"/>
                  <a:pt x="19904" y="8125"/>
                  <a:pt x="19642" y="8097"/>
                </a:cubicBezTo>
                <a:close/>
              </a:path>
            </a:pathLst>
          </a:custGeom>
          <a:ln w="12700">
            <a:miter lim="400000"/>
          </a:ln>
        </p:spPr>
      </p:pic>
      <p:sp>
        <p:nvSpPr>
          <p:cNvPr id="313" name="Rectangle aux angles arrondis"/>
          <p:cNvSpPr/>
          <p:nvPr/>
        </p:nvSpPr>
        <p:spPr>
          <a:xfrm>
            <a:off x="2963964" y="2168662"/>
            <a:ext cx="2857501" cy="118168"/>
          </a:xfrm>
          <a:prstGeom prst="roundRect">
            <a:avLst>
              <a:gd name="adj" fmla="val 50000"/>
            </a:avLst>
          </a:prstGeom>
          <a:solidFill>
            <a:srgbClr val="00F900"/>
          </a:solidFill>
          <a:ln w="12700">
            <a:miter lim="400000"/>
          </a:ln>
        </p:spPr>
        <p:txBody>
          <a:bodyPr lIns="25400" tIns="25400" rIns="25400" bIns="25400" anchor="ctr"/>
          <a:lstStyle/>
          <a:p>
            <a:pPr>
              <a:defRPr sz="5000" b="0">
                <a:solidFill>
                  <a:srgbClr val="FFFFFF"/>
                </a:solidFill>
                <a:latin typeface="+mn-lt"/>
                <a:ea typeface="+mn-ea"/>
                <a:cs typeface="+mn-cs"/>
                <a:sym typeface="Helvetica Neue Light"/>
              </a:defRPr>
            </a:pPr>
            <a:endParaRPr sz="2500"/>
          </a:p>
        </p:txBody>
      </p:sp>
      <p:sp>
        <p:nvSpPr>
          <p:cNvPr id="314" name="Rectangle aux angles arrondis"/>
          <p:cNvSpPr/>
          <p:nvPr/>
        </p:nvSpPr>
        <p:spPr>
          <a:xfrm>
            <a:off x="4105613" y="3704853"/>
            <a:ext cx="2857501" cy="118168"/>
          </a:xfrm>
          <a:prstGeom prst="roundRect">
            <a:avLst>
              <a:gd name="adj" fmla="val 50000"/>
            </a:avLst>
          </a:prstGeom>
          <a:solidFill>
            <a:srgbClr val="DC602A"/>
          </a:solidFill>
          <a:ln w="12700">
            <a:miter lim="400000"/>
          </a:ln>
        </p:spPr>
        <p:txBody>
          <a:bodyPr lIns="25400" tIns="25400" rIns="25400" bIns="25400" anchor="ctr"/>
          <a:lstStyle/>
          <a:p>
            <a:pPr>
              <a:defRPr sz="5000" b="0">
                <a:solidFill>
                  <a:srgbClr val="FFFFFF"/>
                </a:solidFill>
                <a:latin typeface="+mn-lt"/>
                <a:ea typeface="+mn-ea"/>
                <a:cs typeface="+mn-cs"/>
                <a:sym typeface="Helvetica Neue Light"/>
              </a:defRPr>
            </a:pPr>
            <a:endParaRPr sz="2500"/>
          </a:p>
        </p:txBody>
      </p:sp>
      <p:sp>
        <p:nvSpPr>
          <p:cNvPr id="315" name="Paris (+02)"/>
          <p:cNvSpPr txBox="1"/>
          <p:nvPr/>
        </p:nvSpPr>
        <p:spPr>
          <a:xfrm>
            <a:off x="8877531" y="2993808"/>
            <a:ext cx="3054199" cy="12979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normAutofit/>
          </a:bodyPr>
          <a:lstStyle>
            <a:lvl1pPr>
              <a:defRPr sz="6000" b="0">
                <a:solidFill>
                  <a:srgbClr val="818080"/>
                </a:solidFill>
                <a:latin typeface="Helvetica Neue Thin"/>
                <a:ea typeface="Helvetica Neue Thin"/>
                <a:cs typeface="Helvetica Neue Thin"/>
                <a:sym typeface="Helvetica Neue Thin"/>
              </a:defRPr>
            </a:lvl1pPr>
          </a:lstStyle>
          <a:p>
            <a:r>
              <a:rPr sz="3000"/>
              <a:t>Paris (+02)</a:t>
            </a:r>
          </a:p>
        </p:txBody>
      </p:sp>
      <p:sp>
        <p:nvSpPr>
          <p:cNvPr id="316" name="Istanbul (+03)"/>
          <p:cNvSpPr txBox="1"/>
          <p:nvPr/>
        </p:nvSpPr>
        <p:spPr>
          <a:xfrm>
            <a:off x="8877531" y="1553368"/>
            <a:ext cx="3054199" cy="12979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normAutofit/>
          </a:bodyPr>
          <a:lstStyle>
            <a:lvl1pPr>
              <a:defRPr sz="6000" b="0">
                <a:solidFill>
                  <a:srgbClr val="818080"/>
                </a:solidFill>
                <a:latin typeface="Helvetica Neue Thin"/>
                <a:ea typeface="Helvetica Neue Thin"/>
                <a:cs typeface="Helvetica Neue Thin"/>
                <a:sym typeface="Helvetica Neue Thin"/>
              </a:defRPr>
            </a:lvl1pPr>
          </a:lstStyle>
          <a:p>
            <a:r>
              <a:rPr sz="3000"/>
              <a:t>Istanbul (+03)</a:t>
            </a:r>
          </a:p>
        </p:txBody>
      </p:sp>
      <p:sp>
        <p:nvSpPr>
          <p:cNvPr id="317" name="Ligne"/>
          <p:cNvSpPr/>
          <p:nvPr/>
        </p:nvSpPr>
        <p:spPr>
          <a:xfrm flipV="1">
            <a:off x="4083365" y="3802370"/>
            <a:ext cx="1" cy="2358557"/>
          </a:xfrm>
          <a:prstGeom prst="line">
            <a:avLst/>
          </a:prstGeom>
          <a:ln w="12700">
            <a:solidFill>
              <a:srgbClr val="FF2600"/>
            </a:solidFill>
            <a:custDash>
              <a:ds d="600000" sp="600000"/>
            </a:custDash>
            <a:miter lim="400000"/>
          </a:ln>
        </p:spPr>
        <p:txBody>
          <a:bodyPr lIns="25400" tIns="25400" rIns="25400" bIns="25400" anchor="ctr"/>
          <a:lstStyle/>
          <a:p>
            <a:pPr>
              <a:defRPr sz="5000" b="0">
                <a:solidFill>
                  <a:srgbClr val="FFFFFF"/>
                </a:solidFill>
                <a:latin typeface="+mn-lt"/>
                <a:ea typeface="+mn-ea"/>
                <a:cs typeface="+mn-cs"/>
                <a:sym typeface="Helvetica Neue Light"/>
              </a:defRPr>
            </a:pPr>
            <a:endParaRPr sz="2500"/>
          </a:p>
        </p:txBody>
      </p:sp>
      <p:sp>
        <p:nvSpPr>
          <p:cNvPr id="318" name="Jun 7th 2018…"/>
          <p:cNvSpPr txBox="1"/>
          <p:nvPr/>
        </p:nvSpPr>
        <p:spPr>
          <a:xfrm>
            <a:off x="3330001" y="5909700"/>
            <a:ext cx="1506727" cy="8705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normAutofit/>
          </a:bodyPr>
          <a:lstStyle/>
          <a:p>
            <a:pPr>
              <a:defRPr sz="2200" b="0">
                <a:solidFill>
                  <a:srgbClr val="DC602A"/>
                </a:solidFill>
                <a:latin typeface="American Typewriter"/>
                <a:ea typeface="American Typewriter"/>
                <a:cs typeface="American Typewriter"/>
                <a:sym typeface="American Typewriter"/>
              </a:defRPr>
            </a:pPr>
            <a:r>
              <a:rPr sz="1100"/>
              <a:t>Jun 7th 2018 </a:t>
            </a:r>
          </a:p>
          <a:p>
            <a:pPr>
              <a:defRPr sz="2200" b="0">
                <a:solidFill>
                  <a:srgbClr val="DC602A"/>
                </a:solidFill>
                <a:latin typeface="American Typewriter"/>
                <a:ea typeface="American Typewriter"/>
                <a:cs typeface="American Typewriter"/>
                <a:sym typeface="American Typewriter"/>
              </a:defRPr>
            </a:pPr>
            <a:r>
              <a:rPr sz="1100"/>
              <a:t>22h  (+ 00h)</a:t>
            </a:r>
          </a:p>
        </p:txBody>
      </p:sp>
      <p:sp>
        <p:nvSpPr>
          <p:cNvPr id="319" name="Ligne"/>
          <p:cNvSpPr/>
          <p:nvPr/>
        </p:nvSpPr>
        <p:spPr>
          <a:xfrm flipV="1">
            <a:off x="6970301" y="3814092"/>
            <a:ext cx="1" cy="2335113"/>
          </a:xfrm>
          <a:prstGeom prst="line">
            <a:avLst/>
          </a:prstGeom>
          <a:ln w="12700">
            <a:solidFill>
              <a:srgbClr val="FF2600"/>
            </a:solidFill>
            <a:custDash>
              <a:ds d="600000" sp="600000"/>
            </a:custDash>
            <a:miter lim="400000"/>
          </a:ln>
        </p:spPr>
        <p:txBody>
          <a:bodyPr lIns="25400" tIns="25400" rIns="25400" bIns="25400" anchor="ctr"/>
          <a:lstStyle/>
          <a:p>
            <a:pPr>
              <a:defRPr sz="5000" b="0">
                <a:solidFill>
                  <a:srgbClr val="FFFFFF"/>
                </a:solidFill>
                <a:latin typeface="+mn-lt"/>
                <a:ea typeface="+mn-ea"/>
                <a:cs typeface="+mn-cs"/>
                <a:sym typeface="Helvetica Neue Light"/>
              </a:defRPr>
            </a:pPr>
            <a:endParaRPr sz="2500"/>
          </a:p>
        </p:txBody>
      </p:sp>
      <p:sp>
        <p:nvSpPr>
          <p:cNvPr id="320" name="Jun 8th 2018…"/>
          <p:cNvSpPr txBox="1"/>
          <p:nvPr/>
        </p:nvSpPr>
        <p:spPr>
          <a:xfrm>
            <a:off x="6216938" y="5909699"/>
            <a:ext cx="1506727" cy="8705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normAutofit/>
          </a:bodyPr>
          <a:lstStyle/>
          <a:p>
            <a:pPr>
              <a:defRPr sz="2200" b="0">
                <a:solidFill>
                  <a:srgbClr val="DC602A"/>
                </a:solidFill>
                <a:latin typeface="American Typewriter"/>
                <a:ea typeface="American Typewriter"/>
                <a:cs typeface="American Typewriter"/>
                <a:sym typeface="American Typewriter"/>
              </a:defRPr>
            </a:pPr>
            <a:r>
              <a:rPr sz="1100" dirty="0"/>
              <a:t>Jun 8th 2018 </a:t>
            </a:r>
          </a:p>
          <a:p>
            <a:pPr>
              <a:defRPr sz="2200" b="0">
                <a:solidFill>
                  <a:srgbClr val="DC602A"/>
                </a:solidFill>
                <a:latin typeface="American Typewriter"/>
                <a:ea typeface="American Typewriter"/>
                <a:cs typeface="American Typewriter"/>
                <a:sym typeface="American Typewriter"/>
              </a:defRPr>
            </a:pPr>
            <a:r>
              <a:rPr sz="1100" dirty="0"/>
              <a:t>21h59  (+ 0</a:t>
            </a:r>
            <a:r>
              <a:rPr lang="fr-FR" sz="1100" dirty="0"/>
              <a:t>0</a:t>
            </a:r>
            <a:r>
              <a:rPr sz="1100" dirty="0"/>
              <a:t>h)</a:t>
            </a:r>
          </a:p>
        </p:txBody>
      </p:sp>
      <p:sp>
        <p:nvSpPr>
          <p:cNvPr id="321" name="Ligne"/>
          <p:cNvSpPr/>
          <p:nvPr/>
        </p:nvSpPr>
        <p:spPr>
          <a:xfrm flipV="1">
            <a:off x="5817658" y="2246806"/>
            <a:ext cx="1" cy="3840205"/>
          </a:xfrm>
          <a:prstGeom prst="line">
            <a:avLst/>
          </a:prstGeom>
          <a:ln w="12700">
            <a:solidFill>
              <a:srgbClr val="00F900"/>
            </a:solidFill>
            <a:custDash>
              <a:ds d="600000" sp="600000"/>
            </a:custDash>
            <a:miter lim="400000"/>
          </a:ln>
        </p:spPr>
        <p:txBody>
          <a:bodyPr lIns="25400" tIns="25400" rIns="25400" bIns="25400" anchor="ctr"/>
          <a:lstStyle/>
          <a:p>
            <a:pPr>
              <a:defRPr sz="5000" b="0">
                <a:solidFill>
                  <a:srgbClr val="FFFFFF"/>
                </a:solidFill>
                <a:latin typeface="+mn-lt"/>
                <a:ea typeface="+mn-ea"/>
                <a:cs typeface="+mn-cs"/>
                <a:sym typeface="Helvetica Neue Light"/>
              </a:defRPr>
            </a:pPr>
            <a:endParaRPr sz="2500"/>
          </a:p>
        </p:txBody>
      </p:sp>
      <p:sp>
        <p:nvSpPr>
          <p:cNvPr id="322" name="Jun 8th 2018…"/>
          <p:cNvSpPr txBox="1"/>
          <p:nvPr/>
        </p:nvSpPr>
        <p:spPr>
          <a:xfrm>
            <a:off x="5064294" y="5909700"/>
            <a:ext cx="1506727" cy="8705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normAutofit/>
          </a:bodyPr>
          <a:lstStyle/>
          <a:p>
            <a:pPr>
              <a:defRPr sz="2200" b="0">
                <a:solidFill>
                  <a:srgbClr val="00F900"/>
                </a:solidFill>
                <a:latin typeface="American Typewriter"/>
                <a:ea typeface="American Typewriter"/>
                <a:cs typeface="American Typewriter"/>
                <a:sym typeface="American Typewriter"/>
              </a:defRPr>
            </a:pPr>
            <a:r>
              <a:rPr sz="1100" dirty="0"/>
              <a:t>Jun 8th 2018 </a:t>
            </a:r>
          </a:p>
          <a:p>
            <a:pPr>
              <a:defRPr sz="2200" b="0">
                <a:solidFill>
                  <a:srgbClr val="00F900"/>
                </a:solidFill>
                <a:latin typeface="American Typewriter"/>
                <a:ea typeface="American Typewriter"/>
                <a:cs typeface="American Typewriter"/>
                <a:sym typeface="American Typewriter"/>
              </a:defRPr>
            </a:pPr>
            <a:r>
              <a:rPr sz="1100" dirty="0"/>
              <a:t>2</a:t>
            </a:r>
            <a:r>
              <a:rPr lang="fr-FR" sz="1100" dirty="0"/>
              <a:t>0</a:t>
            </a:r>
            <a:r>
              <a:rPr sz="1100" dirty="0"/>
              <a:t>h59  (+ 00h)</a:t>
            </a:r>
          </a:p>
        </p:txBody>
      </p:sp>
      <p:sp>
        <p:nvSpPr>
          <p:cNvPr id="323" name="Ligne"/>
          <p:cNvSpPr/>
          <p:nvPr/>
        </p:nvSpPr>
        <p:spPr>
          <a:xfrm flipV="1">
            <a:off x="2958526" y="2310306"/>
            <a:ext cx="1" cy="3840205"/>
          </a:xfrm>
          <a:prstGeom prst="line">
            <a:avLst/>
          </a:prstGeom>
          <a:ln w="12700">
            <a:solidFill>
              <a:srgbClr val="00F900"/>
            </a:solidFill>
            <a:custDash>
              <a:ds d="600000" sp="600000"/>
            </a:custDash>
            <a:miter lim="400000"/>
          </a:ln>
        </p:spPr>
        <p:txBody>
          <a:bodyPr lIns="25400" tIns="25400" rIns="25400" bIns="25400" anchor="ctr"/>
          <a:lstStyle/>
          <a:p>
            <a:pPr>
              <a:defRPr sz="5000" b="0">
                <a:solidFill>
                  <a:srgbClr val="FFFFFF"/>
                </a:solidFill>
                <a:latin typeface="+mn-lt"/>
                <a:ea typeface="+mn-ea"/>
                <a:cs typeface="+mn-cs"/>
                <a:sym typeface="Helvetica Neue Light"/>
              </a:defRPr>
            </a:pPr>
            <a:endParaRPr sz="2500"/>
          </a:p>
        </p:txBody>
      </p:sp>
      <p:sp>
        <p:nvSpPr>
          <p:cNvPr id="324" name="Jun 7th 2018…"/>
          <p:cNvSpPr txBox="1"/>
          <p:nvPr/>
        </p:nvSpPr>
        <p:spPr>
          <a:xfrm>
            <a:off x="2205163" y="5909700"/>
            <a:ext cx="1506727" cy="8705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normAutofit/>
          </a:bodyPr>
          <a:lstStyle/>
          <a:p>
            <a:pPr>
              <a:defRPr sz="2200" b="0">
                <a:solidFill>
                  <a:srgbClr val="00F900"/>
                </a:solidFill>
                <a:latin typeface="American Typewriter"/>
                <a:ea typeface="American Typewriter"/>
                <a:cs typeface="American Typewriter"/>
                <a:sym typeface="American Typewriter"/>
              </a:defRPr>
            </a:pPr>
            <a:r>
              <a:rPr sz="1100"/>
              <a:t>Jun 7th 2018 </a:t>
            </a:r>
          </a:p>
          <a:p>
            <a:pPr>
              <a:defRPr sz="2200" b="0">
                <a:solidFill>
                  <a:srgbClr val="00F900"/>
                </a:solidFill>
                <a:latin typeface="American Typewriter"/>
                <a:ea typeface="American Typewriter"/>
                <a:cs typeface="American Typewriter"/>
                <a:sym typeface="American Typewriter"/>
              </a:defRPr>
            </a:pPr>
            <a:r>
              <a:rPr sz="1100"/>
              <a:t>21h  (+ 00h)</a:t>
            </a:r>
          </a:p>
        </p:txBody>
      </p:sp>
      <p:sp>
        <p:nvSpPr>
          <p:cNvPr id="327" name="only if it’s June 8th - Paris time"/>
          <p:cNvSpPr txBox="1"/>
          <p:nvPr/>
        </p:nvSpPr>
        <p:spPr>
          <a:xfrm>
            <a:off x="736600" y="294449"/>
            <a:ext cx="10718800" cy="66655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ormAutofit/>
          </a:bodyPr>
          <a:lstStyle/>
          <a:p>
            <a:pPr algn="l">
              <a:defRPr sz="6000" b="0">
                <a:solidFill>
                  <a:srgbClr val="4EA7EF"/>
                </a:solidFill>
                <a:latin typeface="Helvetica Neue Thin"/>
                <a:ea typeface="Helvetica Neue Thin"/>
                <a:cs typeface="Helvetica Neue Thin"/>
                <a:sym typeface="Helvetica Neue Thin"/>
              </a:defRPr>
            </a:pPr>
            <a:r>
              <a:rPr lang="fr-FR" sz="3000" b="1" dirty="0" err="1">
                <a:solidFill>
                  <a:schemeClr val="bg1"/>
                </a:solidFill>
                <a:latin typeface="Helvetica Neue"/>
                <a:ea typeface="Helvetica Neue"/>
                <a:cs typeface="Helvetica Neue"/>
                <a:sym typeface="Helvetica Neue"/>
              </a:rPr>
              <a:t>Answer</a:t>
            </a:r>
            <a:r>
              <a:rPr lang="fr-FR" sz="3000" b="1" dirty="0">
                <a:solidFill>
                  <a:schemeClr val="bg1"/>
                </a:solidFill>
                <a:latin typeface="Helvetica Neue"/>
                <a:ea typeface="Helvetica Neue"/>
                <a:cs typeface="Helvetica Neue"/>
                <a:sym typeface="Helvetica Neue"/>
              </a:rPr>
              <a:t>:</a:t>
            </a:r>
            <a:r>
              <a:rPr lang="fr-FR" sz="3000" b="1" dirty="0">
                <a:solidFill>
                  <a:srgbClr val="DC602A"/>
                </a:solidFill>
                <a:latin typeface="Helvetica Neue"/>
                <a:ea typeface="Helvetica Neue"/>
                <a:cs typeface="Helvetica Neue"/>
                <a:sym typeface="Helvetica Neue"/>
              </a:rPr>
              <a:t> </a:t>
            </a:r>
            <a:r>
              <a:rPr sz="3000" b="1" dirty="0">
                <a:solidFill>
                  <a:srgbClr val="DC602A"/>
                </a:solidFill>
                <a:latin typeface="Helvetica Neue"/>
                <a:ea typeface="Helvetica Neue"/>
                <a:cs typeface="Helvetica Neue"/>
                <a:sym typeface="Helvetica Neue"/>
              </a:rPr>
              <a:t>June 8</a:t>
            </a:r>
            <a:r>
              <a:rPr sz="3000" b="1" baseline="30000" dirty="0">
                <a:solidFill>
                  <a:srgbClr val="DC602A"/>
                </a:solidFill>
                <a:latin typeface="Helvetica Neue"/>
                <a:ea typeface="Helvetica Neue"/>
                <a:cs typeface="Helvetica Neue"/>
                <a:sym typeface="Helvetica Neue"/>
              </a:rPr>
              <a:t>th</a:t>
            </a:r>
            <a:r>
              <a:rPr lang="fr-FR" sz="3000" b="1" dirty="0">
                <a:solidFill>
                  <a:srgbClr val="DC602A"/>
                </a:solidFill>
                <a:latin typeface="Helvetica Neue"/>
                <a:ea typeface="Helvetica Neue"/>
                <a:cs typeface="Helvetica Neue"/>
                <a:sym typeface="Helvetica Neue"/>
              </a:rPr>
              <a:t> </a:t>
            </a:r>
            <a:r>
              <a:rPr lang="fr-FR" sz="3000" dirty="0">
                <a:solidFill>
                  <a:srgbClr val="FFFFFF"/>
                </a:solidFill>
              </a:rPr>
              <a:t>- if </a:t>
            </a:r>
            <a:r>
              <a:rPr lang="fr-FR" sz="3000" dirty="0" err="1">
                <a:solidFill>
                  <a:srgbClr val="FFFFFF"/>
                </a:solidFill>
              </a:rPr>
              <a:t>it’s</a:t>
            </a:r>
            <a:r>
              <a:rPr sz="3000" b="1" dirty="0">
                <a:solidFill>
                  <a:srgbClr val="DC602A"/>
                </a:solidFill>
                <a:latin typeface="Helvetica Neue"/>
                <a:ea typeface="Helvetica Neue"/>
                <a:cs typeface="Helvetica Neue"/>
                <a:sym typeface="Helvetica Neue"/>
              </a:rPr>
              <a:t> Paris time </a:t>
            </a:r>
          </a:p>
        </p:txBody>
      </p:sp>
      <p:sp>
        <p:nvSpPr>
          <p:cNvPr id="5" name="Event 1 ?">
            <a:extLst>
              <a:ext uri="{FF2B5EF4-FFF2-40B4-BE49-F238E27FC236}">
                <a16:creationId xmlns:a16="http://schemas.microsoft.com/office/drawing/2014/main" id="{2854283B-DD49-57D8-F767-2D12087ACD78}"/>
              </a:ext>
            </a:extLst>
          </p:cNvPr>
          <p:cNvSpPr txBox="1"/>
          <p:nvPr/>
        </p:nvSpPr>
        <p:spPr>
          <a:xfrm>
            <a:off x="3624926" y="4646235"/>
            <a:ext cx="1616411" cy="50221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normAutofit/>
          </a:bodyPr>
          <a:lstStyle>
            <a:lvl1pPr>
              <a:defRPr sz="3100" b="0">
                <a:solidFill>
                  <a:srgbClr val="4EA8F0"/>
                </a:solidFill>
                <a:latin typeface="American Typewriter"/>
                <a:ea typeface="American Typewriter"/>
                <a:cs typeface="American Typewriter"/>
                <a:sym typeface="American Typewriter"/>
              </a:defRPr>
            </a:lvl1pPr>
          </a:lstStyle>
          <a:p>
            <a:pPr algn="ctr"/>
            <a:r>
              <a:rPr lang="fr-FR" sz="1550" dirty="0"/>
              <a:t>opération</a:t>
            </a:r>
            <a:endParaRPr sz="1550" dirty="0"/>
          </a:p>
        </p:txBody>
      </p:sp>
      <p:pic>
        <p:nvPicPr>
          <p:cNvPr id="6" name="pasted-image.pdf" descr="pasted-image.pdf">
            <a:extLst>
              <a:ext uri="{FF2B5EF4-FFF2-40B4-BE49-F238E27FC236}">
                <a16:creationId xmlns:a16="http://schemas.microsoft.com/office/drawing/2014/main" id="{52CD6F83-CD02-1983-0649-5087C49958F2}"/>
              </a:ext>
            </a:extLst>
          </p:cNvPr>
          <p:cNvPicPr>
            <a:picLocks noChangeAspect="1"/>
          </p:cNvPicPr>
          <p:nvPr/>
        </p:nvPicPr>
        <p:blipFill>
          <a:blip r:embed="rId3"/>
          <a:stretch>
            <a:fillRect/>
          </a:stretch>
        </p:blipFill>
        <p:spPr>
          <a:xfrm>
            <a:off x="4227129" y="5154403"/>
            <a:ext cx="331425" cy="269283"/>
          </a:xfrm>
          <a:prstGeom prst="rect">
            <a:avLst/>
          </a:prstGeom>
          <a:ln w="12700">
            <a:miter lim="400000"/>
          </a:ln>
        </p:spPr>
      </p:pic>
      <p:sp>
        <p:nvSpPr>
          <p:cNvPr id="7" name="Jun 7th 2018…">
            <a:extLst>
              <a:ext uri="{FF2B5EF4-FFF2-40B4-BE49-F238E27FC236}">
                <a16:creationId xmlns:a16="http://schemas.microsoft.com/office/drawing/2014/main" id="{36608659-002F-4B90-B99C-A7D12E7D127A}"/>
              </a:ext>
            </a:extLst>
          </p:cNvPr>
          <p:cNvSpPr txBox="1"/>
          <p:nvPr/>
        </p:nvSpPr>
        <p:spPr>
          <a:xfrm>
            <a:off x="3639350" y="5278614"/>
            <a:ext cx="1506727" cy="8705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normAutofit/>
          </a:bodyPr>
          <a:lstStyle/>
          <a:p>
            <a:pPr algn="ctr">
              <a:defRPr sz="2200" b="0">
                <a:solidFill>
                  <a:srgbClr val="DC602A"/>
                </a:solidFill>
                <a:latin typeface="American Typewriter"/>
                <a:ea typeface="American Typewriter"/>
                <a:cs typeface="American Typewriter"/>
                <a:sym typeface="American Typewriter"/>
              </a:defRPr>
            </a:pPr>
            <a:r>
              <a:rPr sz="1100" dirty="0">
                <a:solidFill>
                  <a:srgbClr val="11A4EF"/>
                </a:solidFill>
              </a:rPr>
              <a:t>Jun 7th 2018 </a:t>
            </a:r>
          </a:p>
          <a:p>
            <a:pPr algn="ctr">
              <a:defRPr sz="2200" b="0">
                <a:solidFill>
                  <a:srgbClr val="DC602A"/>
                </a:solidFill>
                <a:latin typeface="American Typewriter"/>
                <a:ea typeface="American Typewriter"/>
                <a:cs typeface="American Typewriter"/>
                <a:sym typeface="American Typewriter"/>
              </a:defRPr>
            </a:pPr>
            <a:r>
              <a:rPr sz="1100" dirty="0">
                <a:solidFill>
                  <a:srgbClr val="11A4EF"/>
                </a:solidFill>
              </a:rPr>
              <a:t>22h</a:t>
            </a:r>
            <a:r>
              <a:rPr lang="fr-FR" sz="1100" dirty="0">
                <a:solidFill>
                  <a:srgbClr val="11A4EF"/>
                </a:solidFill>
              </a:rPr>
              <a:t>10</a:t>
            </a:r>
            <a:r>
              <a:rPr sz="1100" dirty="0">
                <a:solidFill>
                  <a:srgbClr val="11A4EF"/>
                </a:solidFill>
              </a:rPr>
              <a:t>  (+ 00h)</a:t>
            </a:r>
          </a:p>
        </p:txBody>
      </p:sp>
      <p:cxnSp>
        <p:nvCxnSpPr>
          <p:cNvPr id="2" name="Connecteur droit 1">
            <a:extLst>
              <a:ext uri="{FF2B5EF4-FFF2-40B4-BE49-F238E27FC236}">
                <a16:creationId xmlns:a16="http://schemas.microsoft.com/office/drawing/2014/main" id="{8E131C8D-0A0C-C5E0-8AED-5FB6C963DE82}"/>
              </a:ext>
            </a:extLst>
          </p:cNvPr>
          <p:cNvCxnSpPr>
            <a:cxnSpLocks/>
          </p:cNvCxnSpPr>
          <p:nvPr/>
        </p:nvCxnSpPr>
        <p:spPr>
          <a:xfrm>
            <a:off x="5024770" y="4956414"/>
            <a:ext cx="0" cy="644400"/>
          </a:xfrm>
          <a:prstGeom prst="line">
            <a:avLst/>
          </a:prstGeom>
          <a:noFill/>
          <a:ln w="57150" cap="flat">
            <a:solidFill>
              <a:srgbClr val="818080"/>
            </a:solidFill>
            <a:prstDash val="sysDash"/>
            <a:miter lim="400000"/>
          </a:ln>
          <a:effectLst/>
          <a:sp3d/>
        </p:spPr>
        <p:style>
          <a:lnRef idx="0">
            <a:scrgbClr r="0" g="0" b="0"/>
          </a:lnRef>
          <a:fillRef idx="0">
            <a:scrgbClr r="0" g="0" b="0"/>
          </a:fillRef>
          <a:effectRef idx="0">
            <a:scrgbClr r="0" g="0" b="0"/>
          </a:effectRef>
          <a:fontRef idx="none"/>
        </p:style>
      </p:cxnSp>
    </p:spTree>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 name="UTC (+00)"/>
          <p:cNvSpPr txBox="1"/>
          <p:nvPr/>
        </p:nvSpPr>
        <p:spPr>
          <a:xfrm>
            <a:off x="8877531" y="4571800"/>
            <a:ext cx="3054199" cy="12979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normAutofit/>
          </a:bodyPr>
          <a:lstStyle>
            <a:lvl1pPr>
              <a:defRPr sz="6000" b="0">
                <a:solidFill>
                  <a:srgbClr val="818080"/>
                </a:solidFill>
                <a:latin typeface="Helvetica Neue Thin"/>
                <a:ea typeface="Helvetica Neue Thin"/>
                <a:cs typeface="Helvetica Neue Thin"/>
                <a:sym typeface="Helvetica Neue Thin"/>
              </a:defRPr>
            </a:lvl1pPr>
          </a:lstStyle>
          <a:p>
            <a:r>
              <a:rPr sz="3000"/>
              <a:t>UTC (+00)</a:t>
            </a:r>
          </a:p>
        </p:txBody>
      </p:sp>
      <p:pic>
        <p:nvPicPr>
          <p:cNvPr id="310" name="Grouper" descr="Grouper"/>
          <p:cNvPicPr>
            <a:picLocks noChangeAspect="1"/>
          </p:cNvPicPr>
          <p:nvPr/>
        </p:nvPicPr>
        <p:blipFill>
          <a:blip r:embed="rId2"/>
          <a:srcRect l="19430" t="20994" r="16463" b="72124"/>
          <a:stretch>
            <a:fillRect/>
          </a:stretch>
        </p:blipFill>
        <p:spPr>
          <a:xfrm>
            <a:off x="1970216" y="1938421"/>
            <a:ext cx="6468818" cy="520736"/>
          </a:xfrm>
          <a:custGeom>
            <a:avLst/>
            <a:gdLst/>
            <a:ahLst/>
            <a:cxnLst>
              <a:cxn ang="0">
                <a:pos x="wd2" y="hd2"/>
              </a:cxn>
              <a:cxn ang="5400000">
                <a:pos x="wd2" y="hd2"/>
              </a:cxn>
              <a:cxn ang="10800000">
                <a:pos x="wd2" y="hd2"/>
              </a:cxn>
              <a:cxn ang="16200000">
                <a:pos x="wd2" y="hd2"/>
              </a:cxn>
            </a:cxnLst>
            <a:rect l="0" t="0" r="r" b="b"/>
            <a:pathLst>
              <a:path w="21541" h="21567" extrusionOk="0">
                <a:moveTo>
                  <a:pt x="20162" y="1"/>
                </a:moveTo>
                <a:cubicBezTo>
                  <a:pt x="20141" y="-9"/>
                  <a:pt x="20118" y="37"/>
                  <a:pt x="20098" y="141"/>
                </a:cubicBezTo>
                <a:cubicBezTo>
                  <a:pt x="20051" y="372"/>
                  <a:pt x="20065" y="550"/>
                  <a:pt x="20133" y="585"/>
                </a:cubicBezTo>
                <a:cubicBezTo>
                  <a:pt x="20194" y="616"/>
                  <a:pt x="20228" y="439"/>
                  <a:pt x="20209" y="199"/>
                </a:cubicBezTo>
                <a:cubicBezTo>
                  <a:pt x="20200" y="79"/>
                  <a:pt x="20182" y="12"/>
                  <a:pt x="20162" y="1"/>
                </a:cubicBezTo>
                <a:close/>
                <a:moveTo>
                  <a:pt x="20316" y="683"/>
                </a:moveTo>
                <a:cubicBezTo>
                  <a:pt x="20282" y="709"/>
                  <a:pt x="20489" y="1811"/>
                  <a:pt x="20776" y="3124"/>
                </a:cubicBezTo>
                <a:cubicBezTo>
                  <a:pt x="21324" y="5628"/>
                  <a:pt x="21485" y="6163"/>
                  <a:pt x="21310" y="4900"/>
                </a:cubicBezTo>
                <a:cubicBezTo>
                  <a:pt x="21175" y="3923"/>
                  <a:pt x="20398" y="622"/>
                  <a:pt x="20316" y="683"/>
                </a:cubicBezTo>
                <a:close/>
                <a:moveTo>
                  <a:pt x="21454" y="5746"/>
                </a:moveTo>
                <a:cubicBezTo>
                  <a:pt x="21447" y="5782"/>
                  <a:pt x="21447" y="5976"/>
                  <a:pt x="21453" y="6338"/>
                </a:cubicBezTo>
                <a:cubicBezTo>
                  <a:pt x="21464" y="6891"/>
                  <a:pt x="21387" y="7982"/>
                  <a:pt x="21282" y="8762"/>
                </a:cubicBezTo>
                <a:cubicBezTo>
                  <a:pt x="21128" y="9914"/>
                  <a:pt x="21076" y="10011"/>
                  <a:pt x="21005" y="9280"/>
                </a:cubicBezTo>
                <a:cubicBezTo>
                  <a:pt x="20934" y="8540"/>
                  <a:pt x="20925" y="8573"/>
                  <a:pt x="20953" y="9477"/>
                </a:cubicBezTo>
                <a:cubicBezTo>
                  <a:pt x="20978" y="10305"/>
                  <a:pt x="20823" y="11580"/>
                  <a:pt x="20329" y="14630"/>
                </a:cubicBezTo>
                <a:cubicBezTo>
                  <a:pt x="19968" y="16860"/>
                  <a:pt x="19608" y="19332"/>
                  <a:pt x="19528" y="20120"/>
                </a:cubicBezTo>
                <a:cubicBezTo>
                  <a:pt x="19448" y="20908"/>
                  <a:pt x="19399" y="21558"/>
                  <a:pt x="19418" y="21567"/>
                </a:cubicBezTo>
                <a:cubicBezTo>
                  <a:pt x="19470" y="21591"/>
                  <a:pt x="20972" y="12772"/>
                  <a:pt x="21252" y="10801"/>
                </a:cubicBezTo>
                <a:cubicBezTo>
                  <a:pt x="21516" y="8936"/>
                  <a:pt x="21600" y="7348"/>
                  <a:pt x="21499" y="6116"/>
                </a:cubicBezTo>
                <a:cubicBezTo>
                  <a:pt x="21476" y="5834"/>
                  <a:pt x="21461" y="5710"/>
                  <a:pt x="21454" y="5746"/>
                </a:cubicBezTo>
                <a:close/>
                <a:moveTo>
                  <a:pt x="19642" y="8097"/>
                </a:moveTo>
                <a:cubicBezTo>
                  <a:pt x="18857" y="8010"/>
                  <a:pt x="17369" y="8563"/>
                  <a:pt x="16685" y="9346"/>
                </a:cubicBezTo>
                <a:cubicBezTo>
                  <a:pt x="16023" y="10103"/>
                  <a:pt x="8977" y="11272"/>
                  <a:pt x="3453" y="11540"/>
                </a:cubicBezTo>
                <a:lnTo>
                  <a:pt x="0" y="11705"/>
                </a:lnTo>
                <a:lnTo>
                  <a:pt x="2960" y="12288"/>
                </a:lnTo>
                <a:cubicBezTo>
                  <a:pt x="4587" y="12607"/>
                  <a:pt x="6193" y="12955"/>
                  <a:pt x="6528" y="13069"/>
                </a:cubicBezTo>
                <a:cubicBezTo>
                  <a:pt x="6864" y="13183"/>
                  <a:pt x="7281" y="13379"/>
                  <a:pt x="7457" y="13504"/>
                </a:cubicBezTo>
                <a:cubicBezTo>
                  <a:pt x="7740" y="13706"/>
                  <a:pt x="8764" y="13466"/>
                  <a:pt x="14624" y="11803"/>
                </a:cubicBezTo>
                <a:cubicBezTo>
                  <a:pt x="15422" y="11577"/>
                  <a:pt x="16402" y="11088"/>
                  <a:pt x="16801" y="10718"/>
                </a:cubicBezTo>
                <a:cubicBezTo>
                  <a:pt x="17200" y="10349"/>
                  <a:pt x="18153" y="9823"/>
                  <a:pt x="18919" y="9551"/>
                </a:cubicBezTo>
                <a:cubicBezTo>
                  <a:pt x="19887" y="9207"/>
                  <a:pt x="20259" y="8860"/>
                  <a:pt x="20138" y="8409"/>
                </a:cubicBezTo>
                <a:cubicBezTo>
                  <a:pt x="20088" y="8223"/>
                  <a:pt x="19904" y="8125"/>
                  <a:pt x="19642" y="8097"/>
                </a:cubicBezTo>
                <a:close/>
              </a:path>
            </a:pathLst>
          </a:custGeom>
          <a:ln w="12700">
            <a:miter lim="400000"/>
          </a:ln>
        </p:spPr>
      </p:pic>
      <p:pic>
        <p:nvPicPr>
          <p:cNvPr id="311" name="Grouper" descr="Grouper"/>
          <p:cNvPicPr>
            <a:picLocks noChangeAspect="1"/>
          </p:cNvPicPr>
          <p:nvPr/>
        </p:nvPicPr>
        <p:blipFill>
          <a:blip r:embed="rId2"/>
          <a:srcRect l="19430" t="20994" r="16463" b="72124"/>
          <a:stretch>
            <a:fillRect/>
          </a:stretch>
        </p:blipFill>
        <p:spPr>
          <a:xfrm>
            <a:off x="2149097" y="5022204"/>
            <a:ext cx="6468818" cy="520737"/>
          </a:xfrm>
          <a:custGeom>
            <a:avLst/>
            <a:gdLst/>
            <a:ahLst/>
            <a:cxnLst>
              <a:cxn ang="0">
                <a:pos x="wd2" y="hd2"/>
              </a:cxn>
              <a:cxn ang="5400000">
                <a:pos x="wd2" y="hd2"/>
              </a:cxn>
              <a:cxn ang="10800000">
                <a:pos x="wd2" y="hd2"/>
              </a:cxn>
              <a:cxn ang="16200000">
                <a:pos x="wd2" y="hd2"/>
              </a:cxn>
            </a:cxnLst>
            <a:rect l="0" t="0" r="r" b="b"/>
            <a:pathLst>
              <a:path w="21541" h="21567" extrusionOk="0">
                <a:moveTo>
                  <a:pt x="20162" y="1"/>
                </a:moveTo>
                <a:cubicBezTo>
                  <a:pt x="20141" y="-9"/>
                  <a:pt x="20118" y="37"/>
                  <a:pt x="20098" y="141"/>
                </a:cubicBezTo>
                <a:cubicBezTo>
                  <a:pt x="20051" y="372"/>
                  <a:pt x="20065" y="550"/>
                  <a:pt x="20133" y="585"/>
                </a:cubicBezTo>
                <a:cubicBezTo>
                  <a:pt x="20194" y="616"/>
                  <a:pt x="20228" y="439"/>
                  <a:pt x="20209" y="199"/>
                </a:cubicBezTo>
                <a:cubicBezTo>
                  <a:pt x="20200" y="79"/>
                  <a:pt x="20182" y="12"/>
                  <a:pt x="20162" y="1"/>
                </a:cubicBezTo>
                <a:close/>
                <a:moveTo>
                  <a:pt x="20316" y="683"/>
                </a:moveTo>
                <a:cubicBezTo>
                  <a:pt x="20282" y="709"/>
                  <a:pt x="20489" y="1811"/>
                  <a:pt x="20776" y="3124"/>
                </a:cubicBezTo>
                <a:cubicBezTo>
                  <a:pt x="21324" y="5628"/>
                  <a:pt x="21485" y="6163"/>
                  <a:pt x="21310" y="4900"/>
                </a:cubicBezTo>
                <a:cubicBezTo>
                  <a:pt x="21175" y="3923"/>
                  <a:pt x="20398" y="622"/>
                  <a:pt x="20316" y="683"/>
                </a:cubicBezTo>
                <a:close/>
                <a:moveTo>
                  <a:pt x="21454" y="5746"/>
                </a:moveTo>
                <a:cubicBezTo>
                  <a:pt x="21447" y="5782"/>
                  <a:pt x="21447" y="5976"/>
                  <a:pt x="21453" y="6338"/>
                </a:cubicBezTo>
                <a:cubicBezTo>
                  <a:pt x="21464" y="6891"/>
                  <a:pt x="21387" y="7982"/>
                  <a:pt x="21282" y="8762"/>
                </a:cubicBezTo>
                <a:cubicBezTo>
                  <a:pt x="21128" y="9914"/>
                  <a:pt x="21076" y="10011"/>
                  <a:pt x="21005" y="9280"/>
                </a:cubicBezTo>
                <a:cubicBezTo>
                  <a:pt x="20934" y="8540"/>
                  <a:pt x="20925" y="8573"/>
                  <a:pt x="20953" y="9477"/>
                </a:cubicBezTo>
                <a:cubicBezTo>
                  <a:pt x="20978" y="10305"/>
                  <a:pt x="20823" y="11580"/>
                  <a:pt x="20329" y="14630"/>
                </a:cubicBezTo>
                <a:cubicBezTo>
                  <a:pt x="19968" y="16860"/>
                  <a:pt x="19608" y="19332"/>
                  <a:pt x="19528" y="20120"/>
                </a:cubicBezTo>
                <a:cubicBezTo>
                  <a:pt x="19448" y="20908"/>
                  <a:pt x="19399" y="21558"/>
                  <a:pt x="19418" y="21567"/>
                </a:cubicBezTo>
                <a:cubicBezTo>
                  <a:pt x="19470" y="21591"/>
                  <a:pt x="20972" y="12772"/>
                  <a:pt x="21252" y="10801"/>
                </a:cubicBezTo>
                <a:cubicBezTo>
                  <a:pt x="21516" y="8936"/>
                  <a:pt x="21600" y="7348"/>
                  <a:pt x="21499" y="6116"/>
                </a:cubicBezTo>
                <a:cubicBezTo>
                  <a:pt x="21476" y="5834"/>
                  <a:pt x="21461" y="5710"/>
                  <a:pt x="21454" y="5746"/>
                </a:cubicBezTo>
                <a:close/>
                <a:moveTo>
                  <a:pt x="19642" y="8097"/>
                </a:moveTo>
                <a:cubicBezTo>
                  <a:pt x="18857" y="8010"/>
                  <a:pt x="17369" y="8563"/>
                  <a:pt x="16685" y="9346"/>
                </a:cubicBezTo>
                <a:cubicBezTo>
                  <a:pt x="16023" y="10103"/>
                  <a:pt x="8977" y="11272"/>
                  <a:pt x="3453" y="11540"/>
                </a:cubicBezTo>
                <a:lnTo>
                  <a:pt x="0" y="11705"/>
                </a:lnTo>
                <a:lnTo>
                  <a:pt x="2960" y="12288"/>
                </a:lnTo>
                <a:cubicBezTo>
                  <a:pt x="4587" y="12607"/>
                  <a:pt x="6193" y="12955"/>
                  <a:pt x="6528" y="13069"/>
                </a:cubicBezTo>
                <a:cubicBezTo>
                  <a:pt x="6864" y="13183"/>
                  <a:pt x="7281" y="13379"/>
                  <a:pt x="7457" y="13504"/>
                </a:cubicBezTo>
                <a:cubicBezTo>
                  <a:pt x="7740" y="13706"/>
                  <a:pt x="8764" y="13466"/>
                  <a:pt x="14624" y="11803"/>
                </a:cubicBezTo>
                <a:cubicBezTo>
                  <a:pt x="15422" y="11577"/>
                  <a:pt x="16402" y="11088"/>
                  <a:pt x="16801" y="10718"/>
                </a:cubicBezTo>
                <a:cubicBezTo>
                  <a:pt x="17200" y="10349"/>
                  <a:pt x="18153" y="9823"/>
                  <a:pt x="18919" y="9551"/>
                </a:cubicBezTo>
                <a:cubicBezTo>
                  <a:pt x="19887" y="9207"/>
                  <a:pt x="20259" y="8860"/>
                  <a:pt x="20138" y="8409"/>
                </a:cubicBezTo>
                <a:cubicBezTo>
                  <a:pt x="20088" y="8223"/>
                  <a:pt x="19904" y="8125"/>
                  <a:pt x="19642" y="8097"/>
                </a:cubicBezTo>
                <a:close/>
              </a:path>
            </a:pathLst>
          </a:custGeom>
          <a:ln w="12700">
            <a:miter lim="400000"/>
          </a:ln>
        </p:spPr>
      </p:pic>
      <p:pic>
        <p:nvPicPr>
          <p:cNvPr id="312" name="Grouper" descr="Grouper"/>
          <p:cNvPicPr>
            <a:picLocks noChangeAspect="1"/>
          </p:cNvPicPr>
          <p:nvPr/>
        </p:nvPicPr>
        <p:blipFill>
          <a:blip r:embed="rId2"/>
          <a:srcRect l="19430" t="20994" r="16463" b="72124"/>
          <a:stretch>
            <a:fillRect/>
          </a:stretch>
        </p:blipFill>
        <p:spPr>
          <a:xfrm>
            <a:off x="2149097" y="3480313"/>
            <a:ext cx="6468818" cy="520736"/>
          </a:xfrm>
          <a:custGeom>
            <a:avLst/>
            <a:gdLst/>
            <a:ahLst/>
            <a:cxnLst>
              <a:cxn ang="0">
                <a:pos x="wd2" y="hd2"/>
              </a:cxn>
              <a:cxn ang="5400000">
                <a:pos x="wd2" y="hd2"/>
              </a:cxn>
              <a:cxn ang="10800000">
                <a:pos x="wd2" y="hd2"/>
              </a:cxn>
              <a:cxn ang="16200000">
                <a:pos x="wd2" y="hd2"/>
              </a:cxn>
            </a:cxnLst>
            <a:rect l="0" t="0" r="r" b="b"/>
            <a:pathLst>
              <a:path w="21541" h="21567" extrusionOk="0">
                <a:moveTo>
                  <a:pt x="20162" y="1"/>
                </a:moveTo>
                <a:cubicBezTo>
                  <a:pt x="20141" y="-9"/>
                  <a:pt x="20118" y="37"/>
                  <a:pt x="20098" y="141"/>
                </a:cubicBezTo>
                <a:cubicBezTo>
                  <a:pt x="20051" y="372"/>
                  <a:pt x="20065" y="550"/>
                  <a:pt x="20133" y="585"/>
                </a:cubicBezTo>
                <a:cubicBezTo>
                  <a:pt x="20194" y="616"/>
                  <a:pt x="20228" y="439"/>
                  <a:pt x="20209" y="199"/>
                </a:cubicBezTo>
                <a:cubicBezTo>
                  <a:pt x="20200" y="79"/>
                  <a:pt x="20182" y="12"/>
                  <a:pt x="20162" y="1"/>
                </a:cubicBezTo>
                <a:close/>
                <a:moveTo>
                  <a:pt x="20316" y="683"/>
                </a:moveTo>
                <a:cubicBezTo>
                  <a:pt x="20282" y="709"/>
                  <a:pt x="20489" y="1811"/>
                  <a:pt x="20776" y="3124"/>
                </a:cubicBezTo>
                <a:cubicBezTo>
                  <a:pt x="21324" y="5628"/>
                  <a:pt x="21485" y="6163"/>
                  <a:pt x="21310" y="4900"/>
                </a:cubicBezTo>
                <a:cubicBezTo>
                  <a:pt x="21175" y="3923"/>
                  <a:pt x="20398" y="622"/>
                  <a:pt x="20316" y="683"/>
                </a:cubicBezTo>
                <a:close/>
                <a:moveTo>
                  <a:pt x="21454" y="5746"/>
                </a:moveTo>
                <a:cubicBezTo>
                  <a:pt x="21447" y="5782"/>
                  <a:pt x="21447" y="5976"/>
                  <a:pt x="21453" y="6338"/>
                </a:cubicBezTo>
                <a:cubicBezTo>
                  <a:pt x="21464" y="6891"/>
                  <a:pt x="21387" y="7982"/>
                  <a:pt x="21282" y="8762"/>
                </a:cubicBezTo>
                <a:cubicBezTo>
                  <a:pt x="21128" y="9914"/>
                  <a:pt x="21076" y="10011"/>
                  <a:pt x="21005" y="9280"/>
                </a:cubicBezTo>
                <a:cubicBezTo>
                  <a:pt x="20934" y="8540"/>
                  <a:pt x="20925" y="8573"/>
                  <a:pt x="20953" y="9477"/>
                </a:cubicBezTo>
                <a:cubicBezTo>
                  <a:pt x="20978" y="10305"/>
                  <a:pt x="20823" y="11580"/>
                  <a:pt x="20329" y="14630"/>
                </a:cubicBezTo>
                <a:cubicBezTo>
                  <a:pt x="19968" y="16860"/>
                  <a:pt x="19608" y="19332"/>
                  <a:pt x="19528" y="20120"/>
                </a:cubicBezTo>
                <a:cubicBezTo>
                  <a:pt x="19448" y="20908"/>
                  <a:pt x="19399" y="21558"/>
                  <a:pt x="19418" y="21567"/>
                </a:cubicBezTo>
                <a:cubicBezTo>
                  <a:pt x="19470" y="21591"/>
                  <a:pt x="20972" y="12772"/>
                  <a:pt x="21252" y="10801"/>
                </a:cubicBezTo>
                <a:cubicBezTo>
                  <a:pt x="21516" y="8936"/>
                  <a:pt x="21600" y="7348"/>
                  <a:pt x="21499" y="6116"/>
                </a:cubicBezTo>
                <a:cubicBezTo>
                  <a:pt x="21476" y="5834"/>
                  <a:pt x="21461" y="5710"/>
                  <a:pt x="21454" y="5746"/>
                </a:cubicBezTo>
                <a:close/>
                <a:moveTo>
                  <a:pt x="19642" y="8097"/>
                </a:moveTo>
                <a:cubicBezTo>
                  <a:pt x="18857" y="8010"/>
                  <a:pt x="17369" y="8563"/>
                  <a:pt x="16685" y="9346"/>
                </a:cubicBezTo>
                <a:cubicBezTo>
                  <a:pt x="16023" y="10103"/>
                  <a:pt x="8977" y="11272"/>
                  <a:pt x="3453" y="11540"/>
                </a:cubicBezTo>
                <a:lnTo>
                  <a:pt x="0" y="11705"/>
                </a:lnTo>
                <a:lnTo>
                  <a:pt x="2960" y="12288"/>
                </a:lnTo>
                <a:cubicBezTo>
                  <a:pt x="4587" y="12607"/>
                  <a:pt x="6193" y="12955"/>
                  <a:pt x="6528" y="13069"/>
                </a:cubicBezTo>
                <a:cubicBezTo>
                  <a:pt x="6864" y="13183"/>
                  <a:pt x="7281" y="13379"/>
                  <a:pt x="7457" y="13504"/>
                </a:cubicBezTo>
                <a:cubicBezTo>
                  <a:pt x="7740" y="13706"/>
                  <a:pt x="8764" y="13466"/>
                  <a:pt x="14624" y="11803"/>
                </a:cubicBezTo>
                <a:cubicBezTo>
                  <a:pt x="15422" y="11577"/>
                  <a:pt x="16402" y="11088"/>
                  <a:pt x="16801" y="10718"/>
                </a:cubicBezTo>
                <a:cubicBezTo>
                  <a:pt x="17200" y="10349"/>
                  <a:pt x="18153" y="9823"/>
                  <a:pt x="18919" y="9551"/>
                </a:cubicBezTo>
                <a:cubicBezTo>
                  <a:pt x="19887" y="9207"/>
                  <a:pt x="20259" y="8860"/>
                  <a:pt x="20138" y="8409"/>
                </a:cubicBezTo>
                <a:cubicBezTo>
                  <a:pt x="20088" y="8223"/>
                  <a:pt x="19904" y="8125"/>
                  <a:pt x="19642" y="8097"/>
                </a:cubicBezTo>
                <a:close/>
              </a:path>
            </a:pathLst>
          </a:custGeom>
          <a:ln w="12700">
            <a:miter lim="400000"/>
          </a:ln>
        </p:spPr>
      </p:pic>
      <p:sp>
        <p:nvSpPr>
          <p:cNvPr id="313" name="Rectangle aux angles arrondis"/>
          <p:cNvSpPr/>
          <p:nvPr/>
        </p:nvSpPr>
        <p:spPr>
          <a:xfrm>
            <a:off x="2963964" y="2168662"/>
            <a:ext cx="2857501" cy="118168"/>
          </a:xfrm>
          <a:prstGeom prst="roundRect">
            <a:avLst>
              <a:gd name="adj" fmla="val 50000"/>
            </a:avLst>
          </a:prstGeom>
          <a:solidFill>
            <a:srgbClr val="00F900"/>
          </a:solidFill>
          <a:ln w="12700">
            <a:miter lim="400000"/>
          </a:ln>
        </p:spPr>
        <p:txBody>
          <a:bodyPr lIns="25400" tIns="25400" rIns="25400" bIns="25400" anchor="ctr"/>
          <a:lstStyle/>
          <a:p>
            <a:pPr>
              <a:defRPr sz="5000" b="0">
                <a:solidFill>
                  <a:srgbClr val="FFFFFF"/>
                </a:solidFill>
                <a:latin typeface="+mn-lt"/>
                <a:ea typeface="+mn-ea"/>
                <a:cs typeface="+mn-cs"/>
                <a:sym typeface="Helvetica Neue Light"/>
              </a:defRPr>
            </a:pPr>
            <a:endParaRPr sz="2500"/>
          </a:p>
        </p:txBody>
      </p:sp>
      <p:sp>
        <p:nvSpPr>
          <p:cNvPr id="314" name="Rectangle aux angles arrondis"/>
          <p:cNvSpPr/>
          <p:nvPr/>
        </p:nvSpPr>
        <p:spPr>
          <a:xfrm>
            <a:off x="4105613" y="3704853"/>
            <a:ext cx="2857501" cy="118168"/>
          </a:xfrm>
          <a:prstGeom prst="roundRect">
            <a:avLst>
              <a:gd name="adj" fmla="val 50000"/>
            </a:avLst>
          </a:prstGeom>
          <a:solidFill>
            <a:srgbClr val="DC602A"/>
          </a:solidFill>
          <a:ln w="12700">
            <a:miter lim="400000"/>
          </a:ln>
        </p:spPr>
        <p:txBody>
          <a:bodyPr lIns="25400" tIns="25400" rIns="25400" bIns="25400" anchor="ctr"/>
          <a:lstStyle/>
          <a:p>
            <a:pPr>
              <a:defRPr sz="5000" b="0">
                <a:solidFill>
                  <a:srgbClr val="FFFFFF"/>
                </a:solidFill>
                <a:latin typeface="+mn-lt"/>
                <a:ea typeface="+mn-ea"/>
                <a:cs typeface="+mn-cs"/>
                <a:sym typeface="Helvetica Neue Light"/>
              </a:defRPr>
            </a:pPr>
            <a:endParaRPr sz="2500"/>
          </a:p>
        </p:txBody>
      </p:sp>
      <p:sp>
        <p:nvSpPr>
          <p:cNvPr id="315" name="Paris (+02)"/>
          <p:cNvSpPr txBox="1"/>
          <p:nvPr/>
        </p:nvSpPr>
        <p:spPr>
          <a:xfrm>
            <a:off x="8877531" y="2993808"/>
            <a:ext cx="3054199" cy="12979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normAutofit/>
          </a:bodyPr>
          <a:lstStyle>
            <a:lvl1pPr>
              <a:defRPr sz="6000" b="0">
                <a:solidFill>
                  <a:srgbClr val="818080"/>
                </a:solidFill>
                <a:latin typeface="Helvetica Neue Thin"/>
                <a:ea typeface="Helvetica Neue Thin"/>
                <a:cs typeface="Helvetica Neue Thin"/>
                <a:sym typeface="Helvetica Neue Thin"/>
              </a:defRPr>
            </a:lvl1pPr>
          </a:lstStyle>
          <a:p>
            <a:r>
              <a:rPr sz="3000"/>
              <a:t>Paris (+02)</a:t>
            </a:r>
          </a:p>
        </p:txBody>
      </p:sp>
      <p:sp>
        <p:nvSpPr>
          <p:cNvPr id="316" name="Istanbul (+03)"/>
          <p:cNvSpPr txBox="1"/>
          <p:nvPr/>
        </p:nvSpPr>
        <p:spPr>
          <a:xfrm>
            <a:off x="8877531" y="1553368"/>
            <a:ext cx="3054199" cy="12979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normAutofit/>
          </a:bodyPr>
          <a:lstStyle>
            <a:lvl1pPr>
              <a:defRPr sz="6000" b="0">
                <a:solidFill>
                  <a:srgbClr val="818080"/>
                </a:solidFill>
                <a:latin typeface="Helvetica Neue Thin"/>
                <a:ea typeface="Helvetica Neue Thin"/>
                <a:cs typeface="Helvetica Neue Thin"/>
                <a:sym typeface="Helvetica Neue Thin"/>
              </a:defRPr>
            </a:lvl1pPr>
          </a:lstStyle>
          <a:p>
            <a:r>
              <a:rPr sz="3000"/>
              <a:t>Istanbul (+03)</a:t>
            </a:r>
          </a:p>
        </p:txBody>
      </p:sp>
      <p:sp>
        <p:nvSpPr>
          <p:cNvPr id="317" name="Ligne"/>
          <p:cNvSpPr/>
          <p:nvPr/>
        </p:nvSpPr>
        <p:spPr>
          <a:xfrm flipV="1">
            <a:off x="4083365" y="3802370"/>
            <a:ext cx="1" cy="2358557"/>
          </a:xfrm>
          <a:prstGeom prst="line">
            <a:avLst/>
          </a:prstGeom>
          <a:ln w="12700">
            <a:solidFill>
              <a:srgbClr val="FF2600"/>
            </a:solidFill>
            <a:custDash>
              <a:ds d="600000" sp="600000"/>
            </a:custDash>
            <a:miter lim="400000"/>
          </a:ln>
        </p:spPr>
        <p:txBody>
          <a:bodyPr lIns="25400" tIns="25400" rIns="25400" bIns="25400" anchor="ctr"/>
          <a:lstStyle/>
          <a:p>
            <a:pPr>
              <a:defRPr sz="5000" b="0">
                <a:solidFill>
                  <a:srgbClr val="FFFFFF"/>
                </a:solidFill>
                <a:latin typeface="+mn-lt"/>
                <a:ea typeface="+mn-ea"/>
                <a:cs typeface="+mn-cs"/>
                <a:sym typeface="Helvetica Neue Light"/>
              </a:defRPr>
            </a:pPr>
            <a:endParaRPr sz="2500"/>
          </a:p>
        </p:txBody>
      </p:sp>
      <p:sp>
        <p:nvSpPr>
          <p:cNvPr id="318" name="Jun 7th 2018…"/>
          <p:cNvSpPr txBox="1"/>
          <p:nvPr/>
        </p:nvSpPr>
        <p:spPr>
          <a:xfrm>
            <a:off x="3330001" y="5909700"/>
            <a:ext cx="1506727" cy="8705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normAutofit/>
          </a:bodyPr>
          <a:lstStyle/>
          <a:p>
            <a:pPr>
              <a:defRPr sz="2200" b="0">
                <a:solidFill>
                  <a:srgbClr val="DC602A"/>
                </a:solidFill>
                <a:latin typeface="American Typewriter"/>
                <a:ea typeface="American Typewriter"/>
                <a:cs typeface="American Typewriter"/>
                <a:sym typeface="American Typewriter"/>
              </a:defRPr>
            </a:pPr>
            <a:r>
              <a:rPr sz="1100"/>
              <a:t>Jun 7th 2018 </a:t>
            </a:r>
          </a:p>
          <a:p>
            <a:pPr>
              <a:defRPr sz="2200" b="0">
                <a:solidFill>
                  <a:srgbClr val="DC602A"/>
                </a:solidFill>
                <a:latin typeface="American Typewriter"/>
                <a:ea typeface="American Typewriter"/>
                <a:cs typeface="American Typewriter"/>
                <a:sym typeface="American Typewriter"/>
              </a:defRPr>
            </a:pPr>
            <a:r>
              <a:rPr sz="1100"/>
              <a:t>22h  (+ 00h)</a:t>
            </a:r>
          </a:p>
        </p:txBody>
      </p:sp>
      <p:sp>
        <p:nvSpPr>
          <p:cNvPr id="319" name="Ligne"/>
          <p:cNvSpPr/>
          <p:nvPr/>
        </p:nvSpPr>
        <p:spPr>
          <a:xfrm flipV="1">
            <a:off x="6970301" y="3814092"/>
            <a:ext cx="1" cy="2335113"/>
          </a:xfrm>
          <a:prstGeom prst="line">
            <a:avLst/>
          </a:prstGeom>
          <a:ln w="12700">
            <a:solidFill>
              <a:srgbClr val="FF2600"/>
            </a:solidFill>
            <a:custDash>
              <a:ds d="600000" sp="600000"/>
            </a:custDash>
            <a:miter lim="400000"/>
          </a:ln>
        </p:spPr>
        <p:txBody>
          <a:bodyPr lIns="25400" tIns="25400" rIns="25400" bIns="25400" anchor="ctr"/>
          <a:lstStyle/>
          <a:p>
            <a:pPr>
              <a:defRPr sz="5000" b="0">
                <a:solidFill>
                  <a:srgbClr val="FFFFFF"/>
                </a:solidFill>
                <a:latin typeface="+mn-lt"/>
                <a:ea typeface="+mn-ea"/>
                <a:cs typeface="+mn-cs"/>
                <a:sym typeface="Helvetica Neue Light"/>
              </a:defRPr>
            </a:pPr>
            <a:endParaRPr sz="2500"/>
          </a:p>
        </p:txBody>
      </p:sp>
      <p:sp>
        <p:nvSpPr>
          <p:cNvPr id="320" name="Jun 8th 2018…"/>
          <p:cNvSpPr txBox="1"/>
          <p:nvPr/>
        </p:nvSpPr>
        <p:spPr>
          <a:xfrm>
            <a:off x="6216938" y="5909699"/>
            <a:ext cx="1506727" cy="8705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normAutofit/>
          </a:bodyPr>
          <a:lstStyle/>
          <a:p>
            <a:pPr>
              <a:defRPr sz="2200" b="0">
                <a:solidFill>
                  <a:srgbClr val="DC602A"/>
                </a:solidFill>
                <a:latin typeface="American Typewriter"/>
                <a:ea typeface="American Typewriter"/>
                <a:cs typeface="American Typewriter"/>
                <a:sym typeface="American Typewriter"/>
              </a:defRPr>
            </a:pPr>
            <a:r>
              <a:rPr sz="1100" dirty="0"/>
              <a:t>Jun 8th 2018 </a:t>
            </a:r>
          </a:p>
          <a:p>
            <a:pPr>
              <a:defRPr sz="2200" b="0">
                <a:solidFill>
                  <a:srgbClr val="DC602A"/>
                </a:solidFill>
                <a:latin typeface="American Typewriter"/>
                <a:ea typeface="American Typewriter"/>
                <a:cs typeface="American Typewriter"/>
                <a:sym typeface="American Typewriter"/>
              </a:defRPr>
            </a:pPr>
            <a:r>
              <a:rPr sz="1100" dirty="0"/>
              <a:t>21h59  (+ 0</a:t>
            </a:r>
            <a:r>
              <a:rPr lang="fr-FR" sz="1100" dirty="0"/>
              <a:t>0</a:t>
            </a:r>
            <a:r>
              <a:rPr sz="1100" dirty="0"/>
              <a:t>h)</a:t>
            </a:r>
          </a:p>
        </p:txBody>
      </p:sp>
      <p:sp>
        <p:nvSpPr>
          <p:cNvPr id="321" name="Ligne"/>
          <p:cNvSpPr/>
          <p:nvPr/>
        </p:nvSpPr>
        <p:spPr>
          <a:xfrm flipV="1">
            <a:off x="5817658" y="2246806"/>
            <a:ext cx="1" cy="3840205"/>
          </a:xfrm>
          <a:prstGeom prst="line">
            <a:avLst/>
          </a:prstGeom>
          <a:ln w="12700">
            <a:solidFill>
              <a:srgbClr val="00F900"/>
            </a:solidFill>
            <a:custDash>
              <a:ds d="600000" sp="600000"/>
            </a:custDash>
            <a:miter lim="400000"/>
          </a:ln>
        </p:spPr>
        <p:txBody>
          <a:bodyPr lIns="25400" tIns="25400" rIns="25400" bIns="25400" anchor="ctr"/>
          <a:lstStyle/>
          <a:p>
            <a:pPr>
              <a:defRPr sz="5000" b="0">
                <a:solidFill>
                  <a:srgbClr val="FFFFFF"/>
                </a:solidFill>
                <a:latin typeface="+mn-lt"/>
                <a:ea typeface="+mn-ea"/>
                <a:cs typeface="+mn-cs"/>
                <a:sym typeface="Helvetica Neue Light"/>
              </a:defRPr>
            </a:pPr>
            <a:endParaRPr sz="2500"/>
          </a:p>
        </p:txBody>
      </p:sp>
      <p:sp>
        <p:nvSpPr>
          <p:cNvPr id="322" name="Jun 8th 2018…"/>
          <p:cNvSpPr txBox="1"/>
          <p:nvPr/>
        </p:nvSpPr>
        <p:spPr>
          <a:xfrm>
            <a:off x="5064294" y="5909700"/>
            <a:ext cx="1506727" cy="8705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normAutofit/>
          </a:bodyPr>
          <a:lstStyle/>
          <a:p>
            <a:pPr>
              <a:defRPr sz="2200" b="0">
                <a:solidFill>
                  <a:srgbClr val="00F900"/>
                </a:solidFill>
                <a:latin typeface="American Typewriter"/>
                <a:ea typeface="American Typewriter"/>
                <a:cs typeface="American Typewriter"/>
                <a:sym typeface="American Typewriter"/>
              </a:defRPr>
            </a:pPr>
            <a:r>
              <a:rPr sz="1100" dirty="0"/>
              <a:t>Jun 8th 2018 </a:t>
            </a:r>
          </a:p>
          <a:p>
            <a:pPr>
              <a:defRPr sz="2200" b="0">
                <a:solidFill>
                  <a:srgbClr val="00F900"/>
                </a:solidFill>
                <a:latin typeface="American Typewriter"/>
                <a:ea typeface="American Typewriter"/>
                <a:cs typeface="American Typewriter"/>
                <a:sym typeface="American Typewriter"/>
              </a:defRPr>
            </a:pPr>
            <a:r>
              <a:rPr sz="1100" dirty="0"/>
              <a:t>2</a:t>
            </a:r>
            <a:r>
              <a:rPr lang="fr-FR" sz="1100" dirty="0"/>
              <a:t>0</a:t>
            </a:r>
            <a:r>
              <a:rPr sz="1100" dirty="0"/>
              <a:t>h59  (+ 00h)</a:t>
            </a:r>
          </a:p>
        </p:txBody>
      </p:sp>
      <p:sp>
        <p:nvSpPr>
          <p:cNvPr id="323" name="Ligne"/>
          <p:cNvSpPr/>
          <p:nvPr/>
        </p:nvSpPr>
        <p:spPr>
          <a:xfrm flipV="1">
            <a:off x="2958526" y="2310306"/>
            <a:ext cx="1" cy="3840205"/>
          </a:xfrm>
          <a:prstGeom prst="line">
            <a:avLst/>
          </a:prstGeom>
          <a:ln w="12700">
            <a:solidFill>
              <a:srgbClr val="00F900"/>
            </a:solidFill>
            <a:custDash>
              <a:ds d="600000" sp="600000"/>
            </a:custDash>
            <a:miter lim="400000"/>
          </a:ln>
        </p:spPr>
        <p:txBody>
          <a:bodyPr lIns="25400" tIns="25400" rIns="25400" bIns="25400" anchor="ctr"/>
          <a:lstStyle/>
          <a:p>
            <a:pPr>
              <a:defRPr sz="5000" b="0">
                <a:solidFill>
                  <a:srgbClr val="FFFFFF"/>
                </a:solidFill>
                <a:latin typeface="+mn-lt"/>
                <a:ea typeface="+mn-ea"/>
                <a:cs typeface="+mn-cs"/>
                <a:sym typeface="Helvetica Neue Light"/>
              </a:defRPr>
            </a:pPr>
            <a:endParaRPr sz="2500"/>
          </a:p>
        </p:txBody>
      </p:sp>
      <p:sp>
        <p:nvSpPr>
          <p:cNvPr id="324" name="Jun 7th 2018…"/>
          <p:cNvSpPr txBox="1"/>
          <p:nvPr/>
        </p:nvSpPr>
        <p:spPr>
          <a:xfrm>
            <a:off x="2205163" y="5909700"/>
            <a:ext cx="1506727" cy="8705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normAutofit/>
          </a:bodyPr>
          <a:lstStyle/>
          <a:p>
            <a:pPr>
              <a:defRPr sz="2200" b="0">
                <a:solidFill>
                  <a:srgbClr val="00F900"/>
                </a:solidFill>
                <a:latin typeface="American Typewriter"/>
                <a:ea typeface="American Typewriter"/>
                <a:cs typeface="American Typewriter"/>
                <a:sym typeface="American Typewriter"/>
              </a:defRPr>
            </a:pPr>
            <a:r>
              <a:rPr sz="1100"/>
              <a:t>Jun 7th 2018 </a:t>
            </a:r>
          </a:p>
          <a:p>
            <a:pPr>
              <a:defRPr sz="2200" b="0">
                <a:solidFill>
                  <a:srgbClr val="00F900"/>
                </a:solidFill>
                <a:latin typeface="American Typewriter"/>
                <a:ea typeface="American Typewriter"/>
                <a:cs typeface="American Typewriter"/>
                <a:sym typeface="American Typewriter"/>
              </a:defRPr>
            </a:pPr>
            <a:r>
              <a:rPr sz="1100"/>
              <a:t>21h  (+ 00h)</a:t>
            </a:r>
          </a:p>
        </p:txBody>
      </p:sp>
      <p:sp>
        <p:nvSpPr>
          <p:cNvPr id="327" name="only if it’s June 8th - Paris time"/>
          <p:cNvSpPr txBox="1"/>
          <p:nvPr/>
        </p:nvSpPr>
        <p:spPr>
          <a:xfrm>
            <a:off x="736600" y="294449"/>
            <a:ext cx="10718800" cy="6665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ormAutofit/>
          </a:bodyPr>
          <a:lstStyle/>
          <a:p>
            <a:pPr algn="l">
              <a:defRPr sz="6000" b="0">
                <a:solidFill>
                  <a:srgbClr val="4EA7EF"/>
                </a:solidFill>
                <a:latin typeface="Helvetica Neue Thin"/>
                <a:ea typeface="Helvetica Neue Thin"/>
                <a:cs typeface="Helvetica Neue Thin"/>
                <a:sym typeface="Helvetica Neue Thin"/>
              </a:defRPr>
            </a:pPr>
            <a:r>
              <a:rPr lang="fr-FR" sz="3000" dirty="0" err="1">
                <a:solidFill>
                  <a:srgbClr val="FFFFFF"/>
                </a:solidFill>
              </a:rPr>
              <a:t>Which</a:t>
            </a:r>
            <a:r>
              <a:rPr lang="fr-FR" sz="3000" dirty="0">
                <a:solidFill>
                  <a:srgbClr val="FFFFFF"/>
                </a:solidFill>
              </a:rPr>
              <a:t> </a:t>
            </a:r>
            <a:r>
              <a:rPr lang="fr-FR" sz="3000" dirty="0" err="1">
                <a:solidFill>
                  <a:srgbClr val="FFFFFF"/>
                </a:solidFill>
              </a:rPr>
              <a:t>day</a:t>
            </a:r>
            <a:r>
              <a:rPr lang="fr-FR" sz="3000" dirty="0">
                <a:solidFill>
                  <a:srgbClr val="FFFFFF"/>
                </a:solidFill>
              </a:rPr>
              <a:t> </a:t>
            </a:r>
            <a:r>
              <a:rPr lang="fr-FR" sz="3000" dirty="0" err="1">
                <a:solidFill>
                  <a:srgbClr val="FFFFFF"/>
                </a:solidFill>
              </a:rPr>
              <a:t>is</a:t>
            </a:r>
            <a:r>
              <a:rPr lang="fr-FR" sz="3000" dirty="0">
                <a:solidFill>
                  <a:srgbClr val="FFFFFF"/>
                </a:solidFill>
              </a:rPr>
              <a:t> </a:t>
            </a:r>
            <a:r>
              <a:rPr lang="fr-FR" sz="3000" dirty="0" err="1">
                <a:solidFill>
                  <a:srgbClr val="FFFFFF"/>
                </a:solidFill>
              </a:rPr>
              <a:t>it</a:t>
            </a:r>
            <a:r>
              <a:rPr lang="fr-FR" sz="3000" dirty="0">
                <a:solidFill>
                  <a:srgbClr val="FFFFFF"/>
                </a:solidFill>
              </a:rPr>
              <a:t>?</a:t>
            </a:r>
            <a:endParaRPr sz="3000" b="1" dirty="0">
              <a:solidFill>
                <a:srgbClr val="DC602A"/>
              </a:solidFill>
              <a:latin typeface="Helvetica Neue"/>
              <a:ea typeface="Helvetica Neue"/>
              <a:cs typeface="Helvetica Neue"/>
              <a:sym typeface="Helvetica Neue"/>
            </a:endParaRPr>
          </a:p>
        </p:txBody>
      </p:sp>
      <p:sp>
        <p:nvSpPr>
          <p:cNvPr id="5" name="Event 1 ?">
            <a:extLst>
              <a:ext uri="{FF2B5EF4-FFF2-40B4-BE49-F238E27FC236}">
                <a16:creationId xmlns:a16="http://schemas.microsoft.com/office/drawing/2014/main" id="{2854283B-DD49-57D8-F767-2D12087ACD78}"/>
              </a:ext>
            </a:extLst>
          </p:cNvPr>
          <p:cNvSpPr txBox="1"/>
          <p:nvPr/>
        </p:nvSpPr>
        <p:spPr>
          <a:xfrm>
            <a:off x="5622167" y="4646235"/>
            <a:ext cx="1616411" cy="50221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normAutofit/>
          </a:bodyPr>
          <a:lstStyle>
            <a:lvl1pPr>
              <a:defRPr sz="3100" b="0">
                <a:solidFill>
                  <a:srgbClr val="4EA8F0"/>
                </a:solidFill>
                <a:latin typeface="American Typewriter"/>
                <a:ea typeface="American Typewriter"/>
                <a:cs typeface="American Typewriter"/>
                <a:sym typeface="American Typewriter"/>
              </a:defRPr>
            </a:lvl1pPr>
          </a:lstStyle>
          <a:p>
            <a:pPr algn="ctr"/>
            <a:r>
              <a:rPr lang="fr-FR" sz="2400" dirty="0">
                <a:solidFill>
                  <a:srgbClr val="D2D3D4"/>
                </a:solidFill>
              </a:rPr>
              <a:t>?</a:t>
            </a:r>
            <a:endParaRPr sz="2400" dirty="0">
              <a:solidFill>
                <a:srgbClr val="D2D3D4"/>
              </a:solidFill>
            </a:endParaRPr>
          </a:p>
        </p:txBody>
      </p:sp>
      <p:pic>
        <p:nvPicPr>
          <p:cNvPr id="6" name="pasted-image.pdf" descr="pasted-image.pdf">
            <a:extLst>
              <a:ext uri="{FF2B5EF4-FFF2-40B4-BE49-F238E27FC236}">
                <a16:creationId xmlns:a16="http://schemas.microsoft.com/office/drawing/2014/main" id="{52CD6F83-CD02-1983-0649-5087C49958F2}"/>
              </a:ext>
            </a:extLst>
          </p:cNvPr>
          <p:cNvPicPr>
            <a:picLocks noChangeAspect="1"/>
          </p:cNvPicPr>
          <p:nvPr/>
        </p:nvPicPr>
        <p:blipFill>
          <a:blip r:embed="rId3">
            <a:duotone>
              <a:schemeClr val="bg2">
                <a:shade val="45000"/>
                <a:satMod val="135000"/>
              </a:schemeClr>
              <a:prstClr val="white"/>
            </a:duotone>
          </a:blip>
          <a:stretch>
            <a:fillRect/>
          </a:stretch>
        </p:blipFill>
        <p:spPr>
          <a:xfrm>
            <a:off x="6224370" y="5154403"/>
            <a:ext cx="331425" cy="269283"/>
          </a:xfrm>
          <a:prstGeom prst="rect">
            <a:avLst/>
          </a:prstGeom>
          <a:ln w="12700">
            <a:miter lim="400000"/>
          </a:ln>
        </p:spPr>
      </p:pic>
      <p:sp>
        <p:nvSpPr>
          <p:cNvPr id="7" name="Jun 7th 2018…">
            <a:extLst>
              <a:ext uri="{FF2B5EF4-FFF2-40B4-BE49-F238E27FC236}">
                <a16:creationId xmlns:a16="http://schemas.microsoft.com/office/drawing/2014/main" id="{36608659-002F-4B90-B99C-A7D12E7D127A}"/>
              </a:ext>
            </a:extLst>
          </p:cNvPr>
          <p:cNvSpPr txBox="1"/>
          <p:nvPr/>
        </p:nvSpPr>
        <p:spPr>
          <a:xfrm>
            <a:off x="5636591" y="5278614"/>
            <a:ext cx="1506727" cy="8705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normAutofit/>
          </a:bodyPr>
          <a:lstStyle/>
          <a:p>
            <a:pPr algn="ctr">
              <a:defRPr sz="2200" b="0">
                <a:solidFill>
                  <a:srgbClr val="DC602A"/>
                </a:solidFill>
                <a:latin typeface="American Typewriter"/>
                <a:ea typeface="American Typewriter"/>
                <a:cs typeface="American Typewriter"/>
                <a:sym typeface="American Typewriter"/>
              </a:defRPr>
            </a:pPr>
            <a:r>
              <a:rPr sz="1100" dirty="0">
                <a:solidFill>
                  <a:srgbClr val="D2D3D4"/>
                </a:solidFill>
              </a:rPr>
              <a:t>Jun </a:t>
            </a:r>
            <a:r>
              <a:rPr lang="fr-FR" sz="1100" dirty="0">
                <a:solidFill>
                  <a:srgbClr val="D2D3D4"/>
                </a:solidFill>
              </a:rPr>
              <a:t>8</a:t>
            </a:r>
            <a:r>
              <a:rPr sz="1100" dirty="0" err="1">
                <a:solidFill>
                  <a:srgbClr val="D2D3D4"/>
                </a:solidFill>
              </a:rPr>
              <a:t>th</a:t>
            </a:r>
            <a:r>
              <a:rPr sz="1100" dirty="0">
                <a:solidFill>
                  <a:srgbClr val="D2D3D4"/>
                </a:solidFill>
              </a:rPr>
              <a:t> 2018 </a:t>
            </a:r>
          </a:p>
          <a:p>
            <a:pPr algn="ctr">
              <a:defRPr sz="2200" b="0">
                <a:solidFill>
                  <a:srgbClr val="DC602A"/>
                </a:solidFill>
                <a:latin typeface="American Typewriter"/>
                <a:ea typeface="American Typewriter"/>
                <a:cs typeface="American Typewriter"/>
                <a:sym typeface="American Typewriter"/>
              </a:defRPr>
            </a:pPr>
            <a:r>
              <a:rPr sz="1100" dirty="0">
                <a:solidFill>
                  <a:srgbClr val="D2D3D4"/>
                </a:solidFill>
              </a:rPr>
              <a:t>2</a:t>
            </a:r>
            <a:r>
              <a:rPr lang="fr-FR" sz="1100" dirty="0">
                <a:solidFill>
                  <a:srgbClr val="D2D3D4"/>
                </a:solidFill>
              </a:rPr>
              <a:t>1</a:t>
            </a:r>
            <a:r>
              <a:rPr sz="1100" dirty="0">
                <a:solidFill>
                  <a:srgbClr val="D2D3D4"/>
                </a:solidFill>
              </a:rPr>
              <a:t>h</a:t>
            </a:r>
            <a:r>
              <a:rPr lang="fr-FR" sz="1100" dirty="0">
                <a:solidFill>
                  <a:srgbClr val="D2D3D4"/>
                </a:solidFill>
              </a:rPr>
              <a:t>10</a:t>
            </a:r>
            <a:r>
              <a:rPr sz="1100" dirty="0">
                <a:solidFill>
                  <a:srgbClr val="D2D3D4"/>
                </a:solidFill>
              </a:rPr>
              <a:t>  (+ 00h)</a:t>
            </a:r>
          </a:p>
        </p:txBody>
      </p:sp>
      <p:cxnSp>
        <p:nvCxnSpPr>
          <p:cNvPr id="2" name="Connecteur droit 1">
            <a:extLst>
              <a:ext uri="{FF2B5EF4-FFF2-40B4-BE49-F238E27FC236}">
                <a16:creationId xmlns:a16="http://schemas.microsoft.com/office/drawing/2014/main" id="{83CE3397-EF04-7BFF-C311-ACA7C11AFC1D}"/>
              </a:ext>
            </a:extLst>
          </p:cNvPr>
          <p:cNvCxnSpPr>
            <a:cxnSpLocks/>
          </p:cNvCxnSpPr>
          <p:nvPr/>
        </p:nvCxnSpPr>
        <p:spPr>
          <a:xfrm>
            <a:off x="5024770" y="4956414"/>
            <a:ext cx="0" cy="644400"/>
          </a:xfrm>
          <a:prstGeom prst="line">
            <a:avLst/>
          </a:prstGeom>
          <a:noFill/>
          <a:ln w="57150" cap="flat">
            <a:solidFill>
              <a:srgbClr val="818080"/>
            </a:solidFill>
            <a:prstDash val="sysDash"/>
            <a:miter lim="400000"/>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4137974441"/>
      </p:ext>
    </p:extLst>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 name="UTC (+00)"/>
          <p:cNvSpPr txBox="1"/>
          <p:nvPr/>
        </p:nvSpPr>
        <p:spPr>
          <a:xfrm>
            <a:off x="8877531" y="4571800"/>
            <a:ext cx="3054199" cy="12979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normAutofit/>
          </a:bodyPr>
          <a:lstStyle>
            <a:lvl1pPr>
              <a:defRPr sz="6000" b="0">
                <a:solidFill>
                  <a:srgbClr val="818080"/>
                </a:solidFill>
                <a:latin typeface="Helvetica Neue Thin"/>
                <a:ea typeface="Helvetica Neue Thin"/>
                <a:cs typeface="Helvetica Neue Thin"/>
                <a:sym typeface="Helvetica Neue Thin"/>
              </a:defRPr>
            </a:lvl1pPr>
          </a:lstStyle>
          <a:p>
            <a:r>
              <a:rPr sz="3000"/>
              <a:t>UTC (+00)</a:t>
            </a:r>
          </a:p>
        </p:txBody>
      </p:sp>
      <p:pic>
        <p:nvPicPr>
          <p:cNvPr id="310" name="Grouper" descr="Grouper"/>
          <p:cNvPicPr>
            <a:picLocks noChangeAspect="1"/>
          </p:cNvPicPr>
          <p:nvPr/>
        </p:nvPicPr>
        <p:blipFill>
          <a:blip r:embed="rId2"/>
          <a:srcRect l="19430" t="20994" r="16463" b="72124"/>
          <a:stretch>
            <a:fillRect/>
          </a:stretch>
        </p:blipFill>
        <p:spPr>
          <a:xfrm>
            <a:off x="1970216" y="1938421"/>
            <a:ext cx="6468818" cy="520736"/>
          </a:xfrm>
          <a:custGeom>
            <a:avLst/>
            <a:gdLst/>
            <a:ahLst/>
            <a:cxnLst>
              <a:cxn ang="0">
                <a:pos x="wd2" y="hd2"/>
              </a:cxn>
              <a:cxn ang="5400000">
                <a:pos x="wd2" y="hd2"/>
              </a:cxn>
              <a:cxn ang="10800000">
                <a:pos x="wd2" y="hd2"/>
              </a:cxn>
              <a:cxn ang="16200000">
                <a:pos x="wd2" y="hd2"/>
              </a:cxn>
            </a:cxnLst>
            <a:rect l="0" t="0" r="r" b="b"/>
            <a:pathLst>
              <a:path w="21541" h="21567" extrusionOk="0">
                <a:moveTo>
                  <a:pt x="20162" y="1"/>
                </a:moveTo>
                <a:cubicBezTo>
                  <a:pt x="20141" y="-9"/>
                  <a:pt x="20118" y="37"/>
                  <a:pt x="20098" y="141"/>
                </a:cubicBezTo>
                <a:cubicBezTo>
                  <a:pt x="20051" y="372"/>
                  <a:pt x="20065" y="550"/>
                  <a:pt x="20133" y="585"/>
                </a:cubicBezTo>
                <a:cubicBezTo>
                  <a:pt x="20194" y="616"/>
                  <a:pt x="20228" y="439"/>
                  <a:pt x="20209" y="199"/>
                </a:cubicBezTo>
                <a:cubicBezTo>
                  <a:pt x="20200" y="79"/>
                  <a:pt x="20182" y="12"/>
                  <a:pt x="20162" y="1"/>
                </a:cubicBezTo>
                <a:close/>
                <a:moveTo>
                  <a:pt x="20316" y="683"/>
                </a:moveTo>
                <a:cubicBezTo>
                  <a:pt x="20282" y="709"/>
                  <a:pt x="20489" y="1811"/>
                  <a:pt x="20776" y="3124"/>
                </a:cubicBezTo>
                <a:cubicBezTo>
                  <a:pt x="21324" y="5628"/>
                  <a:pt x="21485" y="6163"/>
                  <a:pt x="21310" y="4900"/>
                </a:cubicBezTo>
                <a:cubicBezTo>
                  <a:pt x="21175" y="3923"/>
                  <a:pt x="20398" y="622"/>
                  <a:pt x="20316" y="683"/>
                </a:cubicBezTo>
                <a:close/>
                <a:moveTo>
                  <a:pt x="21454" y="5746"/>
                </a:moveTo>
                <a:cubicBezTo>
                  <a:pt x="21447" y="5782"/>
                  <a:pt x="21447" y="5976"/>
                  <a:pt x="21453" y="6338"/>
                </a:cubicBezTo>
                <a:cubicBezTo>
                  <a:pt x="21464" y="6891"/>
                  <a:pt x="21387" y="7982"/>
                  <a:pt x="21282" y="8762"/>
                </a:cubicBezTo>
                <a:cubicBezTo>
                  <a:pt x="21128" y="9914"/>
                  <a:pt x="21076" y="10011"/>
                  <a:pt x="21005" y="9280"/>
                </a:cubicBezTo>
                <a:cubicBezTo>
                  <a:pt x="20934" y="8540"/>
                  <a:pt x="20925" y="8573"/>
                  <a:pt x="20953" y="9477"/>
                </a:cubicBezTo>
                <a:cubicBezTo>
                  <a:pt x="20978" y="10305"/>
                  <a:pt x="20823" y="11580"/>
                  <a:pt x="20329" y="14630"/>
                </a:cubicBezTo>
                <a:cubicBezTo>
                  <a:pt x="19968" y="16860"/>
                  <a:pt x="19608" y="19332"/>
                  <a:pt x="19528" y="20120"/>
                </a:cubicBezTo>
                <a:cubicBezTo>
                  <a:pt x="19448" y="20908"/>
                  <a:pt x="19399" y="21558"/>
                  <a:pt x="19418" y="21567"/>
                </a:cubicBezTo>
                <a:cubicBezTo>
                  <a:pt x="19470" y="21591"/>
                  <a:pt x="20972" y="12772"/>
                  <a:pt x="21252" y="10801"/>
                </a:cubicBezTo>
                <a:cubicBezTo>
                  <a:pt x="21516" y="8936"/>
                  <a:pt x="21600" y="7348"/>
                  <a:pt x="21499" y="6116"/>
                </a:cubicBezTo>
                <a:cubicBezTo>
                  <a:pt x="21476" y="5834"/>
                  <a:pt x="21461" y="5710"/>
                  <a:pt x="21454" y="5746"/>
                </a:cubicBezTo>
                <a:close/>
                <a:moveTo>
                  <a:pt x="19642" y="8097"/>
                </a:moveTo>
                <a:cubicBezTo>
                  <a:pt x="18857" y="8010"/>
                  <a:pt x="17369" y="8563"/>
                  <a:pt x="16685" y="9346"/>
                </a:cubicBezTo>
                <a:cubicBezTo>
                  <a:pt x="16023" y="10103"/>
                  <a:pt x="8977" y="11272"/>
                  <a:pt x="3453" y="11540"/>
                </a:cubicBezTo>
                <a:lnTo>
                  <a:pt x="0" y="11705"/>
                </a:lnTo>
                <a:lnTo>
                  <a:pt x="2960" y="12288"/>
                </a:lnTo>
                <a:cubicBezTo>
                  <a:pt x="4587" y="12607"/>
                  <a:pt x="6193" y="12955"/>
                  <a:pt x="6528" y="13069"/>
                </a:cubicBezTo>
                <a:cubicBezTo>
                  <a:pt x="6864" y="13183"/>
                  <a:pt x="7281" y="13379"/>
                  <a:pt x="7457" y="13504"/>
                </a:cubicBezTo>
                <a:cubicBezTo>
                  <a:pt x="7740" y="13706"/>
                  <a:pt x="8764" y="13466"/>
                  <a:pt x="14624" y="11803"/>
                </a:cubicBezTo>
                <a:cubicBezTo>
                  <a:pt x="15422" y="11577"/>
                  <a:pt x="16402" y="11088"/>
                  <a:pt x="16801" y="10718"/>
                </a:cubicBezTo>
                <a:cubicBezTo>
                  <a:pt x="17200" y="10349"/>
                  <a:pt x="18153" y="9823"/>
                  <a:pt x="18919" y="9551"/>
                </a:cubicBezTo>
                <a:cubicBezTo>
                  <a:pt x="19887" y="9207"/>
                  <a:pt x="20259" y="8860"/>
                  <a:pt x="20138" y="8409"/>
                </a:cubicBezTo>
                <a:cubicBezTo>
                  <a:pt x="20088" y="8223"/>
                  <a:pt x="19904" y="8125"/>
                  <a:pt x="19642" y="8097"/>
                </a:cubicBezTo>
                <a:close/>
              </a:path>
            </a:pathLst>
          </a:custGeom>
          <a:ln w="12700">
            <a:miter lim="400000"/>
          </a:ln>
        </p:spPr>
      </p:pic>
      <p:pic>
        <p:nvPicPr>
          <p:cNvPr id="311" name="Grouper" descr="Grouper"/>
          <p:cNvPicPr>
            <a:picLocks noChangeAspect="1"/>
          </p:cNvPicPr>
          <p:nvPr/>
        </p:nvPicPr>
        <p:blipFill>
          <a:blip r:embed="rId2"/>
          <a:srcRect l="19430" t="20994" r="16463" b="72124"/>
          <a:stretch>
            <a:fillRect/>
          </a:stretch>
        </p:blipFill>
        <p:spPr>
          <a:xfrm>
            <a:off x="2149097" y="5022204"/>
            <a:ext cx="6468818" cy="520737"/>
          </a:xfrm>
          <a:custGeom>
            <a:avLst/>
            <a:gdLst/>
            <a:ahLst/>
            <a:cxnLst>
              <a:cxn ang="0">
                <a:pos x="wd2" y="hd2"/>
              </a:cxn>
              <a:cxn ang="5400000">
                <a:pos x="wd2" y="hd2"/>
              </a:cxn>
              <a:cxn ang="10800000">
                <a:pos x="wd2" y="hd2"/>
              </a:cxn>
              <a:cxn ang="16200000">
                <a:pos x="wd2" y="hd2"/>
              </a:cxn>
            </a:cxnLst>
            <a:rect l="0" t="0" r="r" b="b"/>
            <a:pathLst>
              <a:path w="21541" h="21567" extrusionOk="0">
                <a:moveTo>
                  <a:pt x="20162" y="1"/>
                </a:moveTo>
                <a:cubicBezTo>
                  <a:pt x="20141" y="-9"/>
                  <a:pt x="20118" y="37"/>
                  <a:pt x="20098" y="141"/>
                </a:cubicBezTo>
                <a:cubicBezTo>
                  <a:pt x="20051" y="372"/>
                  <a:pt x="20065" y="550"/>
                  <a:pt x="20133" y="585"/>
                </a:cubicBezTo>
                <a:cubicBezTo>
                  <a:pt x="20194" y="616"/>
                  <a:pt x="20228" y="439"/>
                  <a:pt x="20209" y="199"/>
                </a:cubicBezTo>
                <a:cubicBezTo>
                  <a:pt x="20200" y="79"/>
                  <a:pt x="20182" y="12"/>
                  <a:pt x="20162" y="1"/>
                </a:cubicBezTo>
                <a:close/>
                <a:moveTo>
                  <a:pt x="20316" y="683"/>
                </a:moveTo>
                <a:cubicBezTo>
                  <a:pt x="20282" y="709"/>
                  <a:pt x="20489" y="1811"/>
                  <a:pt x="20776" y="3124"/>
                </a:cubicBezTo>
                <a:cubicBezTo>
                  <a:pt x="21324" y="5628"/>
                  <a:pt x="21485" y="6163"/>
                  <a:pt x="21310" y="4900"/>
                </a:cubicBezTo>
                <a:cubicBezTo>
                  <a:pt x="21175" y="3923"/>
                  <a:pt x="20398" y="622"/>
                  <a:pt x="20316" y="683"/>
                </a:cubicBezTo>
                <a:close/>
                <a:moveTo>
                  <a:pt x="21454" y="5746"/>
                </a:moveTo>
                <a:cubicBezTo>
                  <a:pt x="21447" y="5782"/>
                  <a:pt x="21447" y="5976"/>
                  <a:pt x="21453" y="6338"/>
                </a:cubicBezTo>
                <a:cubicBezTo>
                  <a:pt x="21464" y="6891"/>
                  <a:pt x="21387" y="7982"/>
                  <a:pt x="21282" y="8762"/>
                </a:cubicBezTo>
                <a:cubicBezTo>
                  <a:pt x="21128" y="9914"/>
                  <a:pt x="21076" y="10011"/>
                  <a:pt x="21005" y="9280"/>
                </a:cubicBezTo>
                <a:cubicBezTo>
                  <a:pt x="20934" y="8540"/>
                  <a:pt x="20925" y="8573"/>
                  <a:pt x="20953" y="9477"/>
                </a:cubicBezTo>
                <a:cubicBezTo>
                  <a:pt x="20978" y="10305"/>
                  <a:pt x="20823" y="11580"/>
                  <a:pt x="20329" y="14630"/>
                </a:cubicBezTo>
                <a:cubicBezTo>
                  <a:pt x="19968" y="16860"/>
                  <a:pt x="19608" y="19332"/>
                  <a:pt x="19528" y="20120"/>
                </a:cubicBezTo>
                <a:cubicBezTo>
                  <a:pt x="19448" y="20908"/>
                  <a:pt x="19399" y="21558"/>
                  <a:pt x="19418" y="21567"/>
                </a:cubicBezTo>
                <a:cubicBezTo>
                  <a:pt x="19470" y="21591"/>
                  <a:pt x="20972" y="12772"/>
                  <a:pt x="21252" y="10801"/>
                </a:cubicBezTo>
                <a:cubicBezTo>
                  <a:pt x="21516" y="8936"/>
                  <a:pt x="21600" y="7348"/>
                  <a:pt x="21499" y="6116"/>
                </a:cubicBezTo>
                <a:cubicBezTo>
                  <a:pt x="21476" y="5834"/>
                  <a:pt x="21461" y="5710"/>
                  <a:pt x="21454" y="5746"/>
                </a:cubicBezTo>
                <a:close/>
                <a:moveTo>
                  <a:pt x="19642" y="8097"/>
                </a:moveTo>
                <a:cubicBezTo>
                  <a:pt x="18857" y="8010"/>
                  <a:pt x="17369" y="8563"/>
                  <a:pt x="16685" y="9346"/>
                </a:cubicBezTo>
                <a:cubicBezTo>
                  <a:pt x="16023" y="10103"/>
                  <a:pt x="8977" y="11272"/>
                  <a:pt x="3453" y="11540"/>
                </a:cubicBezTo>
                <a:lnTo>
                  <a:pt x="0" y="11705"/>
                </a:lnTo>
                <a:lnTo>
                  <a:pt x="2960" y="12288"/>
                </a:lnTo>
                <a:cubicBezTo>
                  <a:pt x="4587" y="12607"/>
                  <a:pt x="6193" y="12955"/>
                  <a:pt x="6528" y="13069"/>
                </a:cubicBezTo>
                <a:cubicBezTo>
                  <a:pt x="6864" y="13183"/>
                  <a:pt x="7281" y="13379"/>
                  <a:pt x="7457" y="13504"/>
                </a:cubicBezTo>
                <a:cubicBezTo>
                  <a:pt x="7740" y="13706"/>
                  <a:pt x="8764" y="13466"/>
                  <a:pt x="14624" y="11803"/>
                </a:cubicBezTo>
                <a:cubicBezTo>
                  <a:pt x="15422" y="11577"/>
                  <a:pt x="16402" y="11088"/>
                  <a:pt x="16801" y="10718"/>
                </a:cubicBezTo>
                <a:cubicBezTo>
                  <a:pt x="17200" y="10349"/>
                  <a:pt x="18153" y="9823"/>
                  <a:pt x="18919" y="9551"/>
                </a:cubicBezTo>
                <a:cubicBezTo>
                  <a:pt x="19887" y="9207"/>
                  <a:pt x="20259" y="8860"/>
                  <a:pt x="20138" y="8409"/>
                </a:cubicBezTo>
                <a:cubicBezTo>
                  <a:pt x="20088" y="8223"/>
                  <a:pt x="19904" y="8125"/>
                  <a:pt x="19642" y="8097"/>
                </a:cubicBezTo>
                <a:close/>
              </a:path>
            </a:pathLst>
          </a:custGeom>
          <a:ln w="12700">
            <a:miter lim="400000"/>
          </a:ln>
        </p:spPr>
      </p:pic>
      <p:pic>
        <p:nvPicPr>
          <p:cNvPr id="312" name="Grouper" descr="Grouper"/>
          <p:cNvPicPr>
            <a:picLocks noChangeAspect="1"/>
          </p:cNvPicPr>
          <p:nvPr/>
        </p:nvPicPr>
        <p:blipFill>
          <a:blip r:embed="rId2"/>
          <a:srcRect l="19430" t="20994" r="16463" b="72124"/>
          <a:stretch>
            <a:fillRect/>
          </a:stretch>
        </p:blipFill>
        <p:spPr>
          <a:xfrm>
            <a:off x="2149097" y="3480313"/>
            <a:ext cx="6468818" cy="520736"/>
          </a:xfrm>
          <a:custGeom>
            <a:avLst/>
            <a:gdLst/>
            <a:ahLst/>
            <a:cxnLst>
              <a:cxn ang="0">
                <a:pos x="wd2" y="hd2"/>
              </a:cxn>
              <a:cxn ang="5400000">
                <a:pos x="wd2" y="hd2"/>
              </a:cxn>
              <a:cxn ang="10800000">
                <a:pos x="wd2" y="hd2"/>
              </a:cxn>
              <a:cxn ang="16200000">
                <a:pos x="wd2" y="hd2"/>
              </a:cxn>
            </a:cxnLst>
            <a:rect l="0" t="0" r="r" b="b"/>
            <a:pathLst>
              <a:path w="21541" h="21567" extrusionOk="0">
                <a:moveTo>
                  <a:pt x="20162" y="1"/>
                </a:moveTo>
                <a:cubicBezTo>
                  <a:pt x="20141" y="-9"/>
                  <a:pt x="20118" y="37"/>
                  <a:pt x="20098" y="141"/>
                </a:cubicBezTo>
                <a:cubicBezTo>
                  <a:pt x="20051" y="372"/>
                  <a:pt x="20065" y="550"/>
                  <a:pt x="20133" y="585"/>
                </a:cubicBezTo>
                <a:cubicBezTo>
                  <a:pt x="20194" y="616"/>
                  <a:pt x="20228" y="439"/>
                  <a:pt x="20209" y="199"/>
                </a:cubicBezTo>
                <a:cubicBezTo>
                  <a:pt x="20200" y="79"/>
                  <a:pt x="20182" y="12"/>
                  <a:pt x="20162" y="1"/>
                </a:cubicBezTo>
                <a:close/>
                <a:moveTo>
                  <a:pt x="20316" y="683"/>
                </a:moveTo>
                <a:cubicBezTo>
                  <a:pt x="20282" y="709"/>
                  <a:pt x="20489" y="1811"/>
                  <a:pt x="20776" y="3124"/>
                </a:cubicBezTo>
                <a:cubicBezTo>
                  <a:pt x="21324" y="5628"/>
                  <a:pt x="21485" y="6163"/>
                  <a:pt x="21310" y="4900"/>
                </a:cubicBezTo>
                <a:cubicBezTo>
                  <a:pt x="21175" y="3923"/>
                  <a:pt x="20398" y="622"/>
                  <a:pt x="20316" y="683"/>
                </a:cubicBezTo>
                <a:close/>
                <a:moveTo>
                  <a:pt x="21454" y="5746"/>
                </a:moveTo>
                <a:cubicBezTo>
                  <a:pt x="21447" y="5782"/>
                  <a:pt x="21447" y="5976"/>
                  <a:pt x="21453" y="6338"/>
                </a:cubicBezTo>
                <a:cubicBezTo>
                  <a:pt x="21464" y="6891"/>
                  <a:pt x="21387" y="7982"/>
                  <a:pt x="21282" y="8762"/>
                </a:cubicBezTo>
                <a:cubicBezTo>
                  <a:pt x="21128" y="9914"/>
                  <a:pt x="21076" y="10011"/>
                  <a:pt x="21005" y="9280"/>
                </a:cubicBezTo>
                <a:cubicBezTo>
                  <a:pt x="20934" y="8540"/>
                  <a:pt x="20925" y="8573"/>
                  <a:pt x="20953" y="9477"/>
                </a:cubicBezTo>
                <a:cubicBezTo>
                  <a:pt x="20978" y="10305"/>
                  <a:pt x="20823" y="11580"/>
                  <a:pt x="20329" y="14630"/>
                </a:cubicBezTo>
                <a:cubicBezTo>
                  <a:pt x="19968" y="16860"/>
                  <a:pt x="19608" y="19332"/>
                  <a:pt x="19528" y="20120"/>
                </a:cubicBezTo>
                <a:cubicBezTo>
                  <a:pt x="19448" y="20908"/>
                  <a:pt x="19399" y="21558"/>
                  <a:pt x="19418" y="21567"/>
                </a:cubicBezTo>
                <a:cubicBezTo>
                  <a:pt x="19470" y="21591"/>
                  <a:pt x="20972" y="12772"/>
                  <a:pt x="21252" y="10801"/>
                </a:cubicBezTo>
                <a:cubicBezTo>
                  <a:pt x="21516" y="8936"/>
                  <a:pt x="21600" y="7348"/>
                  <a:pt x="21499" y="6116"/>
                </a:cubicBezTo>
                <a:cubicBezTo>
                  <a:pt x="21476" y="5834"/>
                  <a:pt x="21461" y="5710"/>
                  <a:pt x="21454" y="5746"/>
                </a:cubicBezTo>
                <a:close/>
                <a:moveTo>
                  <a:pt x="19642" y="8097"/>
                </a:moveTo>
                <a:cubicBezTo>
                  <a:pt x="18857" y="8010"/>
                  <a:pt x="17369" y="8563"/>
                  <a:pt x="16685" y="9346"/>
                </a:cubicBezTo>
                <a:cubicBezTo>
                  <a:pt x="16023" y="10103"/>
                  <a:pt x="8977" y="11272"/>
                  <a:pt x="3453" y="11540"/>
                </a:cubicBezTo>
                <a:lnTo>
                  <a:pt x="0" y="11705"/>
                </a:lnTo>
                <a:lnTo>
                  <a:pt x="2960" y="12288"/>
                </a:lnTo>
                <a:cubicBezTo>
                  <a:pt x="4587" y="12607"/>
                  <a:pt x="6193" y="12955"/>
                  <a:pt x="6528" y="13069"/>
                </a:cubicBezTo>
                <a:cubicBezTo>
                  <a:pt x="6864" y="13183"/>
                  <a:pt x="7281" y="13379"/>
                  <a:pt x="7457" y="13504"/>
                </a:cubicBezTo>
                <a:cubicBezTo>
                  <a:pt x="7740" y="13706"/>
                  <a:pt x="8764" y="13466"/>
                  <a:pt x="14624" y="11803"/>
                </a:cubicBezTo>
                <a:cubicBezTo>
                  <a:pt x="15422" y="11577"/>
                  <a:pt x="16402" y="11088"/>
                  <a:pt x="16801" y="10718"/>
                </a:cubicBezTo>
                <a:cubicBezTo>
                  <a:pt x="17200" y="10349"/>
                  <a:pt x="18153" y="9823"/>
                  <a:pt x="18919" y="9551"/>
                </a:cubicBezTo>
                <a:cubicBezTo>
                  <a:pt x="19887" y="9207"/>
                  <a:pt x="20259" y="8860"/>
                  <a:pt x="20138" y="8409"/>
                </a:cubicBezTo>
                <a:cubicBezTo>
                  <a:pt x="20088" y="8223"/>
                  <a:pt x="19904" y="8125"/>
                  <a:pt x="19642" y="8097"/>
                </a:cubicBezTo>
                <a:close/>
              </a:path>
            </a:pathLst>
          </a:custGeom>
          <a:ln w="12700">
            <a:miter lim="400000"/>
          </a:ln>
        </p:spPr>
      </p:pic>
      <p:sp>
        <p:nvSpPr>
          <p:cNvPr id="313" name="Rectangle aux angles arrondis"/>
          <p:cNvSpPr/>
          <p:nvPr/>
        </p:nvSpPr>
        <p:spPr>
          <a:xfrm>
            <a:off x="2963964" y="2168662"/>
            <a:ext cx="2857501" cy="118168"/>
          </a:xfrm>
          <a:prstGeom prst="roundRect">
            <a:avLst>
              <a:gd name="adj" fmla="val 50000"/>
            </a:avLst>
          </a:prstGeom>
          <a:solidFill>
            <a:srgbClr val="00F900"/>
          </a:solidFill>
          <a:ln w="12700">
            <a:miter lim="400000"/>
          </a:ln>
        </p:spPr>
        <p:txBody>
          <a:bodyPr lIns="25400" tIns="25400" rIns="25400" bIns="25400" anchor="ctr"/>
          <a:lstStyle/>
          <a:p>
            <a:pPr>
              <a:defRPr sz="5000" b="0">
                <a:solidFill>
                  <a:srgbClr val="FFFFFF"/>
                </a:solidFill>
                <a:latin typeface="+mn-lt"/>
                <a:ea typeface="+mn-ea"/>
                <a:cs typeface="+mn-cs"/>
                <a:sym typeface="Helvetica Neue Light"/>
              </a:defRPr>
            </a:pPr>
            <a:endParaRPr sz="2500"/>
          </a:p>
        </p:txBody>
      </p:sp>
      <p:sp>
        <p:nvSpPr>
          <p:cNvPr id="314" name="Rectangle aux angles arrondis"/>
          <p:cNvSpPr/>
          <p:nvPr/>
        </p:nvSpPr>
        <p:spPr>
          <a:xfrm>
            <a:off x="4105613" y="3704853"/>
            <a:ext cx="2857501" cy="118168"/>
          </a:xfrm>
          <a:prstGeom prst="roundRect">
            <a:avLst>
              <a:gd name="adj" fmla="val 50000"/>
            </a:avLst>
          </a:prstGeom>
          <a:solidFill>
            <a:srgbClr val="DC602A"/>
          </a:solidFill>
          <a:ln w="12700">
            <a:miter lim="400000"/>
          </a:ln>
        </p:spPr>
        <p:txBody>
          <a:bodyPr lIns="25400" tIns="25400" rIns="25400" bIns="25400" anchor="ctr"/>
          <a:lstStyle/>
          <a:p>
            <a:pPr>
              <a:defRPr sz="5000" b="0">
                <a:solidFill>
                  <a:srgbClr val="FFFFFF"/>
                </a:solidFill>
                <a:latin typeface="+mn-lt"/>
                <a:ea typeface="+mn-ea"/>
                <a:cs typeface="+mn-cs"/>
                <a:sym typeface="Helvetica Neue Light"/>
              </a:defRPr>
            </a:pPr>
            <a:endParaRPr sz="2500"/>
          </a:p>
        </p:txBody>
      </p:sp>
      <p:sp>
        <p:nvSpPr>
          <p:cNvPr id="315" name="Paris (+02)"/>
          <p:cNvSpPr txBox="1"/>
          <p:nvPr/>
        </p:nvSpPr>
        <p:spPr>
          <a:xfrm>
            <a:off x="8877531" y="2993808"/>
            <a:ext cx="3054199" cy="12979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normAutofit/>
          </a:bodyPr>
          <a:lstStyle>
            <a:lvl1pPr>
              <a:defRPr sz="6000" b="0">
                <a:solidFill>
                  <a:srgbClr val="818080"/>
                </a:solidFill>
                <a:latin typeface="Helvetica Neue Thin"/>
                <a:ea typeface="Helvetica Neue Thin"/>
                <a:cs typeface="Helvetica Neue Thin"/>
                <a:sym typeface="Helvetica Neue Thin"/>
              </a:defRPr>
            </a:lvl1pPr>
          </a:lstStyle>
          <a:p>
            <a:r>
              <a:rPr sz="3000"/>
              <a:t>Paris (+02)</a:t>
            </a:r>
          </a:p>
        </p:txBody>
      </p:sp>
      <p:sp>
        <p:nvSpPr>
          <p:cNvPr id="316" name="Istanbul (+03)"/>
          <p:cNvSpPr txBox="1"/>
          <p:nvPr/>
        </p:nvSpPr>
        <p:spPr>
          <a:xfrm>
            <a:off x="8877531" y="1553368"/>
            <a:ext cx="3054199" cy="12979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normAutofit/>
          </a:bodyPr>
          <a:lstStyle>
            <a:lvl1pPr>
              <a:defRPr sz="6000" b="0">
                <a:solidFill>
                  <a:srgbClr val="818080"/>
                </a:solidFill>
                <a:latin typeface="Helvetica Neue Thin"/>
                <a:ea typeface="Helvetica Neue Thin"/>
                <a:cs typeface="Helvetica Neue Thin"/>
                <a:sym typeface="Helvetica Neue Thin"/>
              </a:defRPr>
            </a:lvl1pPr>
          </a:lstStyle>
          <a:p>
            <a:r>
              <a:rPr sz="3000"/>
              <a:t>Istanbul (+03)</a:t>
            </a:r>
          </a:p>
        </p:txBody>
      </p:sp>
      <p:sp>
        <p:nvSpPr>
          <p:cNvPr id="317" name="Ligne"/>
          <p:cNvSpPr/>
          <p:nvPr/>
        </p:nvSpPr>
        <p:spPr>
          <a:xfrm flipV="1">
            <a:off x="4083365" y="3802370"/>
            <a:ext cx="1" cy="2358557"/>
          </a:xfrm>
          <a:prstGeom prst="line">
            <a:avLst/>
          </a:prstGeom>
          <a:ln w="12700">
            <a:solidFill>
              <a:srgbClr val="FF2600"/>
            </a:solidFill>
            <a:custDash>
              <a:ds d="600000" sp="600000"/>
            </a:custDash>
            <a:miter lim="400000"/>
          </a:ln>
        </p:spPr>
        <p:txBody>
          <a:bodyPr lIns="25400" tIns="25400" rIns="25400" bIns="25400" anchor="ctr"/>
          <a:lstStyle/>
          <a:p>
            <a:pPr>
              <a:defRPr sz="5000" b="0">
                <a:solidFill>
                  <a:srgbClr val="FFFFFF"/>
                </a:solidFill>
                <a:latin typeface="+mn-lt"/>
                <a:ea typeface="+mn-ea"/>
                <a:cs typeface="+mn-cs"/>
                <a:sym typeface="Helvetica Neue Light"/>
              </a:defRPr>
            </a:pPr>
            <a:endParaRPr sz="2500"/>
          </a:p>
        </p:txBody>
      </p:sp>
      <p:sp>
        <p:nvSpPr>
          <p:cNvPr id="318" name="Jun 7th 2018…"/>
          <p:cNvSpPr txBox="1"/>
          <p:nvPr/>
        </p:nvSpPr>
        <p:spPr>
          <a:xfrm>
            <a:off x="3330001" y="5909700"/>
            <a:ext cx="1506727" cy="8705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normAutofit/>
          </a:bodyPr>
          <a:lstStyle/>
          <a:p>
            <a:pPr>
              <a:defRPr sz="2200" b="0">
                <a:solidFill>
                  <a:srgbClr val="DC602A"/>
                </a:solidFill>
                <a:latin typeface="American Typewriter"/>
                <a:ea typeface="American Typewriter"/>
                <a:cs typeface="American Typewriter"/>
                <a:sym typeface="American Typewriter"/>
              </a:defRPr>
            </a:pPr>
            <a:r>
              <a:rPr sz="1100"/>
              <a:t>Jun 7th 2018 </a:t>
            </a:r>
          </a:p>
          <a:p>
            <a:pPr>
              <a:defRPr sz="2200" b="0">
                <a:solidFill>
                  <a:srgbClr val="DC602A"/>
                </a:solidFill>
                <a:latin typeface="American Typewriter"/>
                <a:ea typeface="American Typewriter"/>
                <a:cs typeface="American Typewriter"/>
                <a:sym typeface="American Typewriter"/>
              </a:defRPr>
            </a:pPr>
            <a:r>
              <a:rPr sz="1100"/>
              <a:t>22h  (+ 00h)</a:t>
            </a:r>
          </a:p>
        </p:txBody>
      </p:sp>
      <p:sp>
        <p:nvSpPr>
          <p:cNvPr id="319" name="Ligne"/>
          <p:cNvSpPr/>
          <p:nvPr/>
        </p:nvSpPr>
        <p:spPr>
          <a:xfrm flipV="1">
            <a:off x="6970301" y="3814092"/>
            <a:ext cx="1" cy="2335113"/>
          </a:xfrm>
          <a:prstGeom prst="line">
            <a:avLst/>
          </a:prstGeom>
          <a:ln w="12700">
            <a:solidFill>
              <a:srgbClr val="FF2600"/>
            </a:solidFill>
            <a:custDash>
              <a:ds d="600000" sp="600000"/>
            </a:custDash>
            <a:miter lim="400000"/>
          </a:ln>
        </p:spPr>
        <p:txBody>
          <a:bodyPr lIns="25400" tIns="25400" rIns="25400" bIns="25400" anchor="ctr"/>
          <a:lstStyle/>
          <a:p>
            <a:pPr>
              <a:defRPr sz="5000" b="0">
                <a:solidFill>
                  <a:srgbClr val="FFFFFF"/>
                </a:solidFill>
                <a:latin typeface="+mn-lt"/>
                <a:ea typeface="+mn-ea"/>
                <a:cs typeface="+mn-cs"/>
                <a:sym typeface="Helvetica Neue Light"/>
              </a:defRPr>
            </a:pPr>
            <a:endParaRPr sz="2500"/>
          </a:p>
        </p:txBody>
      </p:sp>
      <p:sp>
        <p:nvSpPr>
          <p:cNvPr id="320" name="Jun 8th 2018…"/>
          <p:cNvSpPr txBox="1"/>
          <p:nvPr/>
        </p:nvSpPr>
        <p:spPr>
          <a:xfrm>
            <a:off x="6216938" y="5909699"/>
            <a:ext cx="1506727" cy="8705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normAutofit/>
          </a:bodyPr>
          <a:lstStyle/>
          <a:p>
            <a:pPr>
              <a:defRPr sz="2200" b="0">
                <a:solidFill>
                  <a:srgbClr val="DC602A"/>
                </a:solidFill>
                <a:latin typeface="American Typewriter"/>
                <a:ea typeface="American Typewriter"/>
                <a:cs typeface="American Typewriter"/>
                <a:sym typeface="American Typewriter"/>
              </a:defRPr>
            </a:pPr>
            <a:r>
              <a:rPr sz="1100" dirty="0"/>
              <a:t>Jun 8th 2018 </a:t>
            </a:r>
          </a:p>
          <a:p>
            <a:pPr>
              <a:defRPr sz="2200" b="0">
                <a:solidFill>
                  <a:srgbClr val="DC602A"/>
                </a:solidFill>
                <a:latin typeface="American Typewriter"/>
                <a:ea typeface="American Typewriter"/>
                <a:cs typeface="American Typewriter"/>
                <a:sym typeface="American Typewriter"/>
              </a:defRPr>
            </a:pPr>
            <a:r>
              <a:rPr sz="1100" dirty="0"/>
              <a:t>21h59  (+ 0</a:t>
            </a:r>
            <a:r>
              <a:rPr lang="fr-FR" sz="1100" dirty="0"/>
              <a:t>0</a:t>
            </a:r>
            <a:r>
              <a:rPr sz="1100" dirty="0"/>
              <a:t>h)</a:t>
            </a:r>
          </a:p>
        </p:txBody>
      </p:sp>
      <p:sp>
        <p:nvSpPr>
          <p:cNvPr id="321" name="Ligne"/>
          <p:cNvSpPr/>
          <p:nvPr/>
        </p:nvSpPr>
        <p:spPr>
          <a:xfrm flipV="1">
            <a:off x="5817658" y="2246806"/>
            <a:ext cx="1" cy="3840205"/>
          </a:xfrm>
          <a:prstGeom prst="line">
            <a:avLst/>
          </a:prstGeom>
          <a:ln w="12700">
            <a:solidFill>
              <a:srgbClr val="00F900"/>
            </a:solidFill>
            <a:custDash>
              <a:ds d="600000" sp="600000"/>
            </a:custDash>
            <a:miter lim="400000"/>
          </a:ln>
        </p:spPr>
        <p:txBody>
          <a:bodyPr lIns="25400" tIns="25400" rIns="25400" bIns="25400" anchor="ctr"/>
          <a:lstStyle/>
          <a:p>
            <a:pPr>
              <a:defRPr sz="5000" b="0">
                <a:solidFill>
                  <a:srgbClr val="FFFFFF"/>
                </a:solidFill>
                <a:latin typeface="+mn-lt"/>
                <a:ea typeface="+mn-ea"/>
                <a:cs typeface="+mn-cs"/>
                <a:sym typeface="Helvetica Neue Light"/>
              </a:defRPr>
            </a:pPr>
            <a:endParaRPr sz="2500"/>
          </a:p>
        </p:txBody>
      </p:sp>
      <p:sp>
        <p:nvSpPr>
          <p:cNvPr id="322" name="Jun 8th 2018…"/>
          <p:cNvSpPr txBox="1"/>
          <p:nvPr/>
        </p:nvSpPr>
        <p:spPr>
          <a:xfrm>
            <a:off x="5064294" y="5909700"/>
            <a:ext cx="1506727" cy="8705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normAutofit/>
          </a:bodyPr>
          <a:lstStyle/>
          <a:p>
            <a:pPr>
              <a:defRPr sz="2200" b="0">
                <a:solidFill>
                  <a:srgbClr val="00F900"/>
                </a:solidFill>
                <a:latin typeface="American Typewriter"/>
                <a:ea typeface="American Typewriter"/>
                <a:cs typeface="American Typewriter"/>
                <a:sym typeface="American Typewriter"/>
              </a:defRPr>
            </a:pPr>
            <a:r>
              <a:rPr sz="1100" dirty="0"/>
              <a:t>Jun 8th 2018 </a:t>
            </a:r>
          </a:p>
          <a:p>
            <a:pPr>
              <a:defRPr sz="2200" b="0">
                <a:solidFill>
                  <a:srgbClr val="00F900"/>
                </a:solidFill>
                <a:latin typeface="American Typewriter"/>
                <a:ea typeface="American Typewriter"/>
                <a:cs typeface="American Typewriter"/>
                <a:sym typeface="American Typewriter"/>
              </a:defRPr>
            </a:pPr>
            <a:r>
              <a:rPr sz="1100" dirty="0"/>
              <a:t>2</a:t>
            </a:r>
            <a:r>
              <a:rPr lang="fr-FR" sz="1100" dirty="0"/>
              <a:t>0</a:t>
            </a:r>
            <a:r>
              <a:rPr sz="1100" dirty="0"/>
              <a:t>h59  (+ 00h)</a:t>
            </a:r>
          </a:p>
        </p:txBody>
      </p:sp>
      <p:sp>
        <p:nvSpPr>
          <p:cNvPr id="323" name="Ligne"/>
          <p:cNvSpPr/>
          <p:nvPr/>
        </p:nvSpPr>
        <p:spPr>
          <a:xfrm flipV="1">
            <a:off x="2958526" y="2310306"/>
            <a:ext cx="1" cy="3840205"/>
          </a:xfrm>
          <a:prstGeom prst="line">
            <a:avLst/>
          </a:prstGeom>
          <a:ln w="12700">
            <a:solidFill>
              <a:srgbClr val="00F900"/>
            </a:solidFill>
            <a:custDash>
              <a:ds d="600000" sp="600000"/>
            </a:custDash>
            <a:miter lim="400000"/>
          </a:ln>
        </p:spPr>
        <p:txBody>
          <a:bodyPr lIns="25400" tIns="25400" rIns="25400" bIns="25400" anchor="ctr"/>
          <a:lstStyle/>
          <a:p>
            <a:pPr>
              <a:defRPr sz="5000" b="0">
                <a:solidFill>
                  <a:srgbClr val="FFFFFF"/>
                </a:solidFill>
                <a:latin typeface="+mn-lt"/>
                <a:ea typeface="+mn-ea"/>
                <a:cs typeface="+mn-cs"/>
                <a:sym typeface="Helvetica Neue Light"/>
              </a:defRPr>
            </a:pPr>
            <a:endParaRPr sz="2500"/>
          </a:p>
        </p:txBody>
      </p:sp>
      <p:sp>
        <p:nvSpPr>
          <p:cNvPr id="324" name="Jun 7th 2018…"/>
          <p:cNvSpPr txBox="1"/>
          <p:nvPr/>
        </p:nvSpPr>
        <p:spPr>
          <a:xfrm>
            <a:off x="2205163" y="5909700"/>
            <a:ext cx="1506727" cy="8705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normAutofit/>
          </a:bodyPr>
          <a:lstStyle/>
          <a:p>
            <a:pPr>
              <a:defRPr sz="2200" b="0">
                <a:solidFill>
                  <a:srgbClr val="00F900"/>
                </a:solidFill>
                <a:latin typeface="American Typewriter"/>
                <a:ea typeface="American Typewriter"/>
                <a:cs typeface="American Typewriter"/>
                <a:sym typeface="American Typewriter"/>
              </a:defRPr>
            </a:pPr>
            <a:r>
              <a:rPr sz="1100"/>
              <a:t>Jun 7th 2018 </a:t>
            </a:r>
          </a:p>
          <a:p>
            <a:pPr>
              <a:defRPr sz="2200" b="0">
                <a:solidFill>
                  <a:srgbClr val="00F900"/>
                </a:solidFill>
                <a:latin typeface="American Typewriter"/>
                <a:ea typeface="American Typewriter"/>
                <a:cs typeface="American Typewriter"/>
                <a:sym typeface="American Typewriter"/>
              </a:defRPr>
            </a:pPr>
            <a:r>
              <a:rPr sz="1100"/>
              <a:t>21h  (+ 00h)</a:t>
            </a:r>
          </a:p>
        </p:txBody>
      </p:sp>
      <p:sp>
        <p:nvSpPr>
          <p:cNvPr id="5" name="Event 1 ?">
            <a:extLst>
              <a:ext uri="{FF2B5EF4-FFF2-40B4-BE49-F238E27FC236}">
                <a16:creationId xmlns:a16="http://schemas.microsoft.com/office/drawing/2014/main" id="{2854283B-DD49-57D8-F767-2D12087ACD78}"/>
              </a:ext>
            </a:extLst>
          </p:cNvPr>
          <p:cNvSpPr txBox="1"/>
          <p:nvPr/>
        </p:nvSpPr>
        <p:spPr>
          <a:xfrm>
            <a:off x="5622167" y="4646235"/>
            <a:ext cx="1616411" cy="50221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normAutofit/>
          </a:bodyPr>
          <a:lstStyle>
            <a:lvl1pPr>
              <a:defRPr sz="3100" b="0">
                <a:solidFill>
                  <a:srgbClr val="4EA8F0"/>
                </a:solidFill>
                <a:latin typeface="American Typewriter"/>
                <a:ea typeface="American Typewriter"/>
                <a:cs typeface="American Typewriter"/>
                <a:sym typeface="American Typewriter"/>
              </a:defRPr>
            </a:lvl1pPr>
          </a:lstStyle>
          <a:p>
            <a:pPr algn="ctr"/>
            <a:r>
              <a:rPr lang="fr-FR" sz="2400" dirty="0">
                <a:solidFill>
                  <a:srgbClr val="D2D3D4"/>
                </a:solidFill>
              </a:rPr>
              <a:t>?</a:t>
            </a:r>
            <a:endParaRPr sz="2400" dirty="0">
              <a:solidFill>
                <a:srgbClr val="D2D3D4"/>
              </a:solidFill>
            </a:endParaRPr>
          </a:p>
        </p:txBody>
      </p:sp>
      <p:pic>
        <p:nvPicPr>
          <p:cNvPr id="6" name="pasted-image.pdf" descr="pasted-image.pdf">
            <a:extLst>
              <a:ext uri="{FF2B5EF4-FFF2-40B4-BE49-F238E27FC236}">
                <a16:creationId xmlns:a16="http://schemas.microsoft.com/office/drawing/2014/main" id="{52CD6F83-CD02-1983-0649-5087C49958F2}"/>
              </a:ext>
            </a:extLst>
          </p:cNvPr>
          <p:cNvPicPr>
            <a:picLocks noChangeAspect="1"/>
          </p:cNvPicPr>
          <p:nvPr/>
        </p:nvPicPr>
        <p:blipFill>
          <a:blip r:embed="rId3">
            <a:duotone>
              <a:schemeClr val="bg2">
                <a:shade val="45000"/>
                <a:satMod val="135000"/>
              </a:schemeClr>
              <a:prstClr val="white"/>
            </a:duotone>
          </a:blip>
          <a:stretch>
            <a:fillRect/>
          </a:stretch>
        </p:blipFill>
        <p:spPr>
          <a:xfrm>
            <a:off x="6224370" y="5154403"/>
            <a:ext cx="331425" cy="269283"/>
          </a:xfrm>
          <a:prstGeom prst="rect">
            <a:avLst/>
          </a:prstGeom>
          <a:ln w="12700">
            <a:miter lim="400000"/>
          </a:ln>
        </p:spPr>
      </p:pic>
      <p:sp>
        <p:nvSpPr>
          <p:cNvPr id="7" name="Jun 7th 2018…">
            <a:extLst>
              <a:ext uri="{FF2B5EF4-FFF2-40B4-BE49-F238E27FC236}">
                <a16:creationId xmlns:a16="http://schemas.microsoft.com/office/drawing/2014/main" id="{36608659-002F-4B90-B99C-A7D12E7D127A}"/>
              </a:ext>
            </a:extLst>
          </p:cNvPr>
          <p:cNvSpPr txBox="1"/>
          <p:nvPr/>
        </p:nvSpPr>
        <p:spPr>
          <a:xfrm>
            <a:off x="5636591" y="5278614"/>
            <a:ext cx="1506727" cy="8705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normAutofit/>
          </a:bodyPr>
          <a:lstStyle/>
          <a:p>
            <a:pPr algn="ctr">
              <a:defRPr sz="2200" b="0">
                <a:solidFill>
                  <a:srgbClr val="DC602A"/>
                </a:solidFill>
                <a:latin typeface="American Typewriter"/>
                <a:ea typeface="American Typewriter"/>
                <a:cs typeface="American Typewriter"/>
                <a:sym typeface="American Typewriter"/>
              </a:defRPr>
            </a:pPr>
            <a:r>
              <a:rPr sz="1100" dirty="0">
                <a:solidFill>
                  <a:srgbClr val="D2D3D4"/>
                </a:solidFill>
              </a:rPr>
              <a:t>Jun </a:t>
            </a:r>
            <a:r>
              <a:rPr lang="fr-FR" sz="1100" dirty="0">
                <a:solidFill>
                  <a:srgbClr val="D2D3D4"/>
                </a:solidFill>
              </a:rPr>
              <a:t>8</a:t>
            </a:r>
            <a:r>
              <a:rPr sz="1100" dirty="0" err="1">
                <a:solidFill>
                  <a:srgbClr val="D2D3D4"/>
                </a:solidFill>
              </a:rPr>
              <a:t>th</a:t>
            </a:r>
            <a:r>
              <a:rPr sz="1100" dirty="0">
                <a:solidFill>
                  <a:srgbClr val="D2D3D4"/>
                </a:solidFill>
              </a:rPr>
              <a:t> 2018 </a:t>
            </a:r>
          </a:p>
          <a:p>
            <a:pPr algn="ctr">
              <a:defRPr sz="2200" b="0">
                <a:solidFill>
                  <a:srgbClr val="DC602A"/>
                </a:solidFill>
                <a:latin typeface="American Typewriter"/>
                <a:ea typeface="American Typewriter"/>
                <a:cs typeface="American Typewriter"/>
                <a:sym typeface="American Typewriter"/>
              </a:defRPr>
            </a:pPr>
            <a:r>
              <a:rPr sz="1100" dirty="0">
                <a:solidFill>
                  <a:srgbClr val="D2D3D4"/>
                </a:solidFill>
              </a:rPr>
              <a:t>2</a:t>
            </a:r>
            <a:r>
              <a:rPr lang="fr-FR" sz="1100" dirty="0">
                <a:solidFill>
                  <a:srgbClr val="D2D3D4"/>
                </a:solidFill>
              </a:rPr>
              <a:t>1</a:t>
            </a:r>
            <a:r>
              <a:rPr sz="1100" dirty="0">
                <a:solidFill>
                  <a:srgbClr val="D2D3D4"/>
                </a:solidFill>
              </a:rPr>
              <a:t>h</a:t>
            </a:r>
            <a:r>
              <a:rPr lang="fr-FR" sz="1100" dirty="0">
                <a:solidFill>
                  <a:srgbClr val="D2D3D4"/>
                </a:solidFill>
              </a:rPr>
              <a:t>10</a:t>
            </a:r>
            <a:r>
              <a:rPr sz="1100" dirty="0">
                <a:solidFill>
                  <a:srgbClr val="D2D3D4"/>
                </a:solidFill>
              </a:rPr>
              <a:t>  (+ 00h)</a:t>
            </a:r>
          </a:p>
        </p:txBody>
      </p:sp>
      <p:sp>
        <p:nvSpPr>
          <p:cNvPr id="2" name="only if it’s June 8th - Paris time">
            <a:extLst>
              <a:ext uri="{FF2B5EF4-FFF2-40B4-BE49-F238E27FC236}">
                <a16:creationId xmlns:a16="http://schemas.microsoft.com/office/drawing/2014/main" id="{9E1969E4-CA09-63F5-93BA-7B8754547BC0}"/>
              </a:ext>
            </a:extLst>
          </p:cNvPr>
          <p:cNvSpPr txBox="1"/>
          <p:nvPr/>
        </p:nvSpPr>
        <p:spPr>
          <a:xfrm>
            <a:off x="736600" y="294449"/>
            <a:ext cx="10718800" cy="66655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ormAutofit/>
          </a:bodyPr>
          <a:lstStyle/>
          <a:p>
            <a:pPr algn="l">
              <a:defRPr sz="6000" b="0">
                <a:solidFill>
                  <a:srgbClr val="4EA7EF"/>
                </a:solidFill>
                <a:latin typeface="Helvetica Neue Thin"/>
                <a:ea typeface="Helvetica Neue Thin"/>
                <a:cs typeface="Helvetica Neue Thin"/>
                <a:sym typeface="Helvetica Neue Thin"/>
              </a:defRPr>
            </a:pPr>
            <a:r>
              <a:rPr lang="fr-FR" sz="3000" b="1" dirty="0" err="1">
                <a:solidFill>
                  <a:schemeClr val="bg1"/>
                </a:solidFill>
                <a:latin typeface="Helvetica Neue"/>
                <a:ea typeface="Helvetica Neue"/>
                <a:cs typeface="Helvetica Neue"/>
                <a:sym typeface="Helvetica Neue"/>
              </a:rPr>
              <a:t>Answer</a:t>
            </a:r>
            <a:r>
              <a:rPr lang="fr-FR" sz="3000" b="1" dirty="0">
                <a:solidFill>
                  <a:schemeClr val="bg1"/>
                </a:solidFill>
                <a:latin typeface="Helvetica Neue"/>
                <a:ea typeface="Helvetica Neue"/>
                <a:cs typeface="Helvetica Neue"/>
                <a:sym typeface="Helvetica Neue"/>
              </a:rPr>
              <a:t>:</a:t>
            </a:r>
            <a:r>
              <a:rPr lang="fr-FR" sz="3000" b="1" dirty="0">
                <a:solidFill>
                  <a:srgbClr val="DC602A"/>
                </a:solidFill>
                <a:latin typeface="Helvetica Neue"/>
                <a:ea typeface="Helvetica Neue"/>
                <a:cs typeface="Helvetica Neue"/>
                <a:sym typeface="Helvetica Neue"/>
              </a:rPr>
              <a:t> </a:t>
            </a:r>
            <a:r>
              <a:rPr sz="3000" b="1" dirty="0">
                <a:solidFill>
                  <a:srgbClr val="DC602A"/>
                </a:solidFill>
                <a:latin typeface="Helvetica Neue"/>
                <a:ea typeface="Helvetica Neue"/>
                <a:cs typeface="Helvetica Neue"/>
                <a:sym typeface="Helvetica Neue"/>
              </a:rPr>
              <a:t>June 8</a:t>
            </a:r>
            <a:r>
              <a:rPr sz="3000" b="1" baseline="30000" dirty="0">
                <a:solidFill>
                  <a:srgbClr val="DC602A"/>
                </a:solidFill>
                <a:latin typeface="Helvetica Neue"/>
                <a:ea typeface="Helvetica Neue"/>
                <a:cs typeface="Helvetica Neue"/>
                <a:sym typeface="Helvetica Neue"/>
              </a:rPr>
              <a:t>th</a:t>
            </a:r>
            <a:r>
              <a:rPr lang="fr-FR" sz="3000" b="1" dirty="0">
                <a:solidFill>
                  <a:srgbClr val="DC602A"/>
                </a:solidFill>
                <a:latin typeface="Helvetica Neue"/>
                <a:ea typeface="Helvetica Neue"/>
                <a:cs typeface="Helvetica Neue"/>
                <a:sym typeface="Helvetica Neue"/>
              </a:rPr>
              <a:t> </a:t>
            </a:r>
            <a:r>
              <a:rPr lang="fr-FR" sz="3000" dirty="0">
                <a:solidFill>
                  <a:srgbClr val="FFFFFF"/>
                </a:solidFill>
              </a:rPr>
              <a:t>- if </a:t>
            </a:r>
            <a:r>
              <a:rPr lang="fr-FR" sz="3000" dirty="0" err="1">
                <a:solidFill>
                  <a:srgbClr val="FFFFFF"/>
                </a:solidFill>
              </a:rPr>
              <a:t>it’s</a:t>
            </a:r>
            <a:r>
              <a:rPr sz="3000" b="1" dirty="0">
                <a:solidFill>
                  <a:srgbClr val="DC602A"/>
                </a:solidFill>
                <a:latin typeface="Helvetica Neue"/>
                <a:ea typeface="Helvetica Neue"/>
                <a:cs typeface="Helvetica Neue"/>
                <a:sym typeface="Helvetica Neue"/>
              </a:rPr>
              <a:t> Paris time </a:t>
            </a:r>
          </a:p>
        </p:txBody>
      </p:sp>
      <p:cxnSp>
        <p:nvCxnSpPr>
          <p:cNvPr id="3" name="Connecteur droit 2">
            <a:extLst>
              <a:ext uri="{FF2B5EF4-FFF2-40B4-BE49-F238E27FC236}">
                <a16:creationId xmlns:a16="http://schemas.microsoft.com/office/drawing/2014/main" id="{EC7DC0D3-100D-3E1A-54CB-6F93397F164A}"/>
              </a:ext>
            </a:extLst>
          </p:cNvPr>
          <p:cNvCxnSpPr>
            <a:cxnSpLocks/>
          </p:cNvCxnSpPr>
          <p:nvPr/>
        </p:nvCxnSpPr>
        <p:spPr>
          <a:xfrm>
            <a:off x="5024770" y="4956414"/>
            <a:ext cx="0" cy="644400"/>
          </a:xfrm>
          <a:prstGeom prst="line">
            <a:avLst/>
          </a:prstGeom>
          <a:noFill/>
          <a:ln w="57150" cap="flat">
            <a:solidFill>
              <a:srgbClr val="818080"/>
            </a:solidFill>
            <a:prstDash val="sysDash"/>
            <a:miter lim="400000"/>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2727891705"/>
      </p:ext>
    </p:extLst>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 name="UTC (+00)"/>
          <p:cNvSpPr txBox="1"/>
          <p:nvPr/>
        </p:nvSpPr>
        <p:spPr>
          <a:xfrm>
            <a:off x="8877531" y="4571800"/>
            <a:ext cx="3054199" cy="12979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normAutofit/>
          </a:bodyPr>
          <a:lstStyle>
            <a:lvl1pPr>
              <a:defRPr sz="6000" b="0">
                <a:solidFill>
                  <a:srgbClr val="818080"/>
                </a:solidFill>
                <a:latin typeface="Helvetica Neue Thin"/>
                <a:ea typeface="Helvetica Neue Thin"/>
                <a:cs typeface="Helvetica Neue Thin"/>
                <a:sym typeface="Helvetica Neue Thin"/>
              </a:defRPr>
            </a:lvl1pPr>
          </a:lstStyle>
          <a:p>
            <a:r>
              <a:rPr sz="3000"/>
              <a:t>UTC (+00)</a:t>
            </a:r>
          </a:p>
        </p:txBody>
      </p:sp>
      <p:pic>
        <p:nvPicPr>
          <p:cNvPr id="310" name="Grouper" descr="Grouper"/>
          <p:cNvPicPr>
            <a:picLocks noChangeAspect="1"/>
          </p:cNvPicPr>
          <p:nvPr/>
        </p:nvPicPr>
        <p:blipFill>
          <a:blip r:embed="rId2"/>
          <a:srcRect l="19430" t="20994" r="16463" b="72124"/>
          <a:stretch>
            <a:fillRect/>
          </a:stretch>
        </p:blipFill>
        <p:spPr>
          <a:xfrm>
            <a:off x="1970216" y="1938421"/>
            <a:ext cx="6468818" cy="520736"/>
          </a:xfrm>
          <a:custGeom>
            <a:avLst/>
            <a:gdLst/>
            <a:ahLst/>
            <a:cxnLst>
              <a:cxn ang="0">
                <a:pos x="wd2" y="hd2"/>
              </a:cxn>
              <a:cxn ang="5400000">
                <a:pos x="wd2" y="hd2"/>
              </a:cxn>
              <a:cxn ang="10800000">
                <a:pos x="wd2" y="hd2"/>
              </a:cxn>
              <a:cxn ang="16200000">
                <a:pos x="wd2" y="hd2"/>
              </a:cxn>
            </a:cxnLst>
            <a:rect l="0" t="0" r="r" b="b"/>
            <a:pathLst>
              <a:path w="21541" h="21567" extrusionOk="0">
                <a:moveTo>
                  <a:pt x="20162" y="1"/>
                </a:moveTo>
                <a:cubicBezTo>
                  <a:pt x="20141" y="-9"/>
                  <a:pt x="20118" y="37"/>
                  <a:pt x="20098" y="141"/>
                </a:cubicBezTo>
                <a:cubicBezTo>
                  <a:pt x="20051" y="372"/>
                  <a:pt x="20065" y="550"/>
                  <a:pt x="20133" y="585"/>
                </a:cubicBezTo>
                <a:cubicBezTo>
                  <a:pt x="20194" y="616"/>
                  <a:pt x="20228" y="439"/>
                  <a:pt x="20209" y="199"/>
                </a:cubicBezTo>
                <a:cubicBezTo>
                  <a:pt x="20200" y="79"/>
                  <a:pt x="20182" y="12"/>
                  <a:pt x="20162" y="1"/>
                </a:cubicBezTo>
                <a:close/>
                <a:moveTo>
                  <a:pt x="20316" y="683"/>
                </a:moveTo>
                <a:cubicBezTo>
                  <a:pt x="20282" y="709"/>
                  <a:pt x="20489" y="1811"/>
                  <a:pt x="20776" y="3124"/>
                </a:cubicBezTo>
                <a:cubicBezTo>
                  <a:pt x="21324" y="5628"/>
                  <a:pt x="21485" y="6163"/>
                  <a:pt x="21310" y="4900"/>
                </a:cubicBezTo>
                <a:cubicBezTo>
                  <a:pt x="21175" y="3923"/>
                  <a:pt x="20398" y="622"/>
                  <a:pt x="20316" y="683"/>
                </a:cubicBezTo>
                <a:close/>
                <a:moveTo>
                  <a:pt x="21454" y="5746"/>
                </a:moveTo>
                <a:cubicBezTo>
                  <a:pt x="21447" y="5782"/>
                  <a:pt x="21447" y="5976"/>
                  <a:pt x="21453" y="6338"/>
                </a:cubicBezTo>
                <a:cubicBezTo>
                  <a:pt x="21464" y="6891"/>
                  <a:pt x="21387" y="7982"/>
                  <a:pt x="21282" y="8762"/>
                </a:cubicBezTo>
                <a:cubicBezTo>
                  <a:pt x="21128" y="9914"/>
                  <a:pt x="21076" y="10011"/>
                  <a:pt x="21005" y="9280"/>
                </a:cubicBezTo>
                <a:cubicBezTo>
                  <a:pt x="20934" y="8540"/>
                  <a:pt x="20925" y="8573"/>
                  <a:pt x="20953" y="9477"/>
                </a:cubicBezTo>
                <a:cubicBezTo>
                  <a:pt x="20978" y="10305"/>
                  <a:pt x="20823" y="11580"/>
                  <a:pt x="20329" y="14630"/>
                </a:cubicBezTo>
                <a:cubicBezTo>
                  <a:pt x="19968" y="16860"/>
                  <a:pt x="19608" y="19332"/>
                  <a:pt x="19528" y="20120"/>
                </a:cubicBezTo>
                <a:cubicBezTo>
                  <a:pt x="19448" y="20908"/>
                  <a:pt x="19399" y="21558"/>
                  <a:pt x="19418" y="21567"/>
                </a:cubicBezTo>
                <a:cubicBezTo>
                  <a:pt x="19470" y="21591"/>
                  <a:pt x="20972" y="12772"/>
                  <a:pt x="21252" y="10801"/>
                </a:cubicBezTo>
                <a:cubicBezTo>
                  <a:pt x="21516" y="8936"/>
                  <a:pt x="21600" y="7348"/>
                  <a:pt x="21499" y="6116"/>
                </a:cubicBezTo>
                <a:cubicBezTo>
                  <a:pt x="21476" y="5834"/>
                  <a:pt x="21461" y="5710"/>
                  <a:pt x="21454" y="5746"/>
                </a:cubicBezTo>
                <a:close/>
                <a:moveTo>
                  <a:pt x="19642" y="8097"/>
                </a:moveTo>
                <a:cubicBezTo>
                  <a:pt x="18857" y="8010"/>
                  <a:pt x="17369" y="8563"/>
                  <a:pt x="16685" y="9346"/>
                </a:cubicBezTo>
                <a:cubicBezTo>
                  <a:pt x="16023" y="10103"/>
                  <a:pt x="8977" y="11272"/>
                  <a:pt x="3453" y="11540"/>
                </a:cubicBezTo>
                <a:lnTo>
                  <a:pt x="0" y="11705"/>
                </a:lnTo>
                <a:lnTo>
                  <a:pt x="2960" y="12288"/>
                </a:lnTo>
                <a:cubicBezTo>
                  <a:pt x="4587" y="12607"/>
                  <a:pt x="6193" y="12955"/>
                  <a:pt x="6528" y="13069"/>
                </a:cubicBezTo>
                <a:cubicBezTo>
                  <a:pt x="6864" y="13183"/>
                  <a:pt x="7281" y="13379"/>
                  <a:pt x="7457" y="13504"/>
                </a:cubicBezTo>
                <a:cubicBezTo>
                  <a:pt x="7740" y="13706"/>
                  <a:pt x="8764" y="13466"/>
                  <a:pt x="14624" y="11803"/>
                </a:cubicBezTo>
                <a:cubicBezTo>
                  <a:pt x="15422" y="11577"/>
                  <a:pt x="16402" y="11088"/>
                  <a:pt x="16801" y="10718"/>
                </a:cubicBezTo>
                <a:cubicBezTo>
                  <a:pt x="17200" y="10349"/>
                  <a:pt x="18153" y="9823"/>
                  <a:pt x="18919" y="9551"/>
                </a:cubicBezTo>
                <a:cubicBezTo>
                  <a:pt x="19887" y="9207"/>
                  <a:pt x="20259" y="8860"/>
                  <a:pt x="20138" y="8409"/>
                </a:cubicBezTo>
                <a:cubicBezTo>
                  <a:pt x="20088" y="8223"/>
                  <a:pt x="19904" y="8125"/>
                  <a:pt x="19642" y="8097"/>
                </a:cubicBezTo>
                <a:close/>
              </a:path>
            </a:pathLst>
          </a:custGeom>
          <a:ln w="12700">
            <a:miter lim="400000"/>
          </a:ln>
        </p:spPr>
      </p:pic>
      <p:pic>
        <p:nvPicPr>
          <p:cNvPr id="311" name="Grouper" descr="Grouper"/>
          <p:cNvPicPr>
            <a:picLocks noChangeAspect="1"/>
          </p:cNvPicPr>
          <p:nvPr/>
        </p:nvPicPr>
        <p:blipFill>
          <a:blip r:embed="rId2"/>
          <a:srcRect l="19430" t="20994" r="16463" b="72124"/>
          <a:stretch>
            <a:fillRect/>
          </a:stretch>
        </p:blipFill>
        <p:spPr>
          <a:xfrm>
            <a:off x="2149097" y="5022204"/>
            <a:ext cx="6468818" cy="520737"/>
          </a:xfrm>
          <a:custGeom>
            <a:avLst/>
            <a:gdLst/>
            <a:ahLst/>
            <a:cxnLst>
              <a:cxn ang="0">
                <a:pos x="wd2" y="hd2"/>
              </a:cxn>
              <a:cxn ang="5400000">
                <a:pos x="wd2" y="hd2"/>
              </a:cxn>
              <a:cxn ang="10800000">
                <a:pos x="wd2" y="hd2"/>
              </a:cxn>
              <a:cxn ang="16200000">
                <a:pos x="wd2" y="hd2"/>
              </a:cxn>
            </a:cxnLst>
            <a:rect l="0" t="0" r="r" b="b"/>
            <a:pathLst>
              <a:path w="21541" h="21567" extrusionOk="0">
                <a:moveTo>
                  <a:pt x="20162" y="1"/>
                </a:moveTo>
                <a:cubicBezTo>
                  <a:pt x="20141" y="-9"/>
                  <a:pt x="20118" y="37"/>
                  <a:pt x="20098" y="141"/>
                </a:cubicBezTo>
                <a:cubicBezTo>
                  <a:pt x="20051" y="372"/>
                  <a:pt x="20065" y="550"/>
                  <a:pt x="20133" y="585"/>
                </a:cubicBezTo>
                <a:cubicBezTo>
                  <a:pt x="20194" y="616"/>
                  <a:pt x="20228" y="439"/>
                  <a:pt x="20209" y="199"/>
                </a:cubicBezTo>
                <a:cubicBezTo>
                  <a:pt x="20200" y="79"/>
                  <a:pt x="20182" y="12"/>
                  <a:pt x="20162" y="1"/>
                </a:cubicBezTo>
                <a:close/>
                <a:moveTo>
                  <a:pt x="20316" y="683"/>
                </a:moveTo>
                <a:cubicBezTo>
                  <a:pt x="20282" y="709"/>
                  <a:pt x="20489" y="1811"/>
                  <a:pt x="20776" y="3124"/>
                </a:cubicBezTo>
                <a:cubicBezTo>
                  <a:pt x="21324" y="5628"/>
                  <a:pt x="21485" y="6163"/>
                  <a:pt x="21310" y="4900"/>
                </a:cubicBezTo>
                <a:cubicBezTo>
                  <a:pt x="21175" y="3923"/>
                  <a:pt x="20398" y="622"/>
                  <a:pt x="20316" y="683"/>
                </a:cubicBezTo>
                <a:close/>
                <a:moveTo>
                  <a:pt x="21454" y="5746"/>
                </a:moveTo>
                <a:cubicBezTo>
                  <a:pt x="21447" y="5782"/>
                  <a:pt x="21447" y="5976"/>
                  <a:pt x="21453" y="6338"/>
                </a:cubicBezTo>
                <a:cubicBezTo>
                  <a:pt x="21464" y="6891"/>
                  <a:pt x="21387" y="7982"/>
                  <a:pt x="21282" y="8762"/>
                </a:cubicBezTo>
                <a:cubicBezTo>
                  <a:pt x="21128" y="9914"/>
                  <a:pt x="21076" y="10011"/>
                  <a:pt x="21005" y="9280"/>
                </a:cubicBezTo>
                <a:cubicBezTo>
                  <a:pt x="20934" y="8540"/>
                  <a:pt x="20925" y="8573"/>
                  <a:pt x="20953" y="9477"/>
                </a:cubicBezTo>
                <a:cubicBezTo>
                  <a:pt x="20978" y="10305"/>
                  <a:pt x="20823" y="11580"/>
                  <a:pt x="20329" y="14630"/>
                </a:cubicBezTo>
                <a:cubicBezTo>
                  <a:pt x="19968" y="16860"/>
                  <a:pt x="19608" y="19332"/>
                  <a:pt x="19528" y="20120"/>
                </a:cubicBezTo>
                <a:cubicBezTo>
                  <a:pt x="19448" y="20908"/>
                  <a:pt x="19399" y="21558"/>
                  <a:pt x="19418" y="21567"/>
                </a:cubicBezTo>
                <a:cubicBezTo>
                  <a:pt x="19470" y="21591"/>
                  <a:pt x="20972" y="12772"/>
                  <a:pt x="21252" y="10801"/>
                </a:cubicBezTo>
                <a:cubicBezTo>
                  <a:pt x="21516" y="8936"/>
                  <a:pt x="21600" y="7348"/>
                  <a:pt x="21499" y="6116"/>
                </a:cubicBezTo>
                <a:cubicBezTo>
                  <a:pt x="21476" y="5834"/>
                  <a:pt x="21461" y="5710"/>
                  <a:pt x="21454" y="5746"/>
                </a:cubicBezTo>
                <a:close/>
                <a:moveTo>
                  <a:pt x="19642" y="8097"/>
                </a:moveTo>
                <a:cubicBezTo>
                  <a:pt x="18857" y="8010"/>
                  <a:pt x="17369" y="8563"/>
                  <a:pt x="16685" y="9346"/>
                </a:cubicBezTo>
                <a:cubicBezTo>
                  <a:pt x="16023" y="10103"/>
                  <a:pt x="8977" y="11272"/>
                  <a:pt x="3453" y="11540"/>
                </a:cubicBezTo>
                <a:lnTo>
                  <a:pt x="0" y="11705"/>
                </a:lnTo>
                <a:lnTo>
                  <a:pt x="2960" y="12288"/>
                </a:lnTo>
                <a:cubicBezTo>
                  <a:pt x="4587" y="12607"/>
                  <a:pt x="6193" y="12955"/>
                  <a:pt x="6528" y="13069"/>
                </a:cubicBezTo>
                <a:cubicBezTo>
                  <a:pt x="6864" y="13183"/>
                  <a:pt x="7281" y="13379"/>
                  <a:pt x="7457" y="13504"/>
                </a:cubicBezTo>
                <a:cubicBezTo>
                  <a:pt x="7740" y="13706"/>
                  <a:pt x="8764" y="13466"/>
                  <a:pt x="14624" y="11803"/>
                </a:cubicBezTo>
                <a:cubicBezTo>
                  <a:pt x="15422" y="11577"/>
                  <a:pt x="16402" y="11088"/>
                  <a:pt x="16801" y="10718"/>
                </a:cubicBezTo>
                <a:cubicBezTo>
                  <a:pt x="17200" y="10349"/>
                  <a:pt x="18153" y="9823"/>
                  <a:pt x="18919" y="9551"/>
                </a:cubicBezTo>
                <a:cubicBezTo>
                  <a:pt x="19887" y="9207"/>
                  <a:pt x="20259" y="8860"/>
                  <a:pt x="20138" y="8409"/>
                </a:cubicBezTo>
                <a:cubicBezTo>
                  <a:pt x="20088" y="8223"/>
                  <a:pt x="19904" y="8125"/>
                  <a:pt x="19642" y="8097"/>
                </a:cubicBezTo>
                <a:close/>
              </a:path>
            </a:pathLst>
          </a:custGeom>
          <a:ln w="12700">
            <a:miter lim="400000"/>
          </a:ln>
        </p:spPr>
      </p:pic>
      <p:pic>
        <p:nvPicPr>
          <p:cNvPr id="312" name="Grouper" descr="Grouper"/>
          <p:cNvPicPr>
            <a:picLocks noChangeAspect="1"/>
          </p:cNvPicPr>
          <p:nvPr/>
        </p:nvPicPr>
        <p:blipFill>
          <a:blip r:embed="rId2"/>
          <a:srcRect l="19430" t="20994" r="16463" b="72124"/>
          <a:stretch>
            <a:fillRect/>
          </a:stretch>
        </p:blipFill>
        <p:spPr>
          <a:xfrm>
            <a:off x="2149097" y="3480313"/>
            <a:ext cx="6468818" cy="520736"/>
          </a:xfrm>
          <a:custGeom>
            <a:avLst/>
            <a:gdLst/>
            <a:ahLst/>
            <a:cxnLst>
              <a:cxn ang="0">
                <a:pos x="wd2" y="hd2"/>
              </a:cxn>
              <a:cxn ang="5400000">
                <a:pos x="wd2" y="hd2"/>
              </a:cxn>
              <a:cxn ang="10800000">
                <a:pos x="wd2" y="hd2"/>
              </a:cxn>
              <a:cxn ang="16200000">
                <a:pos x="wd2" y="hd2"/>
              </a:cxn>
            </a:cxnLst>
            <a:rect l="0" t="0" r="r" b="b"/>
            <a:pathLst>
              <a:path w="21541" h="21567" extrusionOk="0">
                <a:moveTo>
                  <a:pt x="20162" y="1"/>
                </a:moveTo>
                <a:cubicBezTo>
                  <a:pt x="20141" y="-9"/>
                  <a:pt x="20118" y="37"/>
                  <a:pt x="20098" y="141"/>
                </a:cubicBezTo>
                <a:cubicBezTo>
                  <a:pt x="20051" y="372"/>
                  <a:pt x="20065" y="550"/>
                  <a:pt x="20133" y="585"/>
                </a:cubicBezTo>
                <a:cubicBezTo>
                  <a:pt x="20194" y="616"/>
                  <a:pt x="20228" y="439"/>
                  <a:pt x="20209" y="199"/>
                </a:cubicBezTo>
                <a:cubicBezTo>
                  <a:pt x="20200" y="79"/>
                  <a:pt x="20182" y="12"/>
                  <a:pt x="20162" y="1"/>
                </a:cubicBezTo>
                <a:close/>
                <a:moveTo>
                  <a:pt x="20316" y="683"/>
                </a:moveTo>
                <a:cubicBezTo>
                  <a:pt x="20282" y="709"/>
                  <a:pt x="20489" y="1811"/>
                  <a:pt x="20776" y="3124"/>
                </a:cubicBezTo>
                <a:cubicBezTo>
                  <a:pt x="21324" y="5628"/>
                  <a:pt x="21485" y="6163"/>
                  <a:pt x="21310" y="4900"/>
                </a:cubicBezTo>
                <a:cubicBezTo>
                  <a:pt x="21175" y="3923"/>
                  <a:pt x="20398" y="622"/>
                  <a:pt x="20316" y="683"/>
                </a:cubicBezTo>
                <a:close/>
                <a:moveTo>
                  <a:pt x="21454" y="5746"/>
                </a:moveTo>
                <a:cubicBezTo>
                  <a:pt x="21447" y="5782"/>
                  <a:pt x="21447" y="5976"/>
                  <a:pt x="21453" y="6338"/>
                </a:cubicBezTo>
                <a:cubicBezTo>
                  <a:pt x="21464" y="6891"/>
                  <a:pt x="21387" y="7982"/>
                  <a:pt x="21282" y="8762"/>
                </a:cubicBezTo>
                <a:cubicBezTo>
                  <a:pt x="21128" y="9914"/>
                  <a:pt x="21076" y="10011"/>
                  <a:pt x="21005" y="9280"/>
                </a:cubicBezTo>
                <a:cubicBezTo>
                  <a:pt x="20934" y="8540"/>
                  <a:pt x="20925" y="8573"/>
                  <a:pt x="20953" y="9477"/>
                </a:cubicBezTo>
                <a:cubicBezTo>
                  <a:pt x="20978" y="10305"/>
                  <a:pt x="20823" y="11580"/>
                  <a:pt x="20329" y="14630"/>
                </a:cubicBezTo>
                <a:cubicBezTo>
                  <a:pt x="19968" y="16860"/>
                  <a:pt x="19608" y="19332"/>
                  <a:pt x="19528" y="20120"/>
                </a:cubicBezTo>
                <a:cubicBezTo>
                  <a:pt x="19448" y="20908"/>
                  <a:pt x="19399" y="21558"/>
                  <a:pt x="19418" y="21567"/>
                </a:cubicBezTo>
                <a:cubicBezTo>
                  <a:pt x="19470" y="21591"/>
                  <a:pt x="20972" y="12772"/>
                  <a:pt x="21252" y="10801"/>
                </a:cubicBezTo>
                <a:cubicBezTo>
                  <a:pt x="21516" y="8936"/>
                  <a:pt x="21600" y="7348"/>
                  <a:pt x="21499" y="6116"/>
                </a:cubicBezTo>
                <a:cubicBezTo>
                  <a:pt x="21476" y="5834"/>
                  <a:pt x="21461" y="5710"/>
                  <a:pt x="21454" y="5746"/>
                </a:cubicBezTo>
                <a:close/>
                <a:moveTo>
                  <a:pt x="19642" y="8097"/>
                </a:moveTo>
                <a:cubicBezTo>
                  <a:pt x="18857" y="8010"/>
                  <a:pt x="17369" y="8563"/>
                  <a:pt x="16685" y="9346"/>
                </a:cubicBezTo>
                <a:cubicBezTo>
                  <a:pt x="16023" y="10103"/>
                  <a:pt x="8977" y="11272"/>
                  <a:pt x="3453" y="11540"/>
                </a:cubicBezTo>
                <a:lnTo>
                  <a:pt x="0" y="11705"/>
                </a:lnTo>
                <a:lnTo>
                  <a:pt x="2960" y="12288"/>
                </a:lnTo>
                <a:cubicBezTo>
                  <a:pt x="4587" y="12607"/>
                  <a:pt x="6193" y="12955"/>
                  <a:pt x="6528" y="13069"/>
                </a:cubicBezTo>
                <a:cubicBezTo>
                  <a:pt x="6864" y="13183"/>
                  <a:pt x="7281" y="13379"/>
                  <a:pt x="7457" y="13504"/>
                </a:cubicBezTo>
                <a:cubicBezTo>
                  <a:pt x="7740" y="13706"/>
                  <a:pt x="8764" y="13466"/>
                  <a:pt x="14624" y="11803"/>
                </a:cubicBezTo>
                <a:cubicBezTo>
                  <a:pt x="15422" y="11577"/>
                  <a:pt x="16402" y="11088"/>
                  <a:pt x="16801" y="10718"/>
                </a:cubicBezTo>
                <a:cubicBezTo>
                  <a:pt x="17200" y="10349"/>
                  <a:pt x="18153" y="9823"/>
                  <a:pt x="18919" y="9551"/>
                </a:cubicBezTo>
                <a:cubicBezTo>
                  <a:pt x="19887" y="9207"/>
                  <a:pt x="20259" y="8860"/>
                  <a:pt x="20138" y="8409"/>
                </a:cubicBezTo>
                <a:cubicBezTo>
                  <a:pt x="20088" y="8223"/>
                  <a:pt x="19904" y="8125"/>
                  <a:pt x="19642" y="8097"/>
                </a:cubicBezTo>
                <a:close/>
              </a:path>
            </a:pathLst>
          </a:custGeom>
          <a:ln w="12700">
            <a:miter lim="400000"/>
          </a:ln>
        </p:spPr>
      </p:pic>
      <p:sp>
        <p:nvSpPr>
          <p:cNvPr id="313" name="Rectangle aux angles arrondis"/>
          <p:cNvSpPr/>
          <p:nvPr/>
        </p:nvSpPr>
        <p:spPr>
          <a:xfrm>
            <a:off x="2963964" y="2168662"/>
            <a:ext cx="2857501" cy="118168"/>
          </a:xfrm>
          <a:prstGeom prst="roundRect">
            <a:avLst>
              <a:gd name="adj" fmla="val 50000"/>
            </a:avLst>
          </a:prstGeom>
          <a:solidFill>
            <a:srgbClr val="00F900"/>
          </a:solidFill>
          <a:ln w="12700">
            <a:miter lim="400000"/>
          </a:ln>
        </p:spPr>
        <p:txBody>
          <a:bodyPr lIns="25400" tIns="25400" rIns="25400" bIns="25400" anchor="ctr"/>
          <a:lstStyle/>
          <a:p>
            <a:pPr>
              <a:defRPr sz="5000" b="0">
                <a:solidFill>
                  <a:srgbClr val="FFFFFF"/>
                </a:solidFill>
                <a:latin typeface="+mn-lt"/>
                <a:ea typeface="+mn-ea"/>
                <a:cs typeface="+mn-cs"/>
                <a:sym typeface="Helvetica Neue Light"/>
              </a:defRPr>
            </a:pPr>
            <a:endParaRPr sz="2500"/>
          </a:p>
        </p:txBody>
      </p:sp>
      <p:sp>
        <p:nvSpPr>
          <p:cNvPr id="314" name="Rectangle aux angles arrondis"/>
          <p:cNvSpPr/>
          <p:nvPr/>
        </p:nvSpPr>
        <p:spPr>
          <a:xfrm>
            <a:off x="4105613" y="3704853"/>
            <a:ext cx="2857501" cy="118168"/>
          </a:xfrm>
          <a:prstGeom prst="roundRect">
            <a:avLst>
              <a:gd name="adj" fmla="val 50000"/>
            </a:avLst>
          </a:prstGeom>
          <a:solidFill>
            <a:srgbClr val="DC602A"/>
          </a:solidFill>
          <a:ln w="12700">
            <a:miter lim="400000"/>
          </a:ln>
        </p:spPr>
        <p:txBody>
          <a:bodyPr lIns="25400" tIns="25400" rIns="25400" bIns="25400" anchor="ctr"/>
          <a:lstStyle/>
          <a:p>
            <a:pPr>
              <a:defRPr sz="5000" b="0">
                <a:solidFill>
                  <a:srgbClr val="FFFFFF"/>
                </a:solidFill>
                <a:latin typeface="+mn-lt"/>
                <a:ea typeface="+mn-ea"/>
                <a:cs typeface="+mn-cs"/>
                <a:sym typeface="Helvetica Neue Light"/>
              </a:defRPr>
            </a:pPr>
            <a:endParaRPr sz="2500"/>
          </a:p>
        </p:txBody>
      </p:sp>
      <p:sp>
        <p:nvSpPr>
          <p:cNvPr id="315" name="Paris (+02)"/>
          <p:cNvSpPr txBox="1"/>
          <p:nvPr/>
        </p:nvSpPr>
        <p:spPr>
          <a:xfrm>
            <a:off x="8877531" y="2993808"/>
            <a:ext cx="3054199" cy="12979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normAutofit/>
          </a:bodyPr>
          <a:lstStyle>
            <a:lvl1pPr>
              <a:defRPr sz="6000" b="0">
                <a:solidFill>
                  <a:srgbClr val="818080"/>
                </a:solidFill>
                <a:latin typeface="Helvetica Neue Thin"/>
                <a:ea typeface="Helvetica Neue Thin"/>
                <a:cs typeface="Helvetica Neue Thin"/>
                <a:sym typeface="Helvetica Neue Thin"/>
              </a:defRPr>
            </a:lvl1pPr>
          </a:lstStyle>
          <a:p>
            <a:r>
              <a:rPr sz="3000"/>
              <a:t>Paris (+02)</a:t>
            </a:r>
          </a:p>
        </p:txBody>
      </p:sp>
      <p:sp>
        <p:nvSpPr>
          <p:cNvPr id="316" name="Istanbul (+03)"/>
          <p:cNvSpPr txBox="1"/>
          <p:nvPr/>
        </p:nvSpPr>
        <p:spPr>
          <a:xfrm>
            <a:off x="8877531" y="1553368"/>
            <a:ext cx="3054199" cy="12979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normAutofit/>
          </a:bodyPr>
          <a:lstStyle>
            <a:lvl1pPr>
              <a:defRPr sz="6000" b="0">
                <a:solidFill>
                  <a:srgbClr val="818080"/>
                </a:solidFill>
                <a:latin typeface="Helvetica Neue Thin"/>
                <a:ea typeface="Helvetica Neue Thin"/>
                <a:cs typeface="Helvetica Neue Thin"/>
                <a:sym typeface="Helvetica Neue Thin"/>
              </a:defRPr>
            </a:lvl1pPr>
          </a:lstStyle>
          <a:p>
            <a:r>
              <a:rPr sz="3000"/>
              <a:t>Istanbul (+03)</a:t>
            </a:r>
          </a:p>
        </p:txBody>
      </p:sp>
      <p:sp>
        <p:nvSpPr>
          <p:cNvPr id="317" name="Ligne"/>
          <p:cNvSpPr/>
          <p:nvPr/>
        </p:nvSpPr>
        <p:spPr>
          <a:xfrm flipV="1">
            <a:off x="4083365" y="3802370"/>
            <a:ext cx="1" cy="2358557"/>
          </a:xfrm>
          <a:prstGeom prst="line">
            <a:avLst/>
          </a:prstGeom>
          <a:ln w="12700">
            <a:solidFill>
              <a:srgbClr val="FF2600"/>
            </a:solidFill>
            <a:custDash>
              <a:ds d="600000" sp="600000"/>
            </a:custDash>
            <a:miter lim="400000"/>
          </a:ln>
        </p:spPr>
        <p:txBody>
          <a:bodyPr lIns="25400" tIns="25400" rIns="25400" bIns="25400" anchor="ctr"/>
          <a:lstStyle/>
          <a:p>
            <a:pPr>
              <a:defRPr sz="5000" b="0">
                <a:solidFill>
                  <a:srgbClr val="FFFFFF"/>
                </a:solidFill>
                <a:latin typeface="+mn-lt"/>
                <a:ea typeface="+mn-ea"/>
                <a:cs typeface="+mn-cs"/>
                <a:sym typeface="Helvetica Neue Light"/>
              </a:defRPr>
            </a:pPr>
            <a:endParaRPr sz="2500"/>
          </a:p>
        </p:txBody>
      </p:sp>
      <p:sp>
        <p:nvSpPr>
          <p:cNvPr id="318" name="Jun 7th 2018…"/>
          <p:cNvSpPr txBox="1"/>
          <p:nvPr/>
        </p:nvSpPr>
        <p:spPr>
          <a:xfrm>
            <a:off x="3330001" y="5909700"/>
            <a:ext cx="1506727" cy="8705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normAutofit/>
          </a:bodyPr>
          <a:lstStyle/>
          <a:p>
            <a:pPr>
              <a:defRPr sz="2200" b="0">
                <a:solidFill>
                  <a:srgbClr val="DC602A"/>
                </a:solidFill>
                <a:latin typeface="American Typewriter"/>
                <a:ea typeface="American Typewriter"/>
                <a:cs typeface="American Typewriter"/>
                <a:sym typeface="American Typewriter"/>
              </a:defRPr>
            </a:pPr>
            <a:r>
              <a:rPr sz="1100"/>
              <a:t>Jun 7th 2018 </a:t>
            </a:r>
          </a:p>
          <a:p>
            <a:pPr>
              <a:defRPr sz="2200" b="0">
                <a:solidFill>
                  <a:srgbClr val="DC602A"/>
                </a:solidFill>
                <a:latin typeface="American Typewriter"/>
                <a:ea typeface="American Typewriter"/>
                <a:cs typeface="American Typewriter"/>
                <a:sym typeface="American Typewriter"/>
              </a:defRPr>
            </a:pPr>
            <a:r>
              <a:rPr sz="1100"/>
              <a:t>22h  (+ 00h)</a:t>
            </a:r>
          </a:p>
        </p:txBody>
      </p:sp>
      <p:sp>
        <p:nvSpPr>
          <p:cNvPr id="319" name="Ligne"/>
          <p:cNvSpPr/>
          <p:nvPr/>
        </p:nvSpPr>
        <p:spPr>
          <a:xfrm flipV="1">
            <a:off x="6970301" y="3814092"/>
            <a:ext cx="1" cy="2335113"/>
          </a:xfrm>
          <a:prstGeom prst="line">
            <a:avLst/>
          </a:prstGeom>
          <a:ln w="12700">
            <a:solidFill>
              <a:srgbClr val="FF2600"/>
            </a:solidFill>
            <a:custDash>
              <a:ds d="600000" sp="600000"/>
            </a:custDash>
            <a:miter lim="400000"/>
          </a:ln>
        </p:spPr>
        <p:txBody>
          <a:bodyPr lIns="25400" tIns="25400" rIns="25400" bIns="25400" anchor="ctr"/>
          <a:lstStyle/>
          <a:p>
            <a:pPr>
              <a:defRPr sz="5000" b="0">
                <a:solidFill>
                  <a:srgbClr val="FFFFFF"/>
                </a:solidFill>
                <a:latin typeface="+mn-lt"/>
                <a:ea typeface="+mn-ea"/>
                <a:cs typeface="+mn-cs"/>
                <a:sym typeface="Helvetica Neue Light"/>
              </a:defRPr>
            </a:pPr>
            <a:endParaRPr sz="2500"/>
          </a:p>
        </p:txBody>
      </p:sp>
      <p:sp>
        <p:nvSpPr>
          <p:cNvPr id="320" name="Jun 8th 2018…"/>
          <p:cNvSpPr txBox="1"/>
          <p:nvPr/>
        </p:nvSpPr>
        <p:spPr>
          <a:xfrm>
            <a:off x="6216938" y="5909699"/>
            <a:ext cx="1506727" cy="8705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normAutofit/>
          </a:bodyPr>
          <a:lstStyle/>
          <a:p>
            <a:pPr>
              <a:defRPr sz="2200" b="0">
                <a:solidFill>
                  <a:srgbClr val="DC602A"/>
                </a:solidFill>
                <a:latin typeface="American Typewriter"/>
                <a:ea typeface="American Typewriter"/>
                <a:cs typeface="American Typewriter"/>
                <a:sym typeface="American Typewriter"/>
              </a:defRPr>
            </a:pPr>
            <a:r>
              <a:rPr sz="1100" dirty="0"/>
              <a:t>Jun 8th 2018 </a:t>
            </a:r>
          </a:p>
          <a:p>
            <a:pPr>
              <a:defRPr sz="2200" b="0">
                <a:solidFill>
                  <a:srgbClr val="DC602A"/>
                </a:solidFill>
                <a:latin typeface="American Typewriter"/>
                <a:ea typeface="American Typewriter"/>
                <a:cs typeface="American Typewriter"/>
                <a:sym typeface="American Typewriter"/>
              </a:defRPr>
            </a:pPr>
            <a:r>
              <a:rPr sz="1100" dirty="0"/>
              <a:t>21h59  (+ 0</a:t>
            </a:r>
            <a:r>
              <a:rPr lang="fr-FR" sz="1100" dirty="0"/>
              <a:t>0</a:t>
            </a:r>
            <a:r>
              <a:rPr sz="1100" dirty="0"/>
              <a:t>h)</a:t>
            </a:r>
          </a:p>
        </p:txBody>
      </p:sp>
      <p:sp>
        <p:nvSpPr>
          <p:cNvPr id="321" name="Ligne"/>
          <p:cNvSpPr/>
          <p:nvPr/>
        </p:nvSpPr>
        <p:spPr>
          <a:xfrm flipV="1">
            <a:off x="5817658" y="2246806"/>
            <a:ext cx="1" cy="3840205"/>
          </a:xfrm>
          <a:prstGeom prst="line">
            <a:avLst/>
          </a:prstGeom>
          <a:ln w="12700">
            <a:solidFill>
              <a:srgbClr val="00F900"/>
            </a:solidFill>
            <a:custDash>
              <a:ds d="600000" sp="600000"/>
            </a:custDash>
            <a:miter lim="400000"/>
          </a:ln>
        </p:spPr>
        <p:txBody>
          <a:bodyPr lIns="25400" tIns="25400" rIns="25400" bIns="25400" anchor="ctr"/>
          <a:lstStyle/>
          <a:p>
            <a:pPr>
              <a:defRPr sz="5000" b="0">
                <a:solidFill>
                  <a:srgbClr val="FFFFFF"/>
                </a:solidFill>
                <a:latin typeface="+mn-lt"/>
                <a:ea typeface="+mn-ea"/>
                <a:cs typeface="+mn-cs"/>
                <a:sym typeface="Helvetica Neue Light"/>
              </a:defRPr>
            </a:pPr>
            <a:endParaRPr sz="2500"/>
          </a:p>
        </p:txBody>
      </p:sp>
      <p:sp>
        <p:nvSpPr>
          <p:cNvPr id="322" name="Jun 8th 2018…"/>
          <p:cNvSpPr txBox="1"/>
          <p:nvPr/>
        </p:nvSpPr>
        <p:spPr>
          <a:xfrm>
            <a:off x="5064294" y="5909700"/>
            <a:ext cx="1506727" cy="8705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normAutofit/>
          </a:bodyPr>
          <a:lstStyle/>
          <a:p>
            <a:pPr>
              <a:defRPr sz="2200" b="0">
                <a:solidFill>
                  <a:srgbClr val="00F900"/>
                </a:solidFill>
                <a:latin typeface="American Typewriter"/>
                <a:ea typeface="American Typewriter"/>
                <a:cs typeface="American Typewriter"/>
                <a:sym typeface="American Typewriter"/>
              </a:defRPr>
            </a:pPr>
            <a:r>
              <a:rPr sz="1100" dirty="0"/>
              <a:t>Jun 8th 2018 </a:t>
            </a:r>
          </a:p>
          <a:p>
            <a:pPr>
              <a:defRPr sz="2200" b="0">
                <a:solidFill>
                  <a:srgbClr val="00F900"/>
                </a:solidFill>
                <a:latin typeface="American Typewriter"/>
                <a:ea typeface="American Typewriter"/>
                <a:cs typeface="American Typewriter"/>
                <a:sym typeface="American Typewriter"/>
              </a:defRPr>
            </a:pPr>
            <a:r>
              <a:rPr sz="1100" dirty="0"/>
              <a:t>2</a:t>
            </a:r>
            <a:r>
              <a:rPr lang="fr-FR" sz="1100" dirty="0"/>
              <a:t>0</a:t>
            </a:r>
            <a:r>
              <a:rPr sz="1100" dirty="0"/>
              <a:t>h59  (+ 00h)</a:t>
            </a:r>
          </a:p>
        </p:txBody>
      </p:sp>
      <p:sp>
        <p:nvSpPr>
          <p:cNvPr id="323" name="Ligne"/>
          <p:cNvSpPr/>
          <p:nvPr/>
        </p:nvSpPr>
        <p:spPr>
          <a:xfrm flipV="1">
            <a:off x="2958526" y="2310306"/>
            <a:ext cx="1" cy="3840205"/>
          </a:xfrm>
          <a:prstGeom prst="line">
            <a:avLst/>
          </a:prstGeom>
          <a:ln w="12700">
            <a:solidFill>
              <a:srgbClr val="00F900"/>
            </a:solidFill>
            <a:custDash>
              <a:ds d="600000" sp="600000"/>
            </a:custDash>
            <a:miter lim="400000"/>
          </a:ln>
        </p:spPr>
        <p:txBody>
          <a:bodyPr lIns="25400" tIns="25400" rIns="25400" bIns="25400" anchor="ctr"/>
          <a:lstStyle/>
          <a:p>
            <a:pPr>
              <a:defRPr sz="5000" b="0">
                <a:solidFill>
                  <a:srgbClr val="FFFFFF"/>
                </a:solidFill>
                <a:latin typeface="+mn-lt"/>
                <a:ea typeface="+mn-ea"/>
                <a:cs typeface="+mn-cs"/>
                <a:sym typeface="Helvetica Neue Light"/>
              </a:defRPr>
            </a:pPr>
            <a:endParaRPr sz="2500"/>
          </a:p>
        </p:txBody>
      </p:sp>
      <p:sp>
        <p:nvSpPr>
          <p:cNvPr id="324" name="Jun 7th 2018…"/>
          <p:cNvSpPr txBox="1"/>
          <p:nvPr/>
        </p:nvSpPr>
        <p:spPr>
          <a:xfrm>
            <a:off x="2205163" y="5909700"/>
            <a:ext cx="1506727" cy="8705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normAutofit/>
          </a:bodyPr>
          <a:lstStyle/>
          <a:p>
            <a:pPr>
              <a:defRPr sz="2200" b="0">
                <a:solidFill>
                  <a:srgbClr val="00F900"/>
                </a:solidFill>
                <a:latin typeface="American Typewriter"/>
                <a:ea typeface="American Typewriter"/>
                <a:cs typeface="American Typewriter"/>
                <a:sym typeface="American Typewriter"/>
              </a:defRPr>
            </a:pPr>
            <a:r>
              <a:rPr sz="1100"/>
              <a:t>Jun 7th 2018 </a:t>
            </a:r>
          </a:p>
          <a:p>
            <a:pPr>
              <a:defRPr sz="2200" b="0">
                <a:solidFill>
                  <a:srgbClr val="00F900"/>
                </a:solidFill>
                <a:latin typeface="American Typewriter"/>
                <a:ea typeface="American Typewriter"/>
                <a:cs typeface="American Typewriter"/>
                <a:sym typeface="American Typewriter"/>
              </a:defRPr>
            </a:pPr>
            <a:r>
              <a:rPr sz="1100"/>
              <a:t>21h  (+ 00h)</a:t>
            </a:r>
          </a:p>
        </p:txBody>
      </p:sp>
      <p:sp>
        <p:nvSpPr>
          <p:cNvPr id="327" name="only if it’s June 8th - Paris time"/>
          <p:cNvSpPr txBox="1"/>
          <p:nvPr/>
        </p:nvSpPr>
        <p:spPr>
          <a:xfrm>
            <a:off x="736600" y="294449"/>
            <a:ext cx="10718800" cy="6665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ormAutofit/>
          </a:bodyPr>
          <a:lstStyle/>
          <a:p>
            <a:pPr algn="l">
              <a:defRPr sz="6000" b="0">
                <a:solidFill>
                  <a:srgbClr val="4EA7EF"/>
                </a:solidFill>
                <a:latin typeface="Helvetica Neue Thin"/>
                <a:ea typeface="Helvetica Neue Thin"/>
                <a:cs typeface="Helvetica Neue Thin"/>
                <a:sym typeface="Helvetica Neue Thin"/>
              </a:defRPr>
            </a:pPr>
            <a:r>
              <a:rPr lang="fr-FR" sz="3000" b="1" dirty="0" err="1">
                <a:solidFill>
                  <a:schemeClr val="bg1"/>
                </a:solidFill>
                <a:latin typeface="Helvetica Neue"/>
                <a:ea typeface="Helvetica Neue"/>
                <a:cs typeface="Helvetica Neue"/>
                <a:sym typeface="Helvetica Neue"/>
              </a:rPr>
              <a:t>Answer</a:t>
            </a:r>
            <a:r>
              <a:rPr lang="fr-FR" sz="3000" b="1" dirty="0">
                <a:solidFill>
                  <a:schemeClr val="bg1"/>
                </a:solidFill>
                <a:latin typeface="Helvetica Neue"/>
                <a:ea typeface="Helvetica Neue"/>
                <a:cs typeface="Helvetica Neue"/>
                <a:sym typeface="Helvetica Neue"/>
              </a:rPr>
              <a:t>:</a:t>
            </a:r>
            <a:r>
              <a:rPr lang="fr-FR" sz="3000" b="1" dirty="0">
                <a:solidFill>
                  <a:srgbClr val="DC602A"/>
                </a:solidFill>
                <a:latin typeface="Helvetica Neue"/>
                <a:ea typeface="Helvetica Neue"/>
                <a:cs typeface="Helvetica Neue"/>
                <a:sym typeface="Helvetica Neue"/>
              </a:rPr>
              <a:t> </a:t>
            </a:r>
            <a:r>
              <a:rPr sz="3000" b="1" dirty="0">
                <a:solidFill>
                  <a:srgbClr val="02F900"/>
                </a:solidFill>
                <a:latin typeface="Helvetica Neue"/>
                <a:ea typeface="Helvetica Neue"/>
                <a:cs typeface="Helvetica Neue"/>
                <a:sym typeface="Helvetica Neue"/>
              </a:rPr>
              <a:t>June </a:t>
            </a:r>
            <a:r>
              <a:rPr lang="fr-FR" sz="3000" b="1" dirty="0">
                <a:solidFill>
                  <a:srgbClr val="02F900"/>
                </a:solidFill>
                <a:latin typeface="Helvetica Neue"/>
                <a:ea typeface="Helvetica Neue"/>
                <a:cs typeface="Helvetica Neue"/>
                <a:sym typeface="Helvetica Neue"/>
              </a:rPr>
              <a:t>9</a:t>
            </a:r>
            <a:r>
              <a:rPr sz="3000" b="1" baseline="30000" dirty="0" err="1">
                <a:solidFill>
                  <a:srgbClr val="02F900"/>
                </a:solidFill>
                <a:latin typeface="Helvetica Neue"/>
                <a:ea typeface="Helvetica Neue"/>
                <a:cs typeface="Helvetica Neue"/>
                <a:sym typeface="Helvetica Neue"/>
              </a:rPr>
              <a:t>th</a:t>
            </a:r>
            <a:r>
              <a:rPr lang="fr-FR" sz="3000" b="1" dirty="0">
                <a:solidFill>
                  <a:srgbClr val="DC602A"/>
                </a:solidFill>
                <a:latin typeface="Helvetica Neue"/>
                <a:ea typeface="Helvetica Neue"/>
                <a:cs typeface="Helvetica Neue"/>
                <a:sym typeface="Helvetica Neue"/>
              </a:rPr>
              <a:t> </a:t>
            </a:r>
            <a:r>
              <a:rPr lang="fr-FR" sz="3000" dirty="0">
                <a:solidFill>
                  <a:srgbClr val="FFFFFF"/>
                </a:solidFill>
              </a:rPr>
              <a:t>- if </a:t>
            </a:r>
            <a:r>
              <a:rPr lang="fr-FR" sz="3000" dirty="0" err="1">
                <a:solidFill>
                  <a:srgbClr val="FFFFFF"/>
                </a:solidFill>
              </a:rPr>
              <a:t>it’s</a:t>
            </a:r>
            <a:r>
              <a:rPr sz="3000" b="1" dirty="0">
                <a:solidFill>
                  <a:srgbClr val="DC602A"/>
                </a:solidFill>
                <a:latin typeface="Helvetica Neue"/>
                <a:ea typeface="Helvetica Neue"/>
                <a:cs typeface="Helvetica Neue"/>
                <a:sym typeface="Helvetica Neue"/>
              </a:rPr>
              <a:t> </a:t>
            </a:r>
            <a:r>
              <a:rPr lang="fr-FR" sz="3000" b="1" dirty="0">
                <a:solidFill>
                  <a:srgbClr val="02F900"/>
                </a:solidFill>
                <a:latin typeface="Helvetica Neue"/>
                <a:ea typeface="Helvetica Neue"/>
                <a:cs typeface="Helvetica Neue"/>
                <a:sym typeface="Helvetica Neue"/>
              </a:rPr>
              <a:t>Istanbul </a:t>
            </a:r>
            <a:r>
              <a:rPr sz="3000" b="1" dirty="0">
                <a:solidFill>
                  <a:srgbClr val="02F900"/>
                </a:solidFill>
                <a:latin typeface="Helvetica Neue"/>
                <a:ea typeface="Helvetica Neue"/>
                <a:cs typeface="Helvetica Neue"/>
                <a:sym typeface="Helvetica Neue"/>
              </a:rPr>
              <a:t>time </a:t>
            </a:r>
          </a:p>
        </p:txBody>
      </p:sp>
      <p:sp>
        <p:nvSpPr>
          <p:cNvPr id="5" name="Event 1 ?">
            <a:extLst>
              <a:ext uri="{FF2B5EF4-FFF2-40B4-BE49-F238E27FC236}">
                <a16:creationId xmlns:a16="http://schemas.microsoft.com/office/drawing/2014/main" id="{2854283B-DD49-57D8-F767-2D12087ACD78}"/>
              </a:ext>
            </a:extLst>
          </p:cNvPr>
          <p:cNvSpPr txBox="1"/>
          <p:nvPr/>
        </p:nvSpPr>
        <p:spPr>
          <a:xfrm>
            <a:off x="5622167" y="4646235"/>
            <a:ext cx="1616411" cy="50221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normAutofit/>
          </a:bodyPr>
          <a:lstStyle>
            <a:lvl1pPr>
              <a:defRPr sz="3100" b="0">
                <a:solidFill>
                  <a:srgbClr val="4EA8F0"/>
                </a:solidFill>
                <a:latin typeface="American Typewriter"/>
                <a:ea typeface="American Typewriter"/>
                <a:cs typeface="American Typewriter"/>
                <a:sym typeface="American Typewriter"/>
              </a:defRPr>
            </a:lvl1pPr>
          </a:lstStyle>
          <a:p>
            <a:pPr algn="ctr"/>
            <a:r>
              <a:rPr lang="fr-FR" sz="2400" dirty="0">
                <a:solidFill>
                  <a:srgbClr val="D2D3D4"/>
                </a:solidFill>
              </a:rPr>
              <a:t>?</a:t>
            </a:r>
            <a:endParaRPr sz="2400" dirty="0">
              <a:solidFill>
                <a:srgbClr val="D2D3D4"/>
              </a:solidFill>
            </a:endParaRPr>
          </a:p>
        </p:txBody>
      </p:sp>
      <p:pic>
        <p:nvPicPr>
          <p:cNvPr id="6" name="pasted-image.pdf" descr="pasted-image.pdf">
            <a:extLst>
              <a:ext uri="{FF2B5EF4-FFF2-40B4-BE49-F238E27FC236}">
                <a16:creationId xmlns:a16="http://schemas.microsoft.com/office/drawing/2014/main" id="{52CD6F83-CD02-1983-0649-5087C49958F2}"/>
              </a:ext>
            </a:extLst>
          </p:cNvPr>
          <p:cNvPicPr>
            <a:picLocks noChangeAspect="1"/>
          </p:cNvPicPr>
          <p:nvPr/>
        </p:nvPicPr>
        <p:blipFill>
          <a:blip r:embed="rId3">
            <a:duotone>
              <a:schemeClr val="bg2">
                <a:shade val="45000"/>
                <a:satMod val="135000"/>
              </a:schemeClr>
              <a:prstClr val="white"/>
            </a:duotone>
          </a:blip>
          <a:stretch>
            <a:fillRect/>
          </a:stretch>
        </p:blipFill>
        <p:spPr>
          <a:xfrm>
            <a:off x="6224370" y="5154403"/>
            <a:ext cx="331425" cy="269283"/>
          </a:xfrm>
          <a:prstGeom prst="rect">
            <a:avLst/>
          </a:prstGeom>
          <a:ln w="12700">
            <a:miter lim="400000"/>
          </a:ln>
        </p:spPr>
      </p:pic>
      <p:sp>
        <p:nvSpPr>
          <p:cNvPr id="7" name="Jun 7th 2018…">
            <a:extLst>
              <a:ext uri="{FF2B5EF4-FFF2-40B4-BE49-F238E27FC236}">
                <a16:creationId xmlns:a16="http://schemas.microsoft.com/office/drawing/2014/main" id="{36608659-002F-4B90-B99C-A7D12E7D127A}"/>
              </a:ext>
            </a:extLst>
          </p:cNvPr>
          <p:cNvSpPr txBox="1"/>
          <p:nvPr/>
        </p:nvSpPr>
        <p:spPr>
          <a:xfrm>
            <a:off x="5636591" y="5278614"/>
            <a:ext cx="1506727" cy="8705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normAutofit/>
          </a:bodyPr>
          <a:lstStyle/>
          <a:p>
            <a:pPr algn="ctr">
              <a:defRPr sz="2200" b="0">
                <a:solidFill>
                  <a:srgbClr val="DC602A"/>
                </a:solidFill>
                <a:latin typeface="American Typewriter"/>
                <a:ea typeface="American Typewriter"/>
                <a:cs typeface="American Typewriter"/>
                <a:sym typeface="American Typewriter"/>
              </a:defRPr>
            </a:pPr>
            <a:r>
              <a:rPr sz="1100" dirty="0">
                <a:solidFill>
                  <a:srgbClr val="D2D3D4"/>
                </a:solidFill>
              </a:rPr>
              <a:t>Jun </a:t>
            </a:r>
            <a:r>
              <a:rPr lang="fr-FR" sz="1100" dirty="0">
                <a:solidFill>
                  <a:srgbClr val="D2D3D4"/>
                </a:solidFill>
              </a:rPr>
              <a:t>8</a:t>
            </a:r>
            <a:r>
              <a:rPr sz="1100" dirty="0" err="1">
                <a:solidFill>
                  <a:srgbClr val="D2D3D4"/>
                </a:solidFill>
              </a:rPr>
              <a:t>th</a:t>
            </a:r>
            <a:r>
              <a:rPr sz="1100" dirty="0">
                <a:solidFill>
                  <a:srgbClr val="D2D3D4"/>
                </a:solidFill>
              </a:rPr>
              <a:t> 2018 </a:t>
            </a:r>
          </a:p>
          <a:p>
            <a:pPr algn="ctr">
              <a:defRPr sz="2200" b="0">
                <a:solidFill>
                  <a:srgbClr val="DC602A"/>
                </a:solidFill>
                <a:latin typeface="American Typewriter"/>
                <a:ea typeface="American Typewriter"/>
                <a:cs typeface="American Typewriter"/>
                <a:sym typeface="American Typewriter"/>
              </a:defRPr>
            </a:pPr>
            <a:r>
              <a:rPr sz="1100" dirty="0">
                <a:solidFill>
                  <a:srgbClr val="D2D3D4"/>
                </a:solidFill>
              </a:rPr>
              <a:t>2</a:t>
            </a:r>
            <a:r>
              <a:rPr lang="fr-FR" sz="1100" dirty="0">
                <a:solidFill>
                  <a:srgbClr val="D2D3D4"/>
                </a:solidFill>
              </a:rPr>
              <a:t>1</a:t>
            </a:r>
            <a:r>
              <a:rPr sz="1100" dirty="0">
                <a:solidFill>
                  <a:srgbClr val="D2D3D4"/>
                </a:solidFill>
              </a:rPr>
              <a:t>h</a:t>
            </a:r>
            <a:r>
              <a:rPr lang="fr-FR" sz="1100" dirty="0">
                <a:solidFill>
                  <a:srgbClr val="D2D3D4"/>
                </a:solidFill>
              </a:rPr>
              <a:t>10</a:t>
            </a:r>
            <a:r>
              <a:rPr sz="1100" dirty="0">
                <a:solidFill>
                  <a:srgbClr val="D2D3D4"/>
                </a:solidFill>
              </a:rPr>
              <a:t>  (+ 00h)</a:t>
            </a:r>
          </a:p>
        </p:txBody>
      </p:sp>
      <p:cxnSp>
        <p:nvCxnSpPr>
          <p:cNvPr id="2" name="Connecteur droit 1">
            <a:extLst>
              <a:ext uri="{FF2B5EF4-FFF2-40B4-BE49-F238E27FC236}">
                <a16:creationId xmlns:a16="http://schemas.microsoft.com/office/drawing/2014/main" id="{7C9C673D-864E-5689-C214-C9E37C4FB6BE}"/>
              </a:ext>
            </a:extLst>
          </p:cNvPr>
          <p:cNvCxnSpPr>
            <a:cxnSpLocks/>
          </p:cNvCxnSpPr>
          <p:nvPr/>
        </p:nvCxnSpPr>
        <p:spPr>
          <a:xfrm>
            <a:off x="5024770" y="4956414"/>
            <a:ext cx="0" cy="644400"/>
          </a:xfrm>
          <a:prstGeom prst="line">
            <a:avLst/>
          </a:prstGeom>
          <a:noFill/>
          <a:ln w="57150" cap="flat">
            <a:solidFill>
              <a:srgbClr val="818080"/>
            </a:solidFill>
            <a:prstDash val="sysDash"/>
            <a:miter lim="400000"/>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4041048252"/>
      </p:ext>
    </p:extLst>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9" name="Istanbul lead-xlarge.jpg" descr="Istanbul lead-xlarge.jpg"/>
          <p:cNvPicPr>
            <a:picLocks noChangeAspect="1"/>
          </p:cNvPicPr>
          <p:nvPr/>
        </p:nvPicPr>
        <p:blipFill>
          <a:blip r:embed="rId3"/>
          <a:stretch>
            <a:fillRect/>
          </a:stretch>
        </p:blipFill>
        <p:spPr>
          <a:xfrm>
            <a:off x="-176324" y="-230399"/>
            <a:ext cx="12804053" cy="8042545"/>
          </a:xfrm>
          <a:prstGeom prst="rect">
            <a:avLst/>
          </a:prstGeom>
          <a:ln w="12700">
            <a:miter lim="400000"/>
          </a:ln>
        </p:spPr>
      </p:pic>
      <p:sp>
        <p:nvSpPr>
          <p:cNvPr id="2" name="Rectangle 1">
            <a:extLst>
              <a:ext uri="{FF2B5EF4-FFF2-40B4-BE49-F238E27FC236}">
                <a16:creationId xmlns:a16="http://schemas.microsoft.com/office/drawing/2014/main" id="{863D8BAF-4ADD-8F91-2BB9-5529F12C47FF}"/>
              </a:ext>
            </a:extLst>
          </p:cNvPr>
          <p:cNvSpPr/>
          <p:nvPr/>
        </p:nvSpPr>
        <p:spPr>
          <a:xfrm>
            <a:off x="0" y="4829784"/>
            <a:ext cx="12192000" cy="1276281"/>
          </a:xfrm>
          <a:prstGeom prst="rect">
            <a:avLst/>
          </a:prstGeom>
          <a:solidFill>
            <a:schemeClr val="tx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TextBox 6">
            <a:extLst>
              <a:ext uri="{FF2B5EF4-FFF2-40B4-BE49-F238E27FC236}">
                <a16:creationId xmlns:a16="http://schemas.microsoft.com/office/drawing/2014/main" id="{C4BE5B75-E2F4-02D7-CB19-5890D551183A}"/>
              </a:ext>
            </a:extLst>
          </p:cNvPr>
          <p:cNvSpPr txBox="1"/>
          <p:nvPr/>
        </p:nvSpPr>
        <p:spPr>
          <a:xfrm>
            <a:off x="498796" y="5225364"/>
            <a:ext cx="9588179" cy="523220"/>
          </a:xfrm>
          <a:prstGeom prst="rect">
            <a:avLst/>
          </a:prstGeom>
          <a:noFill/>
        </p:spPr>
        <p:txBody>
          <a:bodyPr wrap="square" lIns="91440" tIns="45720" rIns="91440" bIns="45720" rtlCol="0" anchor="ctr">
            <a:spAutoFit/>
          </a:bodyPr>
          <a:lstStyle/>
          <a:p>
            <a:pPr>
              <a:defRPr sz="6700" b="0">
                <a:solidFill>
                  <a:srgbClr val="FFFFFF"/>
                </a:solidFill>
                <a:latin typeface="Helvetica Neue Thin"/>
                <a:ea typeface="Helvetica Neue Thin"/>
                <a:cs typeface="Helvetica Neue Thin"/>
                <a:sym typeface="Helvetica Neue Thin"/>
              </a:defRPr>
            </a:pPr>
            <a:r>
              <a:rPr lang="fr-FR" sz="2800" b="1" cap="all" dirty="0">
                <a:solidFill>
                  <a:srgbClr val="F9D45F"/>
                </a:solidFill>
                <a:latin typeface="Alte Haas Grotesk"/>
                <a:ea typeface="Helvetica Neue Thin"/>
                <a:sym typeface="Helvetica Neue"/>
              </a:rPr>
              <a:t>June 8th for Paris</a:t>
            </a:r>
            <a:r>
              <a:rPr lang="fr-FR" sz="2800" b="1" cap="all" dirty="0">
                <a:solidFill>
                  <a:srgbClr val="F9D45F"/>
                </a:solidFill>
                <a:latin typeface="Alte Haas Grotesk"/>
                <a:ea typeface="Helvetica Neue Thin"/>
              </a:rPr>
              <a:t>  </a:t>
            </a:r>
            <a:r>
              <a:rPr lang="fr-FR" sz="2800" b="1" cap="all" dirty="0">
                <a:solidFill>
                  <a:srgbClr val="FAFCD7"/>
                </a:solidFill>
                <a:latin typeface="Alte Haas Grotesk"/>
                <a:ea typeface="Helvetica Neue Thin"/>
                <a:sym typeface="Helvetica Neue"/>
              </a:rPr>
              <a:t>June 9th for Istanbul</a:t>
            </a:r>
            <a:endParaRPr lang="fr-FR" sz="2800" b="1" dirty="0">
              <a:solidFill>
                <a:srgbClr val="F7CE7F"/>
              </a:solidFill>
              <a:latin typeface="Helvetica Neue"/>
              <a:ea typeface="Helvetica Neue"/>
              <a:cs typeface="Helvetica Neue"/>
              <a:sym typeface="Helvetica Neue"/>
            </a:endParaRPr>
          </a:p>
        </p:txBody>
      </p:sp>
    </p:spTree>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Loki finale almost included a Miss Minutes fight scene, director reveals |  GamesRadar+">
            <a:extLst>
              <a:ext uri="{FF2B5EF4-FFF2-40B4-BE49-F238E27FC236}">
                <a16:creationId xmlns:a16="http://schemas.microsoft.com/office/drawing/2014/main" id="{31AD1ABC-3433-80C8-303D-BD6AD874E76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689" t="3007" r="18625" b="2660"/>
          <a:stretch/>
        </p:blipFill>
        <p:spPr bwMode="auto">
          <a:xfrm>
            <a:off x="6096000" y="-112980"/>
            <a:ext cx="7144484" cy="706152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8EB3CD57-B2EC-DF16-3C3A-7F5C8F352D32}"/>
              </a:ext>
            </a:extLst>
          </p:cNvPr>
          <p:cNvSpPr/>
          <p:nvPr/>
        </p:nvSpPr>
        <p:spPr>
          <a:xfrm>
            <a:off x="-149277" y="-203529"/>
            <a:ext cx="12630837" cy="7242628"/>
          </a:xfrm>
          <a:prstGeom prst="rect">
            <a:avLst/>
          </a:prstGeom>
          <a:solidFill>
            <a:schemeClr val="tx1">
              <a:alpha val="20471"/>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 </a:t>
            </a:r>
          </a:p>
        </p:txBody>
      </p:sp>
      <p:sp>
        <p:nvSpPr>
          <p:cNvPr id="5" name="ZoneTexte 4">
            <a:extLst>
              <a:ext uri="{FF2B5EF4-FFF2-40B4-BE49-F238E27FC236}">
                <a16:creationId xmlns:a16="http://schemas.microsoft.com/office/drawing/2014/main" id="{9B3CF84B-8531-6808-A5C5-A608C27A5185}"/>
              </a:ext>
            </a:extLst>
          </p:cNvPr>
          <p:cNvSpPr txBox="1"/>
          <p:nvPr/>
        </p:nvSpPr>
        <p:spPr>
          <a:xfrm>
            <a:off x="523241" y="2905081"/>
            <a:ext cx="5146039" cy="3267763"/>
          </a:xfrm>
          <a:prstGeom prst="rect">
            <a:avLst/>
          </a:prstGeom>
          <a:solidFill>
            <a:schemeClr val="tx1">
              <a:alpha val="6937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24000" tIns="216000" rIns="251999" bIns="216000" rtlCol="0" anchor="b">
            <a:spAutoFit/>
          </a:bodyPr>
          <a:lstStyle>
            <a:defPPr>
              <a:defRPr lang="fr-FR"/>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lgn="l"/>
            <a:r>
              <a:rPr lang="fr-FR" sz="4000" b="1" dirty="0">
                <a:solidFill>
                  <a:prstClr val="white"/>
                </a:solidFill>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t>Pro-Tip </a:t>
            </a:r>
            <a:r>
              <a:rPr lang="fr-FR" sz="2400" dirty="0">
                <a:solidFill>
                  <a:prstClr val="white"/>
                </a:solidFill>
                <a:latin typeface="Helvetica Neue Light" panose="02000403000000020004" pitchFamily="2" charset="0"/>
                <a:ea typeface="Helvetica Neue Light" panose="02000403000000020004" pitchFamily="2" charset="0"/>
                <a:cs typeface="Helvetica Neue Condensed Black" panose="02000503000000020004" pitchFamily="2" charset="0"/>
              </a:rPr>
              <a:t>#2</a:t>
            </a:r>
            <a:endParaRPr lang="fr-FR" sz="4000" dirty="0">
              <a:solidFill>
                <a:prstClr val="white"/>
              </a:solidFill>
              <a:latin typeface="Helvetica Neue Light" panose="02000403000000020004" pitchFamily="2" charset="0"/>
              <a:ea typeface="Helvetica Neue Light" panose="02000403000000020004" pitchFamily="2" charset="0"/>
              <a:cs typeface="Helvetica Neue Condensed Black" panose="02000503000000020004" pitchFamily="2" charset="0"/>
            </a:endParaRPr>
          </a:p>
          <a:p>
            <a:pPr lvl="0" algn="l"/>
            <a:endParaRPr lang="fr-FR" sz="2400" dirty="0">
              <a:solidFill>
                <a:prstClr val="white"/>
              </a:solidFill>
              <a:latin typeface="Helvetica Neue Light" panose="02000403000000020004" pitchFamily="2" charset="0"/>
              <a:ea typeface="Helvetica Neue Light" panose="02000403000000020004" pitchFamily="2" charset="0"/>
              <a:cs typeface="Helvetica Neue" panose="02000503000000020004" pitchFamily="2" charset="0"/>
            </a:endParaRPr>
          </a:p>
          <a:p>
            <a:pPr lvl="0" algn="just"/>
            <a:r>
              <a:rPr lang="fr-FR" sz="2400" dirty="0">
                <a:solidFill>
                  <a:srgbClr val="FAD45F"/>
                </a:solidFill>
                <a:latin typeface="Helvetica Neue Light" panose="02000403000000020004" pitchFamily="2" charset="0"/>
                <a:ea typeface="Helvetica Neue Light" panose="02000403000000020004" pitchFamily="2" charset="0"/>
                <a:cs typeface="Helvetica Neue" panose="02000503000000020004" pitchFamily="2" charset="0"/>
              </a:rPr>
              <a:t>Ce ne sont pas des questions techniques mais métier.</a:t>
            </a:r>
          </a:p>
          <a:p>
            <a:pPr lvl="0" algn="just"/>
            <a:endParaRPr lang="fr-FR" sz="2400" dirty="0">
              <a:solidFill>
                <a:srgbClr val="FAD45F"/>
              </a:solidFill>
              <a:latin typeface="Helvetica Neue Light" panose="02000403000000020004" pitchFamily="2" charset="0"/>
              <a:ea typeface="Helvetica Neue Light" panose="02000403000000020004" pitchFamily="2" charset="0"/>
              <a:cs typeface="Helvetica Neue" panose="02000503000000020004" pitchFamily="2" charset="0"/>
            </a:endParaRPr>
          </a:p>
          <a:p>
            <a:pPr lvl="0" algn="just"/>
            <a:r>
              <a:rPr lang="fr-FR" sz="2400" dirty="0">
                <a:solidFill>
                  <a:srgbClr val="FAD45F"/>
                </a:solidFill>
                <a:latin typeface="Helvetica Neue Light" panose="02000403000000020004" pitchFamily="2" charset="0"/>
                <a:ea typeface="Helvetica Neue Light" panose="02000403000000020004" pitchFamily="2" charset="0"/>
                <a:cs typeface="Helvetica Neue" panose="02000503000000020004" pitchFamily="2" charset="0"/>
              </a:rPr>
              <a:t>Posez des questions à vos </a:t>
            </a:r>
            <a:r>
              <a:rPr lang="fr-FR" sz="2400" dirty="0" err="1">
                <a:solidFill>
                  <a:srgbClr val="FAD45F"/>
                </a:solidFill>
                <a:latin typeface="Helvetica Neue Light" panose="02000403000000020004" pitchFamily="2" charset="0"/>
                <a:ea typeface="Helvetica Neue Light" panose="02000403000000020004" pitchFamily="2" charset="0"/>
                <a:cs typeface="Helvetica Neue" panose="02000503000000020004" pitchFamily="2" charset="0"/>
              </a:rPr>
              <a:t>domain</a:t>
            </a:r>
            <a:r>
              <a:rPr lang="fr-FR" sz="2400" dirty="0">
                <a:solidFill>
                  <a:srgbClr val="FAD45F"/>
                </a:solidFill>
                <a:latin typeface="Helvetica Neue Light" panose="02000403000000020004" pitchFamily="2" charset="0"/>
                <a:ea typeface="Helvetica Neue Light" panose="02000403000000020004" pitchFamily="2" charset="0"/>
                <a:cs typeface="Helvetica Neue" panose="02000503000000020004" pitchFamily="2" charset="0"/>
              </a:rPr>
              <a:t> experts.</a:t>
            </a:r>
          </a:p>
        </p:txBody>
      </p:sp>
    </p:spTree>
    <p:extLst>
      <p:ext uri="{BB962C8B-B14F-4D97-AF65-F5344CB8AC3E}">
        <p14:creationId xmlns:p14="http://schemas.microsoft.com/office/powerpoint/2010/main" val="6109379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5 idées de randonnées autour du lac d'Annecy - Cassonade et Camembert">
            <a:extLst>
              <a:ext uri="{FF2B5EF4-FFF2-40B4-BE49-F238E27FC236}">
                <a16:creationId xmlns:a16="http://schemas.microsoft.com/office/drawing/2014/main" id="{1AEDF4D2-FC5B-175E-6D97-42ED8FA9B0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8EB3CD57-B2EC-DF16-3C3A-7F5C8F352D32}"/>
              </a:ext>
            </a:extLst>
          </p:cNvPr>
          <p:cNvSpPr/>
          <p:nvPr/>
        </p:nvSpPr>
        <p:spPr>
          <a:xfrm>
            <a:off x="-74638" y="-192314"/>
            <a:ext cx="12341277" cy="7242628"/>
          </a:xfrm>
          <a:prstGeom prst="rect">
            <a:avLst/>
          </a:prstGeom>
          <a:solidFill>
            <a:schemeClr val="tx1">
              <a:alpha val="33075"/>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 </a:t>
            </a:r>
          </a:p>
        </p:txBody>
      </p:sp>
      <p:sp>
        <p:nvSpPr>
          <p:cNvPr id="3" name="Rectangle 2">
            <a:extLst>
              <a:ext uri="{FF2B5EF4-FFF2-40B4-BE49-F238E27FC236}">
                <a16:creationId xmlns:a16="http://schemas.microsoft.com/office/drawing/2014/main" id="{EB0591A9-A019-38F5-6453-C3D17E3A2341}"/>
              </a:ext>
            </a:extLst>
          </p:cNvPr>
          <p:cNvSpPr/>
          <p:nvPr/>
        </p:nvSpPr>
        <p:spPr>
          <a:xfrm>
            <a:off x="0" y="4829784"/>
            <a:ext cx="12192000" cy="1276281"/>
          </a:xfrm>
          <a:prstGeom prst="rect">
            <a:avLst/>
          </a:prstGeom>
          <a:solidFill>
            <a:schemeClr val="tx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TextBox 6">
            <a:extLst>
              <a:ext uri="{FF2B5EF4-FFF2-40B4-BE49-F238E27FC236}">
                <a16:creationId xmlns:a16="http://schemas.microsoft.com/office/drawing/2014/main" id="{DB289F49-99BA-1236-DA01-6D6EBFF8030F}"/>
              </a:ext>
            </a:extLst>
          </p:cNvPr>
          <p:cNvSpPr txBox="1"/>
          <p:nvPr/>
        </p:nvSpPr>
        <p:spPr>
          <a:xfrm>
            <a:off x="498796" y="5225364"/>
            <a:ext cx="7635553" cy="523220"/>
          </a:xfrm>
          <a:prstGeom prst="rect">
            <a:avLst/>
          </a:prstGeom>
          <a:noFill/>
        </p:spPr>
        <p:txBody>
          <a:bodyPr wrap="square" lIns="91440" tIns="45720" rIns="91440" bIns="45720" rtlCol="0" anchor="ctr">
            <a:spAutoFit/>
          </a:bodyPr>
          <a:lstStyle/>
          <a:p>
            <a:r>
              <a:rPr lang="fr-FR" sz="2800" b="1" cap="all" dirty="0">
                <a:solidFill>
                  <a:srgbClr val="F9D45F"/>
                </a:solidFill>
                <a:latin typeface="Alte Haas Grotesk"/>
              </a:rPr>
              <a:t>Pour </a:t>
            </a:r>
            <a:r>
              <a:rPr lang="fr-FR" sz="2800" b="1" cap="all" dirty="0">
                <a:solidFill>
                  <a:srgbClr val="FAFCD7"/>
                </a:solidFill>
                <a:latin typeface="Alte Haas Grotesk"/>
              </a:rPr>
              <a:t>Aujourd’hui</a:t>
            </a:r>
          </a:p>
        </p:txBody>
      </p:sp>
    </p:spTree>
    <p:extLst>
      <p:ext uri="{BB962C8B-B14F-4D97-AF65-F5344CB8AC3E}">
        <p14:creationId xmlns:p14="http://schemas.microsoft.com/office/powerpoint/2010/main" val="293263455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Loki finale almost included a Miss Minutes fight scene, director reveals |  GamesRadar+">
            <a:extLst>
              <a:ext uri="{FF2B5EF4-FFF2-40B4-BE49-F238E27FC236}">
                <a16:creationId xmlns:a16="http://schemas.microsoft.com/office/drawing/2014/main" id="{31AD1ABC-3433-80C8-303D-BD6AD874E76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689" t="3007" r="18625" b="2660"/>
          <a:stretch/>
        </p:blipFill>
        <p:spPr bwMode="auto">
          <a:xfrm>
            <a:off x="6096000" y="-112980"/>
            <a:ext cx="7144484" cy="706152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8EB3CD57-B2EC-DF16-3C3A-7F5C8F352D32}"/>
              </a:ext>
            </a:extLst>
          </p:cNvPr>
          <p:cNvSpPr/>
          <p:nvPr/>
        </p:nvSpPr>
        <p:spPr>
          <a:xfrm>
            <a:off x="-149277" y="-203529"/>
            <a:ext cx="12630837" cy="7242628"/>
          </a:xfrm>
          <a:prstGeom prst="rect">
            <a:avLst/>
          </a:prstGeom>
          <a:solidFill>
            <a:schemeClr val="tx1">
              <a:alpha val="20471"/>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 </a:t>
            </a:r>
          </a:p>
        </p:txBody>
      </p:sp>
      <p:sp>
        <p:nvSpPr>
          <p:cNvPr id="5" name="ZoneTexte 4">
            <a:extLst>
              <a:ext uri="{FF2B5EF4-FFF2-40B4-BE49-F238E27FC236}">
                <a16:creationId xmlns:a16="http://schemas.microsoft.com/office/drawing/2014/main" id="{9B3CF84B-8531-6808-A5C5-A608C27A5185}"/>
              </a:ext>
            </a:extLst>
          </p:cNvPr>
          <p:cNvSpPr txBox="1"/>
          <p:nvPr/>
        </p:nvSpPr>
        <p:spPr>
          <a:xfrm>
            <a:off x="523241" y="2905082"/>
            <a:ext cx="5146039" cy="3267763"/>
          </a:xfrm>
          <a:prstGeom prst="rect">
            <a:avLst/>
          </a:prstGeom>
          <a:solidFill>
            <a:schemeClr val="tx1">
              <a:alpha val="6937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24000" tIns="216000" rIns="251999" bIns="216000" rtlCol="0" anchor="b">
            <a:spAutoFit/>
          </a:bodyPr>
          <a:lstStyle>
            <a:defPPr>
              <a:defRPr lang="fr-FR"/>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lgn="l"/>
            <a:r>
              <a:rPr lang="fr-FR" sz="4000" b="1" dirty="0">
                <a:solidFill>
                  <a:prstClr val="white"/>
                </a:solidFill>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t>Pro-Tip </a:t>
            </a:r>
            <a:r>
              <a:rPr lang="fr-FR" sz="2400" dirty="0">
                <a:solidFill>
                  <a:prstClr val="white"/>
                </a:solidFill>
                <a:latin typeface="Helvetica Neue Light" panose="02000403000000020004" pitchFamily="2" charset="0"/>
                <a:ea typeface="Helvetica Neue Light" panose="02000403000000020004" pitchFamily="2" charset="0"/>
                <a:cs typeface="Helvetica Neue Condensed Black" panose="02000503000000020004" pitchFamily="2" charset="0"/>
              </a:rPr>
              <a:t>#3</a:t>
            </a:r>
            <a:endParaRPr lang="fr-FR" sz="4000" dirty="0">
              <a:solidFill>
                <a:prstClr val="white"/>
              </a:solidFill>
              <a:latin typeface="Helvetica Neue Light" panose="02000403000000020004" pitchFamily="2" charset="0"/>
              <a:ea typeface="Helvetica Neue Light" panose="02000403000000020004" pitchFamily="2" charset="0"/>
              <a:cs typeface="Helvetica Neue Condensed Black" panose="02000503000000020004" pitchFamily="2" charset="0"/>
            </a:endParaRPr>
          </a:p>
          <a:p>
            <a:pPr lvl="0" algn="l"/>
            <a:endParaRPr lang="fr-FR" sz="2400" dirty="0">
              <a:solidFill>
                <a:prstClr val="white"/>
              </a:solidFill>
              <a:latin typeface="Helvetica Neue Light" panose="02000403000000020004" pitchFamily="2" charset="0"/>
              <a:ea typeface="Helvetica Neue Light" panose="02000403000000020004" pitchFamily="2" charset="0"/>
              <a:cs typeface="Helvetica Neue" panose="02000503000000020004" pitchFamily="2" charset="0"/>
            </a:endParaRPr>
          </a:p>
          <a:p>
            <a:pPr lvl="0" algn="just"/>
            <a:r>
              <a:rPr lang="fr-FR" sz="2400" dirty="0">
                <a:solidFill>
                  <a:srgbClr val="FAD45F"/>
                </a:solidFill>
                <a:latin typeface="Helvetica Neue Light" panose="02000403000000020004" pitchFamily="2" charset="0"/>
                <a:ea typeface="Helvetica Neue Light" panose="02000403000000020004" pitchFamily="2" charset="0"/>
                <a:cs typeface="Helvetica Neue" panose="02000503000000020004" pitchFamily="2" charset="0"/>
              </a:rPr>
              <a:t>Le temps UTC est indispensable, mais pas suffisant. </a:t>
            </a:r>
          </a:p>
          <a:p>
            <a:pPr lvl="0" algn="just"/>
            <a:endParaRPr lang="fr-FR" sz="2400" dirty="0">
              <a:solidFill>
                <a:srgbClr val="FAD45F"/>
              </a:solidFill>
              <a:latin typeface="Helvetica Neue Light" panose="02000403000000020004" pitchFamily="2" charset="0"/>
              <a:ea typeface="Helvetica Neue Light" panose="02000403000000020004" pitchFamily="2" charset="0"/>
              <a:cs typeface="Helvetica Neue" panose="02000503000000020004" pitchFamily="2" charset="0"/>
            </a:endParaRPr>
          </a:p>
          <a:p>
            <a:pPr lvl="0" algn="just"/>
            <a:r>
              <a:rPr lang="fr-FR" sz="2400" dirty="0">
                <a:solidFill>
                  <a:srgbClr val="FAD45F"/>
                </a:solidFill>
                <a:latin typeface="Helvetica Neue Light" panose="02000403000000020004" pitchFamily="2" charset="0"/>
                <a:ea typeface="Helvetica Neue Light" panose="02000403000000020004" pitchFamily="2" charset="0"/>
                <a:cs typeface="Helvetica Neue" panose="02000503000000020004" pitchFamily="2" charset="0"/>
              </a:rPr>
              <a:t>Il va vous falloir stocker les Time Zones</a:t>
            </a:r>
          </a:p>
        </p:txBody>
      </p:sp>
    </p:spTree>
    <p:extLst>
      <p:ext uri="{BB962C8B-B14F-4D97-AF65-F5344CB8AC3E}">
        <p14:creationId xmlns:p14="http://schemas.microsoft.com/office/powerpoint/2010/main" val="51945435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Le Plan – SMAC – Ris-Orangis">
            <a:extLst>
              <a:ext uri="{FF2B5EF4-FFF2-40B4-BE49-F238E27FC236}">
                <a16:creationId xmlns:a16="http://schemas.microsoft.com/office/drawing/2014/main" id="{2C025B20-1F59-C607-DBF6-887BE687DE29}"/>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artisticGlowDiffused/>
                    </a14:imgEffect>
                    <a14:imgEffect>
                      <a14:colorTemperature colorTemp="4700"/>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60655" y="-1203961"/>
            <a:ext cx="12513310" cy="8230435"/>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44BD8A44-9CF9-4C24-BD06-36A1114B4F43}"/>
              </a:ext>
            </a:extLst>
          </p:cNvPr>
          <p:cNvSpPr/>
          <p:nvPr/>
        </p:nvSpPr>
        <p:spPr>
          <a:xfrm>
            <a:off x="-74638" y="-192314"/>
            <a:ext cx="12341277" cy="7242628"/>
          </a:xfrm>
          <a:prstGeom prst="rect">
            <a:avLst/>
          </a:prstGeom>
          <a:solidFill>
            <a:schemeClr val="tx1">
              <a:alpha val="33075"/>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 </a:t>
            </a:r>
          </a:p>
        </p:txBody>
      </p:sp>
      <p:sp>
        <p:nvSpPr>
          <p:cNvPr id="10" name="Rectangle 9">
            <a:extLst>
              <a:ext uri="{FF2B5EF4-FFF2-40B4-BE49-F238E27FC236}">
                <a16:creationId xmlns:a16="http://schemas.microsoft.com/office/drawing/2014/main" id="{0855AE35-EF9A-4B37-9AD9-B6A0FE22C24B}"/>
              </a:ext>
            </a:extLst>
          </p:cNvPr>
          <p:cNvSpPr/>
          <p:nvPr/>
        </p:nvSpPr>
        <p:spPr>
          <a:xfrm>
            <a:off x="0" y="4829784"/>
            <a:ext cx="12192000" cy="1276281"/>
          </a:xfrm>
          <a:prstGeom prst="rect">
            <a:avLst/>
          </a:prstGeom>
          <a:solidFill>
            <a:schemeClr val="tx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extBox 6">
            <a:extLst>
              <a:ext uri="{FF2B5EF4-FFF2-40B4-BE49-F238E27FC236}">
                <a16:creationId xmlns:a16="http://schemas.microsoft.com/office/drawing/2014/main" id="{611DAD04-CA01-46ED-9FCB-CA0D167FD491}"/>
              </a:ext>
            </a:extLst>
          </p:cNvPr>
          <p:cNvSpPr txBox="1"/>
          <p:nvPr/>
        </p:nvSpPr>
        <p:spPr>
          <a:xfrm>
            <a:off x="498796" y="5225364"/>
            <a:ext cx="7635553" cy="523220"/>
          </a:xfrm>
          <a:prstGeom prst="rect">
            <a:avLst/>
          </a:prstGeom>
          <a:noFill/>
        </p:spPr>
        <p:txBody>
          <a:bodyPr wrap="square" lIns="91440" tIns="45720" rIns="91440" bIns="45720" rtlCol="0" anchor="ctr">
            <a:spAutoFit/>
          </a:bodyPr>
          <a:lstStyle/>
          <a:p>
            <a:r>
              <a:rPr lang="fr-FR" sz="2800" b="1" cap="all" dirty="0">
                <a:solidFill>
                  <a:srgbClr val="F9D45F"/>
                </a:solidFill>
                <a:latin typeface="Alte Haas Grotesk"/>
              </a:rPr>
              <a:t>Pour </a:t>
            </a:r>
            <a:r>
              <a:rPr lang="fr-FR" sz="2800" b="1" cap="all" dirty="0">
                <a:solidFill>
                  <a:srgbClr val="FAFCD7"/>
                </a:solidFill>
                <a:latin typeface="Alte Haas Grotesk"/>
              </a:rPr>
              <a:t>Aujourd’hui</a:t>
            </a:r>
          </a:p>
        </p:txBody>
      </p:sp>
      <p:sp>
        <p:nvSpPr>
          <p:cNvPr id="3" name="ZoneTexte 2">
            <a:extLst>
              <a:ext uri="{FF2B5EF4-FFF2-40B4-BE49-F238E27FC236}">
                <a16:creationId xmlns:a16="http://schemas.microsoft.com/office/drawing/2014/main" id="{6E09CA13-AF9D-62FB-92E4-376C032F6DD7}"/>
              </a:ext>
            </a:extLst>
          </p:cNvPr>
          <p:cNvSpPr txBox="1"/>
          <p:nvPr/>
        </p:nvSpPr>
        <p:spPr>
          <a:xfrm>
            <a:off x="3843338" y="474002"/>
            <a:ext cx="7129462" cy="2282878"/>
          </a:xfrm>
          <a:prstGeom prst="rect">
            <a:avLst/>
          </a:prstGeom>
          <a:solidFill>
            <a:schemeClr val="tx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24000" tIns="216000" rIns="251999" bIns="216000" rtlCol="0" anchor="ctr">
            <a:spAutoFit/>
          </a:bodyPr>
          <a:lstStyle>
            <a:defPPr>
              <a:defRPr lang="fr-FR"/>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342900" indent="-342900" algn="l">
              <a:buFont typeface="+mj-lt"/>
              <a:buAutoNum type="arabicPeriod"/>
            </a:pPr>
            <a:r>
              <a:rPr lang="fr-FR" sz="2400" dirty="0">
                <a:solidFill>
                  <a:schemeClr val="tx1">
                    <a:lumMod val="50000"/>
                    <a:lumOff val="50000"/>
                  </a:schemeClr>
                </a:solidFill>
                <a:latin typeface="Helvetica Neue Light" panose="02000403000000020004" pitchFamily="2" charset="0"/>
                <a:ea typeface="Helvetica Neue Light" panose="02000403000000020004" pitchFamily="2" charset="0"/>
              </a:rPr>
              <a:t>Concepts &amp; Définitions de base</a:t>
            </a:r>
          </a:p>
          <a:p>
            <a:pPr marL="342900" indent="-342900" algn="l">
              <a:buFont typeface="+mj-lt"/>
              <a:buAutoNum type="arabicPeriod"/>
            </a:pPr>
            <a:endParaRPr lang="fr-FR" sz="2400" dirty="0">
              <a:latin typeface="Helvetica Neue Light" panose="02000403000000020004" pitchFamily="2" charset="0"/>
              <a:ea typeface="Helvetica Neue Light" panose="02000403000000020004" pitchFamily="2" charset="0"/>
            </a:endParaRPr>
          </a:p>
          <a:p>
            <a:pPr marL="342900" indent="-342900" algn="l">
              <a:buFont typeface="+mj-lt"/>
              <a:buAutoNum type="arabicPeriod"/>
            </a:pPr>
            <a:r>
              <a:rPr lang="fr-FR" sz="2400" dirty="0">
                <a:solidFill>
                  <a:schemeClr val="bg1"/>
                </a:solidFill>
                <a:latin typeface="Helvetica Neue Light" panose="02000403000000020004" pitchFamily="2" charset="0"/>
                <a:ea typeface="Helvetica Neue Light" panose="02000403000000020004" pitchFamily="2" charset="0"/>
              </a:rPr>
              <a:t>Quels types de données pour quels usages ?</a:t>
            </a:r>
          </a:p>
          <a:p>
            <a:pPr marL="342900" indent="-342900" algn="l">
              <a:buFont typeface="+mj-lt"/>
              <a:buAutoNum type="arabicPeriod"/>
            </a:pPr>
            <a:endParaRPr lang="fr-FR" sz="2400" dirty="0">
              <a:solidFill>
                <a:schemeClr val="tx1">
                  <a:lumMod val="50000"/>
                  <a:lumOff val="50000"/>
                </a:schemeClr>
              </a:solidFill>
              <a:latin typeface="Helvetica Neue Light" panose="02000403000000020004" pitchFamily="2" charset="0"/>
              <a:ea typeface="Helvetica Neue Light" panose="02000403000000020004" pitchFamily="2" charset="0"/>
            </a:endParaRPr>
          </a:p>
          <a:p>
            <a:pPr marL="342900" indent="-342900" algn="l">
              <a:buFont typeface="+mj-lt"/>
              <a:buAutoNum type="arabicPeriod"/>
            </a:pPr>
            <a:r>
              <a:rPr lang="fr-FR" sz="2400" dirty="0">
                <a:solidFill>
                  <a:schemeClr val="tx1">
                    <a:lumMod val="50000"/>
                    <a:lumOff val="50000"/>
                  </a:schemeClr>
                </a:solidFill>
                <a:latin typeface="Helvetica Neue Light" panose="02000403000000020004" pitchFamily="2" charset="0"/>
                <a:ea typeface="Helvetica Neue Light" panose="02000403000000020004" pitchFamily="2" charset="0"/>
              </a:rPr>
              <a:t>Points à retenir</a:t>
            </a:r>
          </a:p>
        </p:txBody>
      </p:sp>
    </p:spTree>
    <p:extLst>
      <p:ext uri="{BB962C8B-B14F-4D97-AF65-F5344CB8AC3E}">
        <p14:creationId xmlns:p14="http://schemas.microsoft.com/office/powerpoint/2010/main" val="305528175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Le Plan – SMAC – Ris-Orangis">
            <a:extLst>
              <a:ext uri="{FF2B5EF4-FFF2-40B4-BE49-F238E27FC236}">
                <a16:creationId xmlns:a16="http://schemas.microsoft.com/office/drawing/2014/main" id="{2C025B20-1F59-C607-DBF6-887BE687DE29}"/>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artisticGlowDiffused/>
                    </a14:imgEffect>
                    <a14:imgEffect>
                      <a14:colorTemperature colorTemp="4700"/>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60655" y="-1203961"/>
            <a:ext cx="12513310" cy="8230435"/>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44BD8A44-9CF9-4C24-BD06-36A1114B4F43}"/>
              </a:ext>
            </a:extLst>
          </p:cNvPr>
          <p:cNvSpPr/>
          <p:nvPr/>
        </p:nvSpPr>
        <p:spPr>
          <a:xfrm>
            <a:off x="-74638" y="-192314"/>
            <a:ext cx="12341277" cy="7242628"/>
          </a:xfrm>
          <a:prstGeom prst="rect">
            <a:avLst/>
          </a:prstGeom>
          <a:solidFill>
            <a:schemeClr val="tx1">
              <a:alpha val="33075"/>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 </a:t>
            </a:r>
          </a:p>
        </p:txBody>
      </p:sp>
      <p:sp>
        <p:nvSpPr>
          <p:cNvPr id="10" name="Rectangle 9">
            <a:extLst>
              <a:ext uri="{FF2B5EF4-FFF2-40B4-BE49-F238E27FC236}">
                <a16:creationId xmlns:a16="http://schemas.microsoft.com/office/drawing/2014/main" id="{0855AE35-EF9A-4B37-9AD9-B6A0FE22C24B}"/>
              </a:ext>
            </a:extLst>
          </p:cNvPr>
          <p:cNvSpPr/>
          <p:nvPr/>
        </p:nvSpPr>
        <p:spPr>
          <a:xfrm>
            <a:off x="0" y="4829784"/>
            <a:ext cx="12192000" cy="1276281"/>
          </a:xfrm>
          <a:prstGeom prst="rect">
            <a:avLst/>
          </a:prstGeom>
          <a:solidFill>
            <a:schemeClr val="tx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extBox 6">
            <a:extLst>
              <a:ext uri="{FF2B5EF4-FFF2-40B4-BE49-F238E27FC236}">
                <a16:creationId xmlns:a16="http://schemas.microsoft.com/office/drawing/2014/main" id="{611DAD04-CA01-46ED-9FCB-CA0D167FD491}"/>
              </a:ext>
            </a:extLst>
          </p:cNvPr>
          <p:cNvSpPr txBox="1"/>
          <p:nvPr/>
        </p:nvSpPr>
        <p:spPr>
          <a:xfrm>
            <a:off x="498796" y="5225364"/>
            <a:ext cx="7635553" cy="523220"/>
          </a:xfrm>
          <a:prstGeom prst="rect">
            <a:avLst/>
          </a:prstGeom>
          <a:noFill/>
        </p:spPr>
        <p:txBody>
          <a:bodyPr wrap="square" lIns="91440" tIns="45720" rIns="91440" bIns="45720" rtlCol="0" anchor="ctr">
            <a:spAutoFit/>
          </a:bodyPr>
          <a:lstStyle/>
          <a:p>
            <a:r>
              <a:rPr lang="fr-FR" sz="2800" b="1" cap="all" dirty="0">
                <a:solidFill>
                  <a:srgbClr val="F9D45F"/>
                </a:solidFill>
                <a:latin typeface="Alte Haas Grotesk"/>
              </a:rPr>
              <a:t>Pour </a:t>
            </a:r>
            <a:r>
              <a:rPr lang="fr-FR" sz="2800" b="1" cap="all" dirty="0">
                <a:solidFill>
                  <a:srgbClr val="FAFCD7"/>
                </a:solidFill>
                <a:latin typeface="Alte Haas Grotesk"/>
              </a:rPr>
              <a:t>Aujourd’hui</a:t>
            </a:r>
          </a:p>
        </p:txBody>
      </p:sp>
      <p:sp>
        <p:nvSpPr>
          <p:cNvPr id="3" name="ZoneTexte 2">
            <a:extLst>
              <a:ext uri="{FF2B5EF4-FFF2-40B4-BE49-F238E27FC236}">
                <a16:creationId xmlns:a16="http://schemas.microsoft.com/office/drawing/2014/main" id="{6E09CA13-AF9D-62FB-92E4-376C032F6DD7}"/>
              </a:ext>
            </a:extLst>
          </p:cNvPr>
          <p:cNvSpPr txBox="1"/>
          <p:nvPr/>
        </p:nvSpPr>
        <p:spPr>
          <a:xfrm>
            <a:off x="3843338" y="474002"/>
            <a:ext cx="7129462" cy="2282878"/>
          </a:xfrm>
          <a:prstGeom prst="rect">
            <a:avLst/>
          </a:prstGeom>
          <a:solidFill>
            <a:schemeClr val="tx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24000" tIns="216000" rIns="251999" bIns="216000" rtlCol="0" anchor="ctr">
            <a:spAutoFit/>
          </a:bodyPr>
          <a:lstStyle>
            <a:defPPr>
              <a:defRPr lang="fr-FR"/>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342900" indent="-342900" algn="l">
              <a:buFont typeface="+mj-lt"/>
              <a:buAutoNum type="arabicPeriod"/>
            </a:pPr>
            <a:r>
              <a:rPr lang="fr-FR" sz="2400" dirty="0">
                <a:solidFill>
                  <a:schemeClr val="tx1">
                    <a:lumMod val="50000"/>
                    <a:lumOff val="50000"/>
                  </a:schemeClr>
                </a:solidFill>
                <a:latin typeface="Helvetica Neue Light" panose="02000403000000020004" pitchFamily="2" charset="0"/>
                <a:ea typeface="Helvetica Neue Light" panose="02000403000000020004" pitchFamily="2" charset="0"/>
              </a:rPr>
              <a:t>Concepts &amp; Définitions de base</a:t>
            </a:r>
          </a:p>
          <a:p>
            <a:pPr marL="342900" indent="-342900" algn="l">
              <a:buFont typeface="+mj-lt"/>
              <a:buAutoNum type="arabicPeriod"/>
            </a:pPr>
            <a:endParaRPr lang="fr-FR" sz="2400" dirty="0">
              <a:latin typeface="Helvetica Neue Light" panose="02000403000000020004" pitchFamily="2" charset="0"/>
              <a:ea typeface="Helvetica Neue Light" panose="02000403000000020004" pitchFamily="2" charset="0"/>
            </a:endParaRPr>
          </a:p>
          <a:p>
            <a:pPr marL="342900" indent="-342900" algn="l">
              <a:buFont typeface="+mj-lt"/>
              <a:buAutoNum type="arabicPeriod"/>
            </a:pPr>
            <a:r>
              <a:rPr lang="fr-FR" sz="2400" dirty="0">
                <a:solidFill>
                  <a:schemeClr val="tx1">
                    <a:lumMod val="50000"/>
                    <a:lumOff val="50000"/>
                  </a:schemeClr>
                </a:solidFill>
                <a:latin typeface="Helvetica Neue Light" panose="02000403000000020004" pitchFamily="2" charset="0"/>
                <a:ea typeface="Helvetica Neue Light" panose="02000403000000020004" pitchFamily="2" charset="0"/>
              </a:rPr>
              <a:t>Quels types de données pour quels usages ?</a:t>
            </a:r>
          </a:p>
          <a:p>
            <a:pPr marL="342900" indent="-342900" algn="l">
              <a:buFont typeface="+mj-lt"/>
              <a:buAutoNum type="arabicPeriod"/>
            </a:pPr>
            <a:endParaRPr lang="fr-FR" sz="2400" dirty="0">
              <a:solidFill>
                <a:schemeClr val="tx1">
                  <a:lumMod val="50000"/>
                  <a:lumOff val="50000"/>
                </a:schemeClr>
              </a:solidFill>
              <a:latin typeface="Helvetica Neue Light" panose="02000403000000020004" pitchFamily="2" charset="0"/>
              <a:ea typeface="Helvetica Neue Light" panose="02000403000000020004" pitchFamily="2" charset="0"/>
            </a:endParaRPr>
          </a:p>
          <a:p>
            <a:pPr marL="342900" indent="-342900" algn="l">
              <a:buFont typeface="+mj-lt"/>
              <a:buAutoNum type="arabicPeriod"/>
            </a:pPr>
            <a:r>
              <a:rPr lang="fr-FR" sz="2400" dirty="0">
                <a:solidFill>
                  <a:schemeClr val="bg1"/>
                </a:solidFill>
                <a:latin typeface="Helvetica Neue Light" panose="02000403000000020004" pitchFamily="2" charset="0"/>
                <a:ea typeface="Helvetica Neue Light" panose="02000403000000020004" pitchFamily="2" charset="0"/>
              </a:rPr>
              <a:t>Points à retenir</a:t>
            </a:r>
          </a:p>
        </p:txBody>
      </p:sp>
    </p:spTree>
    <p:extLst>
      <p:ext uri="{BB962C8B-B14F-4D97-AF65-F5344CB8AC3E}">
        <p14:creationId xmlns:p14="http://schemas.microsoft.com/office/powerpoint/2010/main" val="361653483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omment bien choisir son annexe ? ">
            <a:extLst>
              <a:ext uri="{FF2B5EF4-FFF2-40B4-BE49-F238E27FC236}">
                <a16:creationId xmlns:a16="http://schemas.microsoft.com/office/drawing/2014/main" id="{DB2C602D-D507-D2C0-3CA7-807E8F8514C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8358" r="15991" b="2"/>
          <a:stretch/>
        </p:blipFill>
        <p:spPr bwMode="auto">
          <a:xfrm>
            <a:off x="-1173645" y="-1932624"/>
            <a:ext cx="13982700" cy="9059138"/>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393CFFA1-3BA9-A1E8-2CBE-774EED5CF7A5}"/>
              </a:ext>
            </a:extLst>
          </p:cNvPr>
          <p:cNvSpPr/>
          <p:nvPr/>
        </p:nvSpPr>
        <p:spPr>
          <a:xfrm>
            <a:off x="-130630" y="-116114"/>
            <a:ext cx="12341277" cy="7242628"/>
          </a:xfrm>
          <a:prstGeom prst="rect">
            <a:avLst/>
          </a:prstGeom>
          <a:solidFill>
            <a:schemeClr val="tx1">
              <a:alpha val="27985"/>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 </a:t>
            </a:r>
          </a:p>
        </p:txBody>
      </p:sp>
      <p:sp>
        <p:nvSpPr>
          <p:cNvPr id="10" name="Rectangle 9">
            <a:extLst>
              <a:ext uri="{FF2B5EF4-FFF2-40B4-BE49-F238E27FC236}">
                <a16:creationId xmlns:a16="http://schemas.microsoft.com/office/drawing/2014/main" id="{0855AE35-EF9A-4B37-9AD9-B6A0FE22C24B}"/>
              </a:ext>
            </a:extLst>
          </p:cNvPr>
          <p:cNvSpPr/>
          <p:nvPr/>
        </p:nvSpPr>
        <p:spPr>
          <a:xfrm>
            <a:off x="0" y="4829784"/>
            <a:ext cx="12192000" cy="1276281"/>
          </a:xfrm>
          <a:prstGeom prst="rect">
            <a:avLst/>
          </a:prstGeom>
          <a:solidFill>
            <a:schemeClr val="tx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extBox 6">
            <a:extLst>
              <a:ext uri="{FF2B5EF4-FFF2-40B4-BE49-F238E27FC236}">
                <a16:creationId xmlns:a16="http://schemas.microsoft.com/office/drawing/2014/main" id="{611DAD04-CA01-46ED-9FCB-CA0D167FD491}"/>
              </a:ext>
            </a:extLst>
          </p:cNvPr>
          <p:cNvSpPr txBox="1"/>
          <p:nvPr/>
        </p:nvSpPr>
        <p:spPr>
          <a:xfrm>
            <a:off x="498796" y="5225364"/>
            <a:ext cx="7635553" cy="523220"/>
          </a:xfrm>
          <a:prstGeom prst="rect">
            <a:avLst/>
          </a:prstGeom>
          <a:noFill/>
        </p:spPr>
        <p:txBody>
          <a:bodyPr wrap="square" lIns="91440" tIns="45720" rIns="91440" bIns="45720" rtlCol="0" anchor="ctr">
            <a:spAutoFit/>
          </a:bodyPr>
          <a:lstStyle/>
          <a:p>
            <a:r>
              <a:rPr lang="fr-FR" sz="2800" b="1" cap="all" dirty="0">
                <a:solidFill>
                  <a:srgbClr val="F9D45F"/>
                </a:solidFill>
                <a:latin typeface="Alte Haas Grotesk"/>
              </a:rPr>
              <a:t>Annexe</a:t>
            </a:r>
            <a:endParaRPr lang="fr-FR" sz="2800" b="1" cap="all" dirty="0">
              <a:solidFill>
                <a:srgbClr val="FAFCD7"/>
              </a:solidFill>
              <a:latin typeface="Alte Haas Grotesk"/>
            </a:endParaRPr>
          </a:p>
        </p:txBody>
      </p:sp>
    </p:spTree>
    <p:extLst>
      <p:ext uri="{BB962C8B-B14F-4D97-AF65-F5344CB8AC3E}">
        <p14:creationId xmlns:p14="http://schemas.microsoft.com/office/powerpoint/2010/main" val="128788558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atomic clock">
            <a:extLst>
              <a:ext uri="{FF2B5EF4-FFF2-40B4-BE49-F238E27FC236}">
                <a16:creationId xmlns:a16="http://schemas.microsoft.com/office/drawing/2014/main" id="{DBC60563-A27E-C9F9-7790-06BFD345D6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196" y="-2205317"/>
            <a:ext cx="14859733" cy="9906488"/>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a:extLst>
              <a:ext uri="{FF2B5EF4-FFF2-40B4-BE49-F238E27FC236}">
                <a16:creationId xmlns:a16="http://schemas.microsoft.com/office/drawing/2014/main" id="{6ED7000A-D182-4D27-8D40-BCF0B0B969B1}"/>
              </a:ext>
            </a:extLst>
          </p:cNvPr>
          <p:cNvSpPr/>
          <p:nvPr/>
        </p:nvSpPr>
        <p:spPr>
          <a:xfrm>
            <a:off x="-459956" y="-193428"/>
            <a:ext cx="13077371" cy="8141600"/>
          </a:xfrm>
          <a:prstGeom prst="rect">
            <a:avLst/>
          </a:prstGeom>
          <a:solidFill>
            <a:schemeClr val="tx1">
              <a:alpha val="1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Rectangle 6">
            <a:extLst>
              <a:ext uri="{FF2B5EF4-FFF2-40B4-BE49-F238E27FC236}">
                <a16:creationId xmlns:a16="http://schemas.microsoft.com/office/drawing/2014/main" id="{29803296-9270-02FE-D6FE-3D20B04B3D25}"/>
              </a:ext>
            </a:extLst>
          </p:cNvPr>
          <p:cNvSpPr/>
          <p:nvPr/>
        </p:nvSpPr>
        <p:spPr>
          <a:xfrm>
            <a:off x="0" y="4829784"/>
            <a:ext cx="12192000" cy="1276281"/>
          </a:xfrm>
          <a:prstGeom prst="rect">
            <a:avLst/>
          </a:prstGeom>
          <a:solidFill>
            <a:schemeClr val="tx1">
              <a:alpha val="82165"/>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TextBox 12">
            <a:extLst>
              <a:ext uri="{FF2B5EF4-FFF2-40B4-BE49-F238E27FC236}">
                <a16:creationId xmlns:a16="http://schemas.microsoft.com/office/drawing/2014/main" id="{5DF07B74-75C5-49CD-8737-580C0F9937AE}"/>
              </a:ext>
            </a:extLst>
          </p:cNvPr>
          <p:cNvSpPr txBox="1"/>
          <p:nvPr/>
        </p:nvSpPr>
        <p:spPr>
          <a:xfrm>
            <a:off x="775582" y="5206314"/>
            <a:ext cx="6117470" cy="523220"/>
          </a:xfrm>
          <a:prstGeom prst="rect">
            <a:avLst/>
          </a:prstGeom>
          <a:noFill/>
        </p:spPr>
        <p:txBody>
          <a:bodyPr wrap="square" rtlCol="0">
            <a:spAutoFit/>
          </a:bodyPr>
          <a:lstStyle/>
          <a:p>
            <a:r>
              <a:rPr lang="fr-FR" sz="2800" b="1" cap="all" dirty="0">
                <a:solidFill>
                  <a:srgbClr val="F9D45F"/>
                </a:solidFill>
                <a:latin typeface="Alte Haas Grotesk" panose="02000503000000020004" pitchFamily="2" charset="0"/>
              </a:rPr>
              <a:t>Do </a:t>
            </a:r>
            <a:r>
              <a:rPr lang="fr-FR" sz="2800" b="1" cap="all" dirty="0" err="1">
                <a:solidFill>
                  <a:srgbClr val="F9D45F"/>
                </a:solidFill>
                <a:latin typeface="Alte Haas Grotesk" panose="02000503000000020004" pitchFamily="2" charset="0"/>
              </a:rPr>
              <a:t>you</a:t>
            </a:r>
            <a:r>
              <a:rPr lang="fr-FR" sz="2800" b="1" cap="all" dirty="0">
                <a:solidFill>
                  <a:srgbClr val="F9D45F"/>
                </a:solidFill>
                <a:latin typeface="Alte Haas Grotesk" panose="02000503000000020004" pitchFamily="2" charset="0"/>
              </a:rPr>
              <a:t> have an </a:t>
            </a:r>
            <a:r>
              <a:rPr lang="fr-FR" sz="2800" b="1" cap="all" dirty="0">
                <a:solidFill>
                  <a:srgbClr val="FAFCD7"/>
                </a:solidFill>
                <a:latin typeface="Alte Haas Grotesk" panose="02000503000000020004" pitchFamily="2" charset="0"/>
              </a:rPr>
              <a:t>‘instant’?</a:t>
            </a:r>
          </a:p>
        </p:txBody>
      </p:sp>
      <p:grpSp>
        <p:nvGrpSpPr>
          <p:cNvPr id="8" name="Groupe 7">
            <a:extLst>
              <a:ext uri="{FF2B5EF4-FFF2-40B4-BE49-F238E27FC236}">
                <a16:creationId xmlns:a16="http://schemas.microsoft.com/office/drawing/2014/main" id="{40B76B41-4AAC-C407-FF1B-D6EE121F632B}"/>
              </a:ext>
            </a:extLst>
          </p:cNvPr>
          <p:cNvGrpSpPr/>
          <p:nvPr/>
        </p:nvGrpSpPr>
        <p:grpSpPr>
          <a:xfrm>
            <a:off x="10221312" y="5267461"/>
            <a:ext cx="1587102" cy="400926"/>
            <a:chOff x="10040625" y="5267460"/>
            <a:chExt cx="1587102" cy="400926"/>
          </a:xfrm>
        </p:grpSpPr>
        <p:pic>
          <p:nvPicPr>
            <p:cNvPr id="6" name="Picture 5">
              <a:extLst>
                <a:ext uri="{FF2B5EF4-FFF2-40B4-BE49-F238E27FC236}">
                  <a16:creationId xmlns:a16="http://schemas.microsoft.com/office/drawing/2014/main" id="{FFA769FE-E825-4AC9-BE2F-FEBFAAB8B468}"/>
                </a:ext>
              </a:extLst>
            </p:cNvPr>
            <p:cNvPicPr>
              <a:picLocks noChangeAspect="1"/>
            </p:cNvPicPr>
            <p:nvPr/>
          </p:nvPicPr>
          <p:blipFill>
            <a:blip r:embed="rId4">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rot="21480000">
              <a:off x="10040625" y="5267460"/>
              <a:ext cx="400927" cy="400926"/>
            </a:xfrm>
            <a:prstGeom prst="rect">
              <a:avLst/>
            </a:prstGeom>
          </p:spPr>
        </p:pic>
        <p:sp>
          <p:nvSpPr>
            <p:cNvPr id="4" name="TextBox 3">
              <a:extLst>
                <a:ext uri="{FF2B5EF4-FFF2-40B4-BE49-F238E27FC236}">
                  <a16:creationId xmlns:a16="http://schemas.microsoft.com/office/drawing/2014/main" id="{52DD694B-A5BD-4816-832D-6A76613F66A8}"/>
                </a:ext>
              </a:extLst>
            </p:cNvPr>
            <p:cNvSpPr txBox="1"/>
            <p:nvPr/>
          </p:nvSpPr>
          <p:spPr>
            <a:xfrm>
              <a:off x="10328171" y="5314036"/>
              <a:ext cx="1299556" cy="307777"/>
            </a:xfrm>
            <a:prstGeom prst="rect">
              <a:avLst/>
            </a:prstGeom>
            <a:noFill/>
          </p:spPr>
          <p:txBody>
            <a:bodyPr wrap="square" rtlCol="0">
              <a:spAutoFit/>
            </a:bodyPr>
            <a:lstStyle/>
            <a:p>
              <a:r>
                <a:rPr lang="fr-FR" sz="1400" b="1" dirty="0">
                  <a:solidFill>
                    <a:srgbClr val="DCDCDC"/>
                  </a:solidFill>
                  <a:latin typeface="Alte Haas Grotesk" panose="02000503000000020004" pitchFamily="2" charset="0"/>
                </a:rPr>
                <a:t>@tpierrain</a:t>
              </a:r>
            </a:p>
          </p:txBody>
        </p:sp>
      </p:grpSp>
      <p:grpSp>
        <p:nvGrpSpPr>
          <p:cNvPr id="3" name="Groupe 2">
            <a:extLst>
              <a:ext uri="{FF2B5EF4-FFF2-40B4-BE49-F238E27FC236}">
                <a16:creationId xmlns:a16="http://schemas.microsoft.com/office/drawing/2014/main" id="{99B483B5-8899-1398-A7DB-B869D6B046DA}"/>
              </a:ext>
            </a:extLst>
          </p:cNvPr>
          <p:cNvGrpSpPr/>
          <p:nvPr/>
        </p:nvGrpSpPr>
        <p:grpSpPr>
          <a:xfrm>
            <a:off x="7187477" y="5140787"/>
            <a:ext cx="2846275" cy="654274"/>
            <a:chOff x="6893052" y="5021648"/>
            <a:chExt cx="2846275" cy="654274"/>
          </a:xfrm>
        </p:grpSpPr>
        <p:sp>
          <p:nvSpPr>
            <p:cNvPr id="18" name="TextBox 17">
              <a:extLst>
                <a:ext uri="{FF2B5EF4-FFF2-40B4-BE49-F238E27FC236}">
                  <a16:creationId xmlns:a16="http://schemas.microsoft.com/office/drawing/2014/main" id="{A6E91DBF-3E89-4D56-B673-F8A41EF8293E}"/>
                </a:ext>
              </a:extLst>
            </p:cNvPr>
            <p:cNvSpPr txBox="1"/>
            <p:nvPr/>
          </p:nvSpPr>
          <p:spPr>
            <a:xfrm>
              <a:off x="6893052" y="5021648"/>
              <a:ext cx="2846275" cy="369332"/>
            </a:xfrm>
            <a:prstGeom prst="rect">
              <a:avLst/>
            </a:prstGeom>
            <a:noFill/>
          </p:spPr>
          <p:txBody>
            <a:bodyPr wrap="square" lIns="91440" tIns="45720" rIns="91440" bIns="45720" rtlCol="0" anchor="t">
              <a:spAutoFit/>
            </a:bodyPr>
            <a:lstStyle/>
            <a:p>
              <a:pPr algn="ctr"/>
              <a:r>
                <a:rPr lang="fr-FR" b="1" cap="all" dirty="0">
                  <a:solidFill>
                    <a:srgbClr val="FAFCD7"/>
                  </a:solidFill>
                  <a:latin typeface="Alte Haas Grotesk"/>
                </a:rPr>
                <a:t>Thomas </a:t>
              </a:r>
              <a:r>
                <a:rPr lang="fr-FR" b="1" cap="all" dirty="0">
                  <a:solidFill>
                    <a:srgbClr val="F9D45F"/>
                  </a:solidFill>
                  <a:latin typeface="Alte Haas Grotesk"/>
                </a:rPr>
                <a:t>Pierrain</a:t>
              </a:r>
              <a:endParaRPr lang="fr-FR" b="1" cap="all" dirty="0">
                <a:solidFill>
                  <a:srgbClr val="F9D45F"/>
                </a:solidFill>
                <a:latin typeface="Alte Haas Grotesk" panose="02000503000000020004" pitchFamily="2" charset="0"/>
              </a:endParaRPr>
            </a:p>
          </p:txBody>
        </p:sp>
        <p:pic>
          <p:nvPicPr>
            <p:cNvPr id="21" name="Picture 20" descr="A picture containing text, clipart&#10;&#10;Description automatically generated">
              <a:extLst>
                <a:ext uri="{FF2B5EF4-FFF2-40B4-BE49-F238E27FC236}">
                  <a16:creationId xmlns:a16="http://schemas.microsoft.com/office/drawing/2014/main" id="{1450FB9A-1C1B-49BF-9565-B500F52A3CD2}"/>
                </a:ext>
              </a:extLst>
            </p:cNvPr>
            <p:cNvPicPr>
              <a:picLocks noChangeAspect="1"/>
            </p:cNvPicPr>
            <p:nvPr/>
          </p:nvPicPr>
          <p:blipFill>
            <a:blip r:embed="rId5">
              <a:biLevel thresh="25000"/>
              <a:extLst>
                <a:ext uri="{28A0092B-C50C-407E-A947-70E740481C1C}">
                  <a14:useLocalDpi xmlns:a14="http://schemas.microsoft.com/office/drawing/2010/main" val="0"/>
                </a:ext>
              </a:extLst>
            </a:blip>
            <a:stretch>
              <a:fillRect/>
            </a:stretch>
          </p:blipFill>
          <p:spPr>
            <a:xfrm>
              <a:off x="7569141" y="5390980"/>
              <a:ext cx="1494096" cy="284942"/>
            </a:xfrm>
            <a:prstGeom prst="rect">
              <a:avLst/>
            </a:prstGeom>
          </p:spPr>
        </p:pic>
      </p:grpSp>
    </p:spTree>
    <p:extLst>
      <p:ext uri="{BB962C8B-B14F-4D97-AF65-F5344CB8AC3E}">
        <p14:creationId xmlns:p14="http://schemas.microsoft.com/office/powerpoint/2010/main" val="14752398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Water World Massive Wave :: Interstellar movie | Interstellar movie, Movie  wallpapers, Interstellar">
            <a:extLst>
              <a:ext uri="{FF2B5EF4-FFF2-40B4-BE49-F238E27FC236}">
                <a16:creationId xmlns:a16="http://schemas.microsoft.com/office/drawing/2014/main" id="{6E213C37-F2C2-68EA-5711-59B9FFE8BF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94163" y="0"/>
            <a:ext cx="4003675"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F6E96FD5-B0E8-3697-B123-6624F047B2EA}"/>
              </a:ext>
            </a:extLst>
          </p:cNvPr>
          <p:cNvSpPr txBox="1"/>
          <p:nvPr/>
        </p:nvSpPr>
        <p:spPr>
          <a:xfrm>
            <a:off x="8208168" y="6077634"/>
            <a:ext cx="2807494" cy="369332"/>
          </a:xfrm>
          <a:prstGeom prst="rect">
            <a:avLst/>
          </a:prstGeom>
          <a:noFill/>
        </p:spPr>
        <p:txBody>
          <a:bodyPr wrap="square">
            <a:spAutoFit/>
          </a:bodyPr>
          <a:lstStyle/>
          <a:p>
            <a:pPr algn="ctr"/>
            <a:r>
              <a:rPr lang="fr-FR" b="1" dirty="0" err="1">
                <a:solidFill>
                  <a:schemeClr val="bg1"/>
                </a:solidFill>
                <a:latin typeface="HELVETICA NEUE LIGHT" panose="02000403000000020004" pitchFamily="2" charset="0"/>
                <a:ea typeface="HELVETICA NEUE LIGHT" panose="02000403000000020004" pitchFamily="2" charset="0"/>
              </a:rPr>
              <a:t>Interstellar</a:t>
            </a:r>
            <a:r>
              <a:rPr lang="fr-FR" b="1" dirty="0">
                <a:solidFill>
                  <a:schemeClr val="bg1"/>
                </a:solidFill>
                <a:latin typeface="HELVETICA NEUE LIGHT" panose="02000403000000020004" pitchFamily="2" charset="0"/>
                <a:ea typeface="HELVETICA NEUE LIGHT" panose="02000403000000020004" pitchFamily="2" charset="0"/>
              </a:rPr>
              <a:t> à la plage</a:t>
            </a:r>
          </a:p>
        </p:txBody>
      </p:sp>
    </p:spTree>
    <p:extLst>
      <p:ext uri="{BB962C8B-B14F-4D97-AF65-F5344CB8AC3E}">
        <p14:creationId xmlns:p14="http://schemas.microsoft.com/office/powerpoint/2010/main" val="11445473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Disney Plus's midseason Loki trailer confirms big TVA twist">
            <a:extLst>
              <a:ext uri="{FF2B5EF4-FFF2-40B4-BE49-F238E27FC236}">
                <a16:creationId xmlns:a16="http://schemas.microsoft.com/office/drawing/2014/main" id="{CC6EAD1E-871A-CC42-35EC-5A609F212E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35079" y="-1684627"/>
            <a:ext cx="18738855" cy="103380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8EB3CD57-B2EC-DF16-3C3A-7F5C8F352D32}"/>
              </a:ext>
            </a:extLst>
          </p:cNvPr>
          <p:cNvSpPr/>
          <p:nvPr/>
        </p:nvSpPr>
        <p:spPr>
          <a:xfrm>
            <a:off x="-74638" y="-192314"/>
            <a:ext cx="12341277" cy="7242628"/>
          </a:xfrm>
          <a:prstGeom prst="rect">
            <a:avLst/>
          </a:prstGeom>
          <a:solidFill>
            <a:schemeClr val="tx1">
              <a:alpha val="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 </a:t>
            </a:r>
          </a:p>
        </p:txBody>
      </p:sp>
      <p:sp>
        <p:nvSpPr>
          <p:cNvPr id="3" name="Rectangle 2">
            <a:extLst>
              <a:ext uri="{FF2B5EF4-FFF2-40B4-BE49-F238E27FC236}">
                <a16:creationId xmlns:a16="http://schemas.microsoft.com/office/drawing/2014/main" id="{EB0591A9-A019-38F5-6453-C3D17E3A2341}"/>
              </a:ext>
            </a:extLst>
          </p:cNvPr>
          <p:cNvSpPr/>
          <p:nvPr/>
        </p:nvSpPr>
        <p:spPr>
          <a:xfrm>
            <a:off x="0" y="4829784"/>
            <a:ext cx="12192000" cy="1276281"/>
          </a:xfrm>
          <a:prstGeom prst="rect">
            <a:avLst/>
          </a:prstGeom>
          <a:solidFill>
            <a:schemeClr val="tx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TextBox 6">
            <a:extLst>
              <a:ext uri="{FF2B5EF4-FFF2-40B4-BE49-F238E27FC236}">
                <a16:creationId xmlns:a16="http://schemas.microsoft.com/office/drawing/2014/main" id="{DB289F49-99BA-1236-DA01-6D6EBFF8030F}"/>
              </a:ext>
            </a:extLst>
          </p:cNvPr>
          <p:cNvSpPr txBox="1"/>
          <p:nvPr/>
        </p:nvSpPr>
        <p:spPr>
          <a:xfrm>
            <a:off x="498796" y="5225364"/>
            <a:ext cx="7635553" cy="523220"/>
          </a:xfrm>
          <a:prstGeom prst="rect">
            <a:avLst/>
          </a:prstGeom>
          <a:noFill/>
        </p:spPr>
        <p:txBody>
          <a:bodyPr wrap="square" lIns="91440" tIns="45720" rIns="91440" bIns="45720" rtlCol="0" anchor="ctr">
            <a:spAutoFit/>
          </a:bodyPr>
          <a:lstStyle/>
          <a:p>
            <a:r>
              <a:rPr lang="fr-FR" sz="2800" b="1" cap="all" dirty="0">
                <a:solidFill>
                  <a:srgbClr val="F9D45F"/>
                </a:solidFill>
                <a:latin typeface="Alte Haas Grotesk"/>
              </a:rPr>
              <a:t>Question</a:t>
            </a:r>
            <a:endParaRPr lang="fr-FR" sz="2800" b="1" cap="all" dirty="0">
              <a:solidFill>
                <a:srgbClr val="FAFCD7"/>
              </a:solidFill>
              <a:latin typeface="Alte Haas Grotesk"/>
            </a:endParaRPr>
          </a:p>
        </p:txBody>
      </p:sp>
      <p:sp>
        <p:nvSpPr>
          <p:cNvPr id="5" name="ZoneTexte 4">
            <a:extLst>
              <a:ext uri="{FF2B5EF4-FFF2-40B4-BE49-F238E27FC236}">
                <a16:creationId xmlns:a16="http://schemas.microsoft.com/office/drawing/2014/main" id="{9B3CF84B-8531-6808-A5C5-A608C27A5185}"/>
              </a:ext>
            </a:extLst>
          </p:cNvPr>
          <p:cNvSpPr txBox="1"/>
          <p:nvPr/>
        </p:nvSpPr>
        <p:spPr>
          <a:xfrm>
            <a:off x="498796" y="437534"/>
            <a:ext cx="6576918" cy="3021542"/>
          </a:xfrm>
          <a:prstGeom prst="rect">
            <a:avLst/>
          </a:prstGeom>
          <a:solidFill>
            <a:schemeClr val="tx1">
              <a:alpha val="8235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24000" tIns="216000" rIns="251999" bIns="216000" rtlCol="0" anchor="ctr">
            <a:spAutoFit/>
          </a:bodyPr>
          <a:lstStyle>
            <a:defPPr>
              <a:defRPr lang="fr-FR"/>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fr-FR" sz="2400" dirty="0">
                <a:solidFill>
                  <a:srgbClr val="FAD45F"/>
                </a:solidFill>
                <a:latin typeface="Helvetica Neue Light" panose="02000403000000020004" pitchFamily="2" charset="0"/>
                <a:ea typeface="Helvetica Neue Light" panose="02000403000000020004" pitchFamily="2" charset="0"/>
              </a:rPr>
              <a:t>Je récupère l’instant suivant pour une opération : </a:t>
            </a:r>
            <a:br>
              <a:rPr lang="fr-FR" sz="2400" dirty="0">
                <a:solidFill>
                  <a:srgbClr val="FAD45F"/>
                </a:solidFill>
                <a:latin typeface="Helvetica Neue Light" panose="02000403000000020004" pitchFamily="2" charset="0"/>
                <a:ea typeface="Helvetica Neue Light" panose="02000403000000020004" pitchFamily="2" charset="0"/>
              </a:rPr>
            </a:br>
            <a:endParaRPr lang="fr-FR" sz="2400" dirty="0">
              <a:solidFill>
                <a:srgbClr val="FAD45F"/>
              </a:solidFill>
              <a:latin typeface="Helvetica Neue Light" panose="02000403000000020004" pitchFamily="2" charset="0"/>
              <a:ea typeface="Helvetica Neue Light" panose="02000403000000020004" pitchFamily="2" charset="0"/>
            </a:endParaRPr>
          </a:p>
          <a:p>
            <a:pPr algn="l"/>
            <a:r>
              <a:rPr lang="fr-FR" sz="2400" dirty="0">
                <a:latin typeface="Helvetica Neue Light" panose="02000403000000020004" pitchFamily="2" charset="0"/>
                <a:ea typeface="Helvetica Neue Light" panose="02000403000000020004" pitchFamily="2" charset="0"/>
              </a:rPr>
              <a:t>Jun 7th 2018 22h10 UTC (+00)</a:t>
            </a:r>
          </a:p>
          <a:p>
            <a:pPr algn="l"/>
            <a:endParaRPr lang="fr-FR" sz="2400" dirty="0">
              <a:latin typeface="Helvetica Neue Light" panose="02000403000000020004" pitchFamily="2" charset="0"/>
              <a:ea typeface="Helvetica Neue Light" panose="02000403000000020004" pitchFamily="2" charset="0"/>
            </a:endParaRPr>
          </a:p>
          <a:p>
            <a:pPr algn="l"/>
            <a:r>
              <a:rPr lang="fr-FR" sz="2400" dirty="0">
                <a:solidFill>
                  <a:srgbClr val="FAD45F"/>
                </a:solidFill>
                <a:latin typeface="Helvetica Neue Light" panose="02000403000000020004" pitchFamily="2" charset="0"/>
                <a:ea typeface="Helvetica Neue Light" panose="02000403000000020004" pitchFamily="2" charset="0"/>
              </a:rPr>
              <a:t>A quelle journée dois-je affecter cette opération dans un plan de </a:t>
            </a:r>
            <a:r>
              <a:rPr lang="fr-FR" sz="2400" dirty="0" err="1">
                <a:solidFill>
                  <a:srgbClr val="FAD45F"/>
                </a:solidFill>
                <a:latin typeface="Helvetica Neue Light" panose="02000403000000020004" pitchFamily="2" charset="0"/>
                <a:ea typeface="Helvetica Neue Light" panose="02000403000000020004" pitchFamily="2" charset="0"/>
              </a:rPr>
              <a:t>tréso</a:t>
            </a:r>
            <a:r>
              <a:rPr lang="fr-FR" sz="2400" dirty="0">
                <a:solidFill>
                  <a:srgbClr val="FAD45F"/>
                </a:solidFill>
                <a:latin typeface="Helvetica Neue Light" panose="02000403000000020004" pitchFamily="2" charset="0"/>
                <a:ea typeface="Helvetica Neue Light" panose="02000403000000020004" pitchFamily="2" charset="0"/>
              </a:rPr>
              <a:t> ?</a:t>
            </a:r>
          </a:p>
        </p:txBody>
      </p:sp>
    </p:spTree>
    <p:extLst>
      <p:ext uri="{BB962C8B-B14F-4D97-AF65-F5344CB8AC3E}">
        <p14:creationId xmlns:p14="http://schemas.microsoft.com/office/powerpoint/2010/main" val="2336585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ncredible Loki Fan Theory Explains the Real Purpose of the TVA - Is the  Time Variance Authority Evil?">
            <a:extLst>
              <a:ext uri="{FF2B5EF4-FFF2-40B4-BE49-F238E27FC236}">
                <a16:creationId xmlns:a16="http://schemas.microsoft.com/office/drawing/2014/main" id="{34006B2E-6BCF-9977-0084-03B1EA3F2FA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4242" r="20013"/>
          <a:stretch/>
        </p:blipFill>
        <p:spPr bwMode="auto">
          <a:xfrm>
            <a:off x="6768518" y="0"/>
            <a:ext cx="6253948" cy="683557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8EB3CD57-B2EC-DF16-3C3A-7F5C8F352D32}"/>
              </a:ext>
            </a:extLst>
          </p:cNvPr>
          <p:cNvSpPr/>
          <p:nvPr/>
        </p:nvSpPr>
        <p:spPr>
          <a:xfrm>
            <a:off x="-149277" y="-203529"/>
            <a:ext cx="12341277" cy="7242628"/>
          </a:xfrm>
          <a:prstGeom prst="rect">
            <a:avLst/>
          </a:prstGeom>
          <a:solidFill>
            <a:schemeClr val="tx1">
              <a:alpha val="35996"/>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 </a:t>
            </a:r>
          </a:p>
        </p:txBody>
      </p:sp>
      <p:sp>
        <p:nvSpPr>
          <p:cNvPr id="5" name="ZoneTexte 4">
            <a:extLst>
              <a:ext uri="{FF2B5EF4-FFF2-40B4-BE49-F238E27FC236}">
                <a16:creationId xmlns:a16="http://schemas.microsoft.com/office/drawing/2014/main" id="{9B3CF84B-8531-6808-A5C5-A608C27A5185}"/>
              </a:ext>
            </a:extLst>
          </p:cNvPr>
          <p:cNvSpPr txBox="1"/>
          <p:nvPr/>
        </p:nvSpPr>
        <p:spPr>
          <a:xfrm>
            <a:off x="523241" y="1058419"/>
            <a:ext cx="5572759" cy="5114423"/>
          </a:xfrm>
          <a:prstGeom prst="rect">
            <a:avLst/>
          </a:prstGeom>
          <a:solidFill>
            <a:schemeClr val="tx1">
              <a:alpha val="6937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24000" tIns="216000" rIns="251999" bIns="216000" rtlCol="0" anchor="b">
            <a:spAutoFit/>
          </a:bodyPr>
          <a:lstStyle>
            <a:defPPr>
              <a:defRPr lang="fr-FR"/>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lgn="l"/>
            <a:r>
              <a:rPr lang="fr-FR" sz="4000" b="1" dirty="0">
                <a:solidFill>
                  <a:prstClr val="white"/>
                </a:solidFill>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t>Instant </a:t>
            </a:r>
            <a:r>
              <a:rPr lang="fr-FR" sz="2400" dirty="0">
                <a:solidFill>
                  <a:prstClr val="white"/>
                </a:solidFill>
                <a:latin typeface="Helvetica Neue Light" panose="02000403000000020004" pitchFamily="2" charset="0"/>
                <a:ea typeface="Helvetica Neue Light" panose="02000403000000020004" pitchFamily="2" charset="0"/>
                <a:cs typeface="Helvetica Neue Condensed Black" panose="02000503000000020004" pitchFamily="2" charset="0"/>
              </a:rPr>
              <a:t>[Ça-</a:t>
            </a:r>
            <a:r>
              <a:rPr lang="fr-FR" sz="2400" dirty="0" err="1">
                <a:solidFill>
                  <a:prstClr val="white"/>
                </a:solidFill>
                <a:latin typeface="Helvetica Neue Light" panose="02000403000000020004" pitchFamily="2" charset="0"/>
                <a:ea typeface="Helvetica Neue Light" panose="02000403000000020004" pitchFamily="2" charset="0"/>
                <a:cs typeface="Helvetica Neue Condensed Black" panose="02000503000000020004" pitchFamily="2" charset="0"/>
              </a:rPr>
              <a:t>Ariiiv</a:t>
            </a:r>
            <a:r>
              <a:rPr lang="fr-FR" sz="2400" dirty="0">
                <a:solidFill>
                  <a:prstClr val="white"/>
                </a:solidFill>
                <a:latin typeface="Helvetica Neue Light" panose="02000403000000020004" pitchFamily="2" charset="0"/>
                <a:ea typeface="Helvetica Neue Light" panose="02000403000000020004" pitchFamily="2" charset="0"/>
                <a:cs typeface="Helvetica Neue Condensed Black" panose="02000503000000020004" pitchFamily="2" charset="0"/>
              </a:rPr>
              <a:t>]</a:t>
            </a:r>
            <a:endParaRPr lang="fr-FR" sz="4000" dirty="0">
              <a:solidFill>
                <a:prstClr val="white"/>
              </a:solidFill>
              <a:latin typeface="Helvetica Neue Light" panose="02000403000000020004" pitchFamily="2" charset="0"/>
              <a:ea typeface="Helvetica Neue Light" panose="02000403000000020004" pitchFamily="2" charset="0"/>
              <a:cs typeface="Helvetica Neue Condensed Black" panose="02000503000000020004" pitchFamily="2" charset="0"/>
            </a:endParaRPr>
          </a:p>
          <a:p>
            <a:pPr lvl="0" algn="l"/>
            <a:endParaRPr lang="fr-FR" sz="2400" dirty="0">
              <a:solidFill>
                <a:prstClr val="white"/>
              </a:solidFill>
              <a:latin typeface="Helvetica Neue Light" panose="02000403000000020004" pitchFamily="2" charset="0"/>
              <a:ea typeface="Helvetica Neue Light" panose="02000403000000020004" pitchFamily="2" charset="0"/>
              <a:cs typeface="Helvetica Neue" panose="02000503000000020004" pitchFamily="2" charset="0"/>
            </a:endParaRPr>
          </a:p>
          <a:p>
            <a:pPr lvl="0" algn="just"/>
            <a:r>
              <a:rPr lang="fr-FR" sz="2400" dirty="0">
                <a:solidFill>
                  <a:srgbClr val="FAD45F"/>
                </a:solidFill>
                <a:latin typeface="Helvetica Neue Light" panose="02000403000000020004" pitchFamily="2" charset="0"/>
                <a:ea typeface="Helvetica Neue Light" panose="02000403000000020004" pitchFamily="2" charset="0"/>
                <a:cs typeface="Helvetica Neue" panose="02000503000000020004" pitchFamily="2" charset="0"/>
              </a:rPr>
              <a:t>Moment précis dans le temps global / absolu / universel.</a:t>
            </a:r>
          </a:p>
          <a:p>
            <a:pPr lvl="0" algn="just"/>
            <a:endParaRPr lang="fr-FR" sz="2400" dirty="0">
              <a:solidFill>
                <a:srgbClr val="FAD45F"/>
              </a:solidFill>
              <a:latin typeface="Helvetica Neue Light" panose="02000403000000020004" pitchFamily="2" charset="0"/>
              <a:ea typeface="Helvetica Neue Light" panose="02000403000000020004" pitchFamily="2" charset="0"/>
              <a:cs typeface="Helvetica Neue" panose="02000503000000020004" pitchFamily="2" charset="0"/>
            </a:endParaRPr>
          </a:p>
          <a:p>
            <a:pPr lvl="0" algn="just"/>
            <a:r>
              <a:rPr lang="fr-FR" sz="2400" dirty="0">
                <a:solidFill>
                  <a:srgbClr val="FAD45F"/>
                </a:solidFill>
                <a:latin typeface="Helvetica Neue Light" panose="02000403000000020004" pitchFamily="2" charset="0"/>
                <a:ea typeface="Helvetica Neue Light" panose="02000403000000020004" pitchFamily="2" charset="0"/>
                <a:cs typeface="Helvetica Neue" panose="02000503000000020004" pitchFamily="2" charset="0"/>
              </a:rPr>
              <a:t>On parlera abusivement d’instant « dans la timeline globale » sur Terre si on ignore les effets de la relativité d’Einstein.</a:t>
            </a:r>
          </a:p>
          <a:p>
            <a:pPr lvl="0" algn="l"/>
            <a:endParaRPr lang="fr-FR" sz="2400" dirty="0">
              <a:solidFill>
                <a:srgbClr val="FAD45F"/>
              </a:solidFill>
              <a:latin typeface="Helvetica Neue Light" panose="02000403000000020004" pitchFamily="2" charset="0"/>
              <a:ea typeface="Helvetica Neue Light" panose="02000403000000020004" pitchFamily="2" charset="0"/>
              <a:cs typeface="Helvetica Neue" panose="02000503000000020004" pitchFamily="2" charset="0"/>
            </a:endParaRPr>
          </a:p>
          <a:p>
            <a:pPr lvl="0" algn="l"/>
            <a:r>
              <a:rPr lang="fr-FR" sz="2400" dirty="0">
                <a:solidFill>
                  <a:prstClr val="white"/>
                </a:solidFill>
                <a:latin typeface="Helvetica Neue Light" panose="02000403000000020004" pitchFamily="2" charset="0"/>
                <a:ea typeface="Helvetica Neue Light" panose="02000403000000020004" pitchFamily="2" charset="0"/>
              </a:rPr>
              <a:t>e.g.: 2018-05-18T16:40:35Z    </a:t>
            </a:r>
            <a:br>
              <a:rPr lang="fr-FR" sz="2400" dirty="0">
                <a:solidFill>
                  <a:prstClr val="white"/>
                </a:solidFill>
                <a:latin typeface="Helvetica Neue Light" panose="02000403000000020004" pitchFamily="2" charset="0"/>
                <a:ea typeface="Helvetica Neue Light" panose="02000403000000020004" pitchFamily="2" charset="0"/>
              </a:rPr>
            </a:br>
            <a:r>
              <a:rPr lang="fr-FR" sz="1600" dirty="0">
                <a:solidFill>
                  <a:prstClr val="white"/>
                </a:solidFill>
                <a:latin typeface="Helvetica Neue Light" panose="02000403000000020004" pitchFamily="2" charset="0"/>
                <a:ea typeface="Helvetica Neue Light" panose="02000403000000020004" pitchFamily="2" charset="0"/>
              </a:rPr>
              <a:t>(Z </a:t>
            </a:r>
            <a:r>
              <a:rPr lang="fr-FR" sz="1600" dirty="0" err="1">
                <a:solidFill>
                  <a:prstClr val="white"/>
                </a:solidFill>
                <a:latin typeface="Helvetica Neue Light" panose="02000403000000020004" pitchFamily="2" charset="0"/>
                <a:ea typeface="Helvetica Neue Light" panose="02000403000000020004" pitchFamily="2" charset="0"/>
              </a:rPr>
              <a:t>means</a:t>
            </a:r>
            <a:r>
              <a:rPr lang="fr-FR" sz="1600" dirty="0">
                <a:solidFill>
                  <a:prstClr val="white"/>
                </a:solidFill>
                <a:latin typeface="Helvetica Neue Light" panose="02000403000000020004" pitchFamily="2" charset="0"/>
                <a:ea typeface="Helvetica Neue Light" panose="02000403000000020004" pitchFamily="2" charset="0"/>
              </a:rPr>
              <a:t> UTC, i.e. +00h)</a:t>
            </a:r>
            <a:endParaRPr lang="fr-FR" sz="2400" dirty="0">
              <a:solidFill>
                <a:prstClr val="white"/>
              </a:solidFill>
              <a:latin typeface="Helvetica Neue Light" panose="02000403000000020004" pitchFamily="2" charset="0"/>
              <a:ea typeface="Helvetica Neue Light" panose="02000403000000020004" pitchFamily="2" charset="0"/>
            </a:endParaRPr>
          </a:p>
        </p:txBody>
      </p:sp>
    </p:spTree>
    <p:extLst>
      <p:ext uri="{BB962C8B-B14F-4D97-AF65-F5344CB8AC3E}">
        <p14:creationId xmlns:p14="http://schemas.microsoft.com/office/powerpoint/2010/main" val="196880420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9B3AA11F0C99C049B435783AFF30866C" ma:contentTypeVersion="5" ma:contentTypeDescription="Crée un document." ma:contentTypeScope="" ma:versionID="b9578dee70f76b52f8c662216a19864c">
  <xsd:schema xmlns:xsd="http://www.w3.org/2001/XMLSchema" xmlns:xs="http://www.w3.org/2001/XMLSchema" xmlns:p="http://schemas.microsoft.com/office/2006/metadata/properties" xmlns:ns3="6754395f-40f2-4856-8ad7-29fcccd08a3d" xmlns:ns4="ee6c2457-0c38-4c97-91a8-94379ffa6261" targetNamespace="http://schemas.microsoft.com/office/2006/metadata/properties" ma:root="true" ma:fieldsID="dbbb49f117e9e1cc09f589c74a3ac76a" ns3:_="" ns4:_="">
    <xsd:import namespace="6754395f-40f2-4856-8ad7-29fcccd08a3d"/>
    <xsd:import namespace="ee6c2457-0c38-4c97-91a8-94379ffa6261"/>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754395f-40f2-4856-8ad7-29fcccd08a3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ee6c2457-0c38-4c97-91a8-94379ffa6261" elementFormDefault="qualified">
    <xsd:import namespace="http://schemas.microsoft.com/office/2006/documentManagement/types"/>
    <xsd:import namespace="http://schemas.microsoft.com/office/infopath/2007/PartnerControls"/>
    <xsd:element name="SharedWithUsers" ma:index="10" nillable="true" ma:displayName="Partagé avec"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Partagé avec détails" ma:internalName="SharedWithDetails" ma:readOnly="true">
      <xsd:simpleType>
        <xsd:restriction base="dms:Note">
          <xsd:maxLength value="255"/>
        </xsd:restriction>
      </xsd:simpleType>
    </xsd:element>
    <xsd:element name="SharingHintHash" ma:index="12" nillable="true" ma:displayName="Partage du hachage d’indicateur"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42D7F9CC-0E79-43BC-9F4F-2D19F52429AD}">
  <ds:schemaRefs>
    <ds:schemaRef ds:uri="6754395f-40f2-4856-8ad7-29fcccd08a3d"/>
    <ds:schemaRef ds:uri="ee6c2457-0c38-4c97-91a8-94379ffa6261"/>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AF40A4F-BEE0-49EE-B0E3-3D5A3F7BB39F}">
  <ds:schemaRefs>
    <ds:schemaRef ds:uri="http://schemas.microsoft.com/sharepoint/v3/contenttype/forms"/>
  </ds:schemaRefs>
</ds:datastoreItem>
</file>

<file path=customXml/itemProps3.xml><?xml version="1.0" encoding="utf-8"?>
<ds:datastoreItem xmlns:ds="http://schemas.openxmlformats.org/officeDocument/2006/customXml" ds:itemID="{1EB628FD-73C9-481F-9DD6-4CC74E9FDA81}">
  <ds:schemaRefs>
    <ds:schemaRef ds:uri="http://schemas.microsoft.com/office/2006/documentManagement/types"/>
    <ds:schemaRef ds:uri="http://schemas.openxmlformats.org/package/2006/metadata/core-properties"/>
    <ds:schemaRef ds:uri="http://purl.org/dc/dcmitype/"/>
    <ds:schemaRef ds:uri="http://purl.org/dc/elements/1.1/"/>
    <ds:schemaRef ds:uri="http://schemas.microsoft.com/office/2006/metadata/properties"/>
    <ds:schemaRef ds:uri="http://purl.org/dc/terms/"/>
    <ds:schemaRef ds:uri="6754395f-40f2-4856-8ad7-29fcccd08a3d"/>
    <ds:schemaRef ds:uri="http://schemas.microsoft.com/office/infopath/2007/PartnerControls"/>
    <ds:schemaRef ds:uri="ee6c2457-0c38-4c97-91a8-94379ffa6261"/>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4304</TotalTime>
  <Words>5595</Words>
  <Application>Microsoft Macintosh PowerPoint</Application>
  <PresentationFormat>Grand écran</PresentationFormat>
  <Paragraphs>669</Paragraphs>
  <Slides>64</Slides>
  <Notes>50</Notes>
  <HiddenSlides>0</HiddenSlides>
  <MMClips>0</MMClips>
  <ScaleCrop>false</ScaleCrop>
  <HeadingPairs>
    <vt:vector size="6" baseType="variant">
      <vt:variant>
        <vt:lpstr>Polices utilisées</vt:lpstr>
      </vt:variant>
      <vt:variant>
        <vt:i4>12</vt:i4>
      </vt:variant>
      <vt:variant>
        <vt:lpstr>Thème</vt:lpstr>
      </vt:variant>
      <vt:variant>
        <vt:i4>1</vt:i4>
      </vt:variant>
      <vt:variant>
        <vt:lpstr>Titres des diapositives</vt:lpstr>
      </vt:variant>
      <vt:variant>
        <vt:i4>64</vt:i4>
      </vt:variant>
    </vt:vector>
  </HeadingPairs>
  <TitlesOfParts>
    <vt:vector size="77" baseType="lpstr">
      <vt:lpstr>.Apple Color Emoji UI</vt:lpstr>
      <vt:lpstr>Alte Haas Grotesk</vt:lpstr>
      <vt:lpstr>American Typewriter</vt:lpstr>
      <vt:lpstr>Arial</vt:lpstr>
      <vt:lpstr>Calibri</vt:lpstr>
      <vt:lpstr>Halcom</vt:lpstr>
      <vt:lpstr>Helvetica Neue</vt:lpstr>
      <vt:lpstr>Helvetica Neue Condensed Black</vt:lpstr>
      <vt:lpstr>HELVETICA NEUE LIGHT</vt:lpstr>
      <vt:lpstr>HELVETICA NEUE LIGHT</vt:lpstr>
      <vt:lpstr>Helvetica Neue Thin</vt:lpstr>
      <vt:lpstr>Sternbach</vt:lpstr>
      <vt:lpstr>Office Theme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PIERRAIN Thomas</dc:creator>
  <cp:lastModifiedBy>Thomas Pierrain</cp:lastModifiedBy>
  <cp:revision>657</cp:revision>
  <dcterms:created xsi:type="dcterms:W3CDTF">2021-05-22T16:07:41Z</dcterms:created>
  <dcterms:modified xsi:type="dcterms:W3CDTF">2023-10-08T22:57:54Z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0x0101009B3AA11F0C99C049B435783AFF30866C</vt:lpwstr>
  </property>
</Properties>
</file>